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Lst>
  <p:sldSz cy="5143500" cx="9144000"/>
  <p:notesSz cx="6858000" cy="9144000"/>
  <p:embeddedFontLst>
    <p:embeddedFont>
      <p:font typeface="Ubuntu"/>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Ubuntu-boldItalic.fntdata"/><Relationship Id="rId117" Type="http://schemas.openxmlformats.org/officeDocument/2006/relationships/font" Target="fonts/Ubuntu-italic.fntdata"/><Relationship Id="rId116" Type="http://schemas.openxmlformats.org/officeDocument/2006/relationships/font" Target="fonts/Ubuntu-bold.fntdata"/><Relationship Id="rId115" Type="http://schemas.openxmlformats.org/officeDocument/2006/relationships/font" Target="fonts/Ubuntu-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263b2454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263b2454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how records are partitioned here -- Hash partition(?)</a:t>
            </a:r>
            <a:endParaRPr/>
          </a:p>
          <a:p>
            <a:pPr indent="0" lvl="0" marL="0" rtl="0" algn="l">
              <a:spcBef>
                <a:spcPts val="0"/>
              </a:spcBef>
              <a:spcAft>
                <a:spcPts val="0"/>
              </a:spcAft>
              <a:buNone/>
            </a:pPr>
            <a:r>
              <a:rPr lang="en"/>
              <a:t>Show metadata store(?)</a:t>
            </a:r>
            <a:endParaRPr/>
          </a:p>
          <a:p>
            <a:pPr indent="0" lvl="0" marL="0" rtl="0" algn="l">
              <a:spcBef>
                <a:spcPts val="0"/>
              </a:spcBef>
              <a:spcAft>
                <a:spcPts val="0"/>
              </a:spcAft>
              <a:buNone/>
            </a:pPr>
            <a:r>
              <a:rPr lang="en"/>
              <a:t>Ownership(?)</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ga263b2454a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ga263b2454a_0_154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a263b2454a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ga263b2454a_0_1575: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ga263b2454a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ga263b2454a_0_1602: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a263b2454a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ga263b2454a_0_162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ga263b2454a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ga263b2454a_0_1648: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9" name="Shape 3749"/>
        <p:cNvGrpSpPr/>
        <p:nvPr/>
      </p:nvGrpSpPr>
      <p:grpSpPr>
        <a:xfrm>
          <a:off x="0" y="0"/>
          <a:ext cx="0" cy="0"/>
          <a:chOff x="0" y="0"/>
          <a:chExt cx="0" cy="0"/>
        </a:xfrm>
      </p:grpSpPr>
      <p:sp>
        <p:nvSpPr>
          <p:cNvPr id="3750" name="Google Shape;3750;ga263b2454a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ga263b2454a_0_166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7" name="Shape 3767"/>
        <p:cNvGrpSpPr/>
        <p:nvPr/>
      </p:nvGrpSpPr>
      <p:grpSpPr>
        <a:xfrm>
          <a:off x="0" y="0"/>
          <a:ext cx="0" cy="0"/>
          <a:chOff x="0" y="0"/>
          <a:chExt cx="0" cy="0"/>
        </a:xfrm>
      </p:grpSpPr>
      <p:sp>
        <p:nvSpPr>
          <p:cNvPr id="3768" name="Google Shape;3768;ga263b2454a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ga263b2454a_0_1683: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0" name="Shape 3800"/>
        <p:cNvGrpSpPr/>
        <p:nvPr/>
      </p:nvGrpSpPr>
      <p:grpSpPr>
        <a:xfrm>
          <a:off x="0" y="0"/>
          <a:ext cx="0" cy="0"/>
          <a:chOff x="0" y="0"/>
          <a:chExt cx="0" cy="0"/>
        </a:xfrm>
      </p:grpSpPr>
      <p:sp>
        <p:nvSpPr>
          <p:cNvPr id="3801" name="Google Shape;3801;ga263b2454a_0_1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ga263b2454a_0_1715: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1" name="Shape 3831"/>
        <p:cNvGrpSpPr/>
        <p:nvPr/>
      </p:nvGrpSpPr>
      <p:grpSpPr>
        <a:xfrm>
          <a:off x="0" y="0"/>
          <a:ext cx="0" cy="0"/>
          <a:chOff x="0" y="0"/>
          <a:chExt cx="0" cy="0"/>
        </a:xfrm>
      </p:grpSpPr>
      <p:sp>
        <p:nvSpPr>
          <p:cNvPr id="3832" name="Google Shape;3832;ga263b2454a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ga263b2454a_0_1745: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2" name="Shape 3872"/>
        <p:cNvGrpSpPr/>
        <p:nvPr/>
      </p:nvGrpSpPr>
      <p:grpSpPr>
        <a:xfrm>
          <a:off x="0" y="0"/>
          <a:ext cx="0" cy="0"/>
          <a:chOff x="0" y="0"/>
          <a:chExt cx="0" cy="0"/>
        </a:xfrm>
      </p:grpSpPr>
      <p:sp>
        <p:nvSpPr>
          <p:cNvPr id="3873" name="Google Shape;3873;ga263b2454a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ga263b2454a_0_1785: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215f11ce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215f11ce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partitions moving around. Flexible partitioning(?)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215f11ce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215f11ce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assoc_range?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215f11ce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215f11ce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in citations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215f11ce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215f11ce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in citations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215f11ce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215f11ce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215f11c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215f11c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Condense the text in the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Map content to adjectives (scheduling, data sharing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b51060d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b51060d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b51060dda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dense</a:t>
            </a:r>
            <a:endParaRPr/>
          </a:p>
          <a:p>
            <a:pPr indent="0" lvl="0" marL="0" rtl="0" algn="l">
              <a:spcBef>
                <a:spcPts val="0"/>
              </a:spcBef>
              <a:spcAft>
                <a:spcPts val="0"/>
              </a:spcAft>
              <a:buNone/>
            </a:pPr>
            <a:r>
              <a:rPr lang="en"/>
              <a:t>Why tail latency matters? (multi-tiered applications =&gt; lower tiers have tighter SLAs, higher fan-out)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1" name="Google Shape;371;gab51060dd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b51060dda_0_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ab51060dda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215f11c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215f11c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b51060dda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ab51060dda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b51060dda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ab51060dda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b51060dda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ab51060dda_0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Flip the order on the two bullets</a:t>
            </a:r>
            <a:endParaRPr/>
          </a:p>
          <a:p>
            <a:pPr indent="0" lvl="0" marL="0" rtl="0" algn="l">
              <a:spcBef>
                <a:spcPts val="0"/>
              </a:spcBef>
              <a:spcAft>
                <a:spcPts val="0"/>
              </a:spcAft>
              <a:buNone/>
            </a:pPr>
            <a:r>
              <a:t/>
            </a:r>
            <a:endParaRPr/>
          </a:p>
        </p:txBody>
      </p:sp>
      <p:sp>
        <p:nvSpPr>
          <p:cNvPr id="459" name="Google Shape;459;gab51060dda_0_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263b2454a_0_1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a263b2454a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b51060dda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ownership? Target responsible for finding records, sequencing operations, recovering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Ownership is transferred before the data.</a:t>
            </a:r>
            <a:endParaRPr/>
          </a:p>
        </p:txBody>
      </p:sp>
      <p:sp>
        <p:nvSpPr>
          <p:cNvPr id="480" name="Google Shape;480;gab51060dda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b51060dda_0_2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ab51060dda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b51060dda_0_3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ab51060dda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b51060dda_0_3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ab51060dda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b51060dda_0_3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ab51060dda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ab51060dda_0_4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On-demand pulls help maintain latency -&gt; on the critical 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Parallel Pulls -&gt; independent chunks of source and target hash tables to avoid contention</a:t>
            </a:r>
            <a:endParaRPr/>
          </a:p>
        </p:txBody>
      </p:sp>
      <p:sp>
        <p:nvSpPr>
          <p:cNvPr id="626" name="Google Shape;626;gab51060dda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215f11ce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215f11ce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papers to the stack in another slide. People are still optimizing.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b51060dda_0_4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blue boxes (3 replicas) -&gt; extra servers</a:t>
            </a:r>
            <a:endParaRPr/>
          </a:p>
        </p:txBody>
      </p:sp>
      <p:sp>
        <p:nvSpPr>
          <p:cNvPr id="662" name="Google Shape;662;gab51060dda_0_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ab51060dda_0_4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ab51060dda_0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ab51060dda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ab51060dda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ab51060dda_1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ab51060dda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263b2454a_0_2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a263b2454a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b51060dda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b51060dda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ab51060dda_1_29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with FASTER -&gt; retain high throughput over cloud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a goals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state-of-practice</a:t>
            </a:r>
            <a:endParaRPr/>
          </a:p>
          <a:p>
            <a:pPr indent="0" lvl="0" marL="0" rtl="0" algn="l">
              <a:spcBef>
                <a:spcPts val="0"/>
              </a:spcBef>
              <a:spcAft>
                <a:spcPts val="0"/>
              </a:spcAft>
              <a:buNone/>
            </a:pPr>
            <a:r>
              <a:rPr lang="en"/>
              <a:t> -&gt; Can’t migrate -&gt; stop the world!</a:t>
            </a:r>
            <a:endParaRPr/>
          </a:p>
          <a:p>
            <a:pPr indent="0" lvl="0" marL="0" rtl="0" algn="l">
              <a:spcBef>
                <a:spcPts val="0"/>
              </a:spcBef>
              <a:spcAft>
                <a:spcPts val="0"/>
              </a:spcAft>
              <a:buNone/>
            </a:pPr>
            <a:r>
              <a:rPr lang="en"/>
              <a:t> -&gt; Imbalance across cores (skew)</a:t>
            </a:r>
            <a:endParaRPr/>
          </a:p>
          <a:p>
            <a:pPr indent="0" lvl="0" marL="0" rtl="0" algn="l">
              <a:spcBef>
                <a:spcPts val="0"/>
              </a:spcBef>
              <a:spcAft>
                <a:spcPts val="0"/>
              </a:spcAft>
              <a:buNone/>
            </a:pPr>
            <a:r>
              <a:rPr lang="en"/>
              <a:t> -&gt; Software routing -&gt; cache misses</a:t>
            </a:r>
            <a:endParaRPr/>
          </a:p>
        </p:txBody>
      </p:sp>
      <p:sp>
        <p:nvSpPr>
          <p:cNvPr id="790" name="Google Shape;790;gab51060dda_1_2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ab51060dda_1_29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ab51060dda_1_2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a263b2454a_0_2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a263b2454a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263b2454a_0_3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a263b2454a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a263b245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a263b245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papers to the stack in another slide. People are still optimizing.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263b2454a_0_3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a263b2454a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a263b2454a_0_4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a263b2454a_0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a263b2454a_0_4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ga263b2454a_0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a263b2454a_0_5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ga263b2454a_0_5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a263b2454a_0_6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ga263b2454a_0_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263b2454a_0_6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ga263b2454a_0_6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263b2454a_0_2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ga263b2454a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a23166981e_1_1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Cores rarely contend on records (few hot records) -&gt; not rocket science (conventional design)</a:t>
            </a:r>
            <a:endParaRPr/>
          </a:p>
          <a:p>
            <a:pPr indent="0" lvl="0" marL="0" rtl="0" algn="l">
              <a:spcBef>
                <a:spcPts val="0"/>
              </a:spcBef>
              <a:spcAft>
                <a:spcPts val="0"/>
              </a:spcAft>
              <a:buNone/>
            </a:pPr>
            <a:r>
              <a:rPr lang="en"/>
              <a:t>Shared memory -&gt; good for skew, migration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Shared memory -&gt; cannot use stop the world now -&gt; async cuts during migration</a:t>
            </a:r>
            <a:endParaRPr/>
          </a:p>
        </p:txBody>
      </p:sp>
      <p:sp>
        <p:nvSpPr>
          <p:cNvPr id="1242" name="Google Shape;1242;ga23166981e_1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a23166981e_1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ga23166981e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a23166981e_1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ga23166981e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263b245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263b245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more papers to the stack in another slide. People are still optimizing.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23166981e_1_5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ga23166981e_1_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263b2454a_0_6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ga263b2454a_0_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a23166981e_1_6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Azure. Our approach is good with accelerated networking!</a:t>
            </a:r>
            <a:endParaRPr/>
          </a:p>
        </p:txBody>
      </p:sp>
      <p:sp>
        <p:nvSpPr>
          <p:cNvPr id="1506" name="Google Shape;1506;ga23166981e_1_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263b2454a_0_8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Azure. Our approach is good with accelerated networking!</a:t>
            </a:r>
            <a:endParaRPr/>
          </a:p>
        </p:txBody>
      </p:sp>
      <p:sp>
        <p:nvSpPr>
          <p:cNvPr id="1646" name="Google Shape;1646;ga263b2454a_0_8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a23166981e_1_8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one enforces the cut. The cut is in hindsight. Build this figure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want to sequence operations anywhere at the server or client. Sequencing operations =&gt; pause performance,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Push cut to client to help it scale better (server’s don’t need to perform any range checks?)</a:t>
            </a:r>
            <a:endParaRPr/>
          </a:p>
        </p:txBody>
      </p:sp>
      <p:sp>
        <p:nvSpPr>
          <p:cNvPr id="1786" name="Google Shape;1786;ga23166981e_1_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a263b2454a_0_9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one enforces the cut. The cut is in hindsight. Build this figure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want to sequence operations anywhere at the server or client. Sequencing operations =&gt; pause performance,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Push cut to client to help it scale better (server’s don’t need to perform any range checks?)</a:t>
            </a:r>
            <a:endParaRPr/>
          </a:p>
        </p:txBody>
      </p:sp>
      <p:sp>
        <p:nvSpPr>
          <p:cNvPr id="1800" name="Google Shape;1800;ga263b2454a_0_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a263b2454a_0_10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one enforces the cut. The cut is in hindsight. Build this figure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don’t want to sequence operations anywhere at the server or client. Sequencing operations =&gt; pause performance,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serial bottleneck!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Push cut to client to help it scale better (server’s don’t need to perform any range checks?)</a:t>
            </a:r>
            <a:endParaRPr/>
          </a:p>
        </p:txBody>
      </p:sp>
      <p:sp>
        <p:nvSpPr>
          <p:cNvPr id="1816" name="Google Shape;1816;ga263b2454a_0_10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a23166981e_3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ga23166981e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a23166981e_3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clients care about the cut?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Reissue requests to the new owner!</a:t>
            </a:r>
            <a:endParaRPr/>
          </a:p>
        </p:txBody>
      </p:sp>
      <p:sp>
        <p:nvSpPr>
          <p:cNvPr id="1936" name="Google Shape;1936;ga23166981e_3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a23166981e_3_4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ga23166981e_3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215f11ce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215f11ce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hash table here.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a263b2454a_0_10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ga263b2454a_0_1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a23166981e_3_8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source and target! Avoid this diagram?</a:t>
            </a:r>
            <a:endParaRPr/>
          </a:p>
        </p:txBody>
      </p:sp>
      <p:sp>
        <p:nvSpPr>
          <p:cNvPr id="2319" name="Google Shape;2319;ga23166981e_3_8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a23166981e_3_9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ga23166981e_3_9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a23166981e_3_9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ga23166981e_3_9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a23166981e_3_10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ga23166981e_3_1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a263b2454a_0_12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ga263b2454a_0_1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ab51060dda_1_2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ab51060dda_1_2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ab51060dd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simple gets and puts</a:t>
            </a:r>
            <a:endParaRPr/>
          </a:p>
        </p:txBody>
      </p:sp>
      <p:sp>
        <p:nvSpPr>
          <p:cNvPr id="2382" name="Google Shape;2382;gab51060dda_1_5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ab51060dda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gab51060dda_1_62: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ab51060dda_1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gab51060dda_1_242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263b2454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263b2454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hash table here.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ab51060dda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gab51060dda_1_124: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ab51060dda_1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gab51060dda_1_2451: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ab51060dda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 SQL parsing, query planning &gt;&gt; 1.5 useconds</a:t>
            </a:r>
            <a:endParaRPr/>
          </a:p>
        </p:txBody>
      </p:sp>
      <p:sp>
        <p:nvSpPr>
          <p:cNvPr id="2528" name="Google Shape;2528;gab51060dda_1_20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ab51060dda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gab51060dda_1_22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ab51060dda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gab51060dda_1_233: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ab51060dda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gab51060dda_1_23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ab51060dda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gab51060dda_1_35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ab51060dda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gab51060dda_1_44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gab51060dda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gab51060dda_1_568: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gab51060dda_1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gab51060dda_1_741: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215f11ce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215f11c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how records are partitioned here -- Hash partition(?)</a:t>
            </a:r>
            <a:endParaRPr/>
          </a:p>
          <a:p>
            <a:pPr indent="0" lvl="0" marL="0" rtl="0" algn="l">
              <a:spcBef>
                <a:spcPts val="0"/>
              </a:spcBef>
              <a:spcAft>
                <a:spcPts val="0"/>
              </a:spcAft>
              <a:buNone/>
            </a:pPr>
            <a:r>
              <a:rPr lang="en"/>
              <a:t>Show metadata store(?)</a:t>
            </a:r>
            <a:endParaRPr/>
          </a:p>
          <a:p>
            <a:pPr indent="0" lvl="0" marL="0" rtl="0" algn="l">
              <a:spcBef>
                <a:spcPts val="0"/>
              </a:spcBef>
              <a:spcAft>
                <a:spcPts val="0"/>
              </a:spcAft>
              <a:buNone/>
            </a:pPr>
            <a:r>
              <a:rPr lang="en"/>
              <a:t>Ownership(?)</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ab51060dda_1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gab51060dda_1_2232: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gab51060dda_1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gab51060dda_1_224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2" name="Shape 3182"/>
        <p:cNvGrpSpPr/>
        <p:nvPr/>
      </p:nvGrpSpPr>
      <p:grpSpPr>
        <a:xfrm>
          <a:off x="0" y="0"/>
          <a:ext cx="0" cy="0"/>
          <a:chOff x="0" y="0"/>
          <a:chExt cx="0" cy="0"/>
        </a:xfrm>
      </p:grpSpPr>
      <p:sp>
        <p:nvSpPr>
          <p:cNvPr id="3183" name="Google Shape;3183;gab51060dda_1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gab51060dda_1_226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gab51060dda_1_2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gab51060dda_1_2286: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9" name="Shape 3219"/>
        <p:cNvGrpSpPr/>
        <p:nvPr/>
      </p:nvGrpSpPr>
      <p:grpSpPr>
        <a:xfrm>
          <a:off x="0" y="0"/>
          <a:ext cx="0" cy="0"/>
          <a:chOff x="0" y="0"/>
          <a:chExt cx="0" cy="0"/>
        </a:xfrm>
      </p:grpSpPr>
      <p:sp>
        <p:nvSpPr>
          <p:cNvPr id="3220" name="Google Shape;3220;gab51060dda_1_2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TAO graph after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 Ankit.</a:t>
            </a:r>
            <a:endParaRPr/>
          </a:p>
        </p:txBody>
      </p:sp>
      <p:sp>
        <p:nvSpPr>
          <p:cNvPr id="3221" name="Google Shape;3221;gab51060dda_1_2358: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aca3c8bd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gaca3c8bdae_0_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gaca3c8bda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gaca3c8bdae_0_82: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gab51060dda_1_2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1" name="Google Shape;3241;gab51060dda_1_2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after citation -&gt; pick two key ideas? Draw arrows connecting contributions and adjectives in the thesis statement</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gaca3c8bda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8" name="Google Shape;3248;gaca3c8bd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after citation -&gt; pick two key ideas? Draw arrows connecting contributions and adjectives in the thesis statement</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gaca3c8bda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7" name="Google Shape;3257;gaca3c8bda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after citation -&gt; pick two key ideas? Draw arrows connecting contributions and adjectives in the thesis statement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263b2454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263b2454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how records are partitioned here -- Hash partition(?)</a:t>
            </a:r>
            <a:endParaRPr/>
          </a:p>
          <a:p>
            <a:pPr indent="0" lvl="0" marL="0" rtl="0" algn="l">
              <a:spcBef>
                <a:spcPts val="0"/>
              </a:spcBef>
              <a:spcAft>
                <a:spcPts val="0"/>
              </a:spcAft>
              <a:buNone/>
            </a:pPr>
            <a:r>
              <a:rPr lang="en"/>
              <a:t>Show metadata store(?)</a:t>
            </a:r>
            <a:endParaRPr/>
          </a:p>
          <a:p>
            <a:pPr indent="0" lvl="0" marL="0" rtl="0" algn="l">
              <a:spcBef>
                <a:spcPts val="0"/>
              </a:spcBef>
              <a:spcAft>
                <a:spcPts val="0"/>
              </a:spcAft>
              <a:buNone/>
            </a:pPr>
            <a:r>
              <a:rPr lang="en"/>
              <a:t>Ownership(?)</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gaca3c8bda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6" name="Google Shape;3266;gaca3c8bda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Arrow after citation -&gt; pick two key ideas? Draw arrows connecting contributions and adjectives in the thesis statement</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gac463af22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6" name="Google Shape;3276;gac463af22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 TODO slide on Larger-than-memory eval</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0" name="Shape 3280"/>
        <p:cNvGrpSpPr/>
        <p:nvPr/>
      </p:nvGrpSpPr>
      <p:grpSpPr>
        <a:xfrm>
          <a:off x="0" y="0"/>
          <a:ext cx="0" cy="0"/>
          <a:chOff x="0" y="0"/>
          <a:chExt cx="0" cy="0"/>
        </a:xfrm>
      </p:grpSpPr>
      <p:sp>
        <p:nvSpPr>
          <p:cNvPr id="3281" name="Google Shape;3281;ga263b2454a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2" name="Google Shape;3282;ga263b2454a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a263b2454a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ga263b2454a_0_1214: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1" name="Shape 3331"/>
        <p:cNvGrpSpPr/>
        <p:nvPr/>
      </p:nvGrpSpPr>
      <p:grpSpPr>
        <a:xfrm>
          <a:off x="0" y="0"/>
          <a:ext cx="0" cy="0"/>
          <a:chOff x="0" y="0"/>
          <a:chExt cx="0" cy="0"/>
        </a:xfrm>
      </p:grpSpPr>
      <p:sp>
        <p:nvSpPr>
          <p:cNvPr id="3332" name="Google Shape;3332;ga263b2454a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ga263b2454a_0_125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ga263b2454a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ga263b2454a_0_1317: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a263b2454a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ga263b2454a_0_1390: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3" name="Shape 3523"/>
        <p:cNvGrpSpPr/>
        <p:nvPr/>
      </p:nvGrpSpPr>
      <p:grpSpPr>
        <a:xfrm>
          <a:off x="0" y="0"/>
          <a:ext cx="0" cy="0"/>
          <a:chOff x="0" y="0"/>
          <a:chExt cx="0" cy="0"/>
        </a:xfrm>
      </p:grpSpPr>
      <p:sp>
        <p:nvSpPr>
          <p:cNvPr id="3524" name="Google Shape;3524;ga263b2454a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ga263b2454a_0_1448: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5" name="Shape 3575"/>
        <p:cNvGrpSpPr/>
        <p:nvPr/>
      </p:nvGrpSpPr>
      <p:grpSpPr>
        <a:xfrm>
          <a:off x="0" y="0"/>
          <a:ext cx="0" cy="0"/>
          <a:chOff x="0" y="0"/>
          <a:chExt cx="0" cy="0"/>
        </a:xfrm>
      </p:grpSpPr>
      <p:sp>
        <p:nvSpPr>
          <p:cNvPr id="3576" name="Google Shape;3576;ga263b2454a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ga263b2454a_0_1499: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ga263b2454a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ga263b2454a_0_1524:notes"/>
          <p:cNvSpPr/>
          <p:nvPr>
            <p:ph idx="2" type="sldImg"/>
          </p:nvPr>
        </p:nvSpPr>
        <p:spPr>
          <a:xfrm>
            <a:off x="1143145" y="685800"/>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6.png"/><Relationship Id="rId5" Type="http://schemas.openxmlformats.org/officeDocument/2006/relationships/image" Target="../media/image1.jp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6.png"/><Relationship Id="rId5" Type="http://schemas.openxmlformats.org/officeDocument/2006/relationships/image" Target="../media/image1.jp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8.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6.png"/><Relationship Id="rId9" Type="http://schemas.openxmlformats.org/officeDocument/2006/relationships/image" Target="../media/image9.png"/><Relationship Id="rId5" Type="http://schemas.openxmlformats.org/officeDocument/2006/relationships/image" Target="../media/image1.jp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8.png"/><Relationship Id="rId13" Type="http://schemas.openxmlformats.org/officeDocument/2006/relationships/image" Target="../media/image13.png"/><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6.png"/><Relationship Id="rId9" Type="http://schemas.openxmlformats.org/officeDocument/2006/relationships/image" Target="../media/image9.png"/><Relationship Id="rId5" Type="http://schemas.openxmlformats.org/officeDocument/2006/relationships/image" Target="../media/image1.jp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9.png"/><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700">
                <a:latin typeface="Calibri"/>
                <a:ea typeface="Calibri"/>
                <a:cs typeface="Calibri"/>
                <a:sym typeface="Calibri"/>
              </a:rPr>
              <a:t>Towards Practical Low-Latency Key-Value Stores</a:t>
            </a:r>
            <a:endParaRPr sz="4700">
              <a:latin typeface="Calibri"/>
              <a:ea typeface="Calibri"/>
              <a:cs typeface="Calibri"/>
              <a:sym typeface="Calibri"/>
            </a:endParaRPr>
          </a:p>
        </p:txBody>
      </p:sp>
      <p:sp>
        <p:nvSpPr>
          <p:cNvPr id="61" name="Google Shape;61;p14"/>
          <p:cNvSpPr txBox="1"/>
          <p:nvPr>
            <p:ph idx="1" type="subTitle"/>
          </p:nvPr>
        </p:nvSpPr>
        <p:spPr>
          <a:xfrm>
            <a:off x="311700" y="3062725"/>
            <a:ext cx="8520600" cy="10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Chinmay Kulkarni</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University of Utah</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Typical Deployment</a:t>
            </a:r>
            <a:endParaRPr>
              <a:latin typeface="Calibri"/>
              <a:ea typeface="Calibri"/>
              <a:cs typeface="Calibri"/>
              <a:sym typeface="Calibri"/>
            </a:endParaRPr>
          </a:p>
        </p:txBody>
      </p:sp>
      <p:sp>
        <p:nvSpPr>
          <p:cNvPr id="256" name="Google Shape;25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257" name="Google Shape;257;p23"/>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58" name="Google Shape;258;p23"/>
          <p:cNvSpPr/>
          <p:nvPr/>
        </p:nvSpPr>
        <p:spPr>
          <a:xfrm>
            <a:off x="86910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59" name="Google Shape;259;p23"/>
          <p:cNvSpPr/>
          <p:nvPr/>
        </p:nvSpPr>
        <p:spPr>
          <a:xfrm>
            <a:off x="243967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60" name="Google Shape;260;p23"/>
          <p:cNvSpPr/>
          <p:nvPr/>
        </p:nvSpPr>
        <p:spPr>
          <a:xfrm>
            <a:off x="243967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61" name="Google Shape;261;p23"/>
          <p:cNvSpPr/>
          <p:nvPr/>
        </p:nvSpPr>
        <p:spPr>
          <a:xfrm>
            <a:off x="401025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62" name="Google Shape;262;p23"/>
          <p:cNvSpPr/>
          <p:nvPr/>
        </p:nvSpPr>
        <p:spPr>
          <a:xfrm>
            <a:off x="401025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63" name="Google Shape;263;p23"/>
          <p:cNvSpPr/>
          <p:nvPr/>
        </p:nvSpPr>
        <p:spPr>
          <a:xfrm>
            <a:off x="558082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64" name="Google Shape;264;p23"/>
          <p:cNvSpPr/>
          <p:nvPr/>
        </p:nvSpPr>
        <p:spPr>
          <a:xfrm>
            <a:off x="558082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65" name="Google Shape;265;p23"/>
          <p:cNvSpPr/>
          <p:nvPr/>
        </p:nvSpPr>
        <p:spPr>
          <a:xfrm>
            <a:off x="1072450" y="2805552"/>
            <a:ext cx="5383368" cy="572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Network</a:t>
            </a:r>
            <a:endParaRPr b="1">
              <a:latin typeface="Calibri"/>
              <a:ea typeface="Calibri"/>
              <a:cs typeface="Calibri"/>
              <a:sym typeface="Calibri"/>
            </a:endParaRPr>
          </a:p>
        </p:txBody>
      </p:sp>
      <p:sp>
        <p:nvSpPr>
          <p:cNvPr id="266" name="Google Shape;266;p23"/>
          <p:cNvSpPr txBox="1"/>
          <p:nvPr/>
        </p:nvSpPr>
        <p:spPr>
          <a:xfrm>
            <a:off x="311701" y="4542950"/>
            <a:ext cx="8405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Clients cache mappings, route requests to correct owner</a:t>
            </a:r>
            <a:endParaRPr b="1" sz="1900">
              <a:latin typeface="Calibri"/>
              <a:ea typeface="Calibri"/>
              <a:cs typeface="Calibri"/>
              <a:sym typeface="Calibri"/>
            </a:endParaRPr>
          </a:p>
        </p:txBody>
      </p:sp>
      <p:grpSp>
        <p:nvGrpSpPr>
          <p:cNvPr id="267" name="Google Shape;267;p23"/>
          <p:cNvGrpSpPr/>
          <p:nvPr/>
        </p:nvGrpSpPr>
        <p:grpSpPr>
          <a:xfrm>
            <a:off x="1290968" y="3563911"/>
            <a:ext cx="292059" cy="543334"/>
            <a:chOff x="1006560" y="3903840"/>
            <a:chExt cx="457200" cy="723000"/>
          </a:xfrm>
        </p:grpSpPr>
        <p:sp>
          <p:nvSpPr>
            <p:cNvPr id="268" name="Google Shape;268;p2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9" name="Google Shape;269;p2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 name="Google Shape;270;p2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1" name="Google Shape;271;p2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72" name="Google Shape;272;p23"/>
          <p:cNvGrpSpPr/>
          <p:nvPr/>
        </p:nvGrpSpPr>
        <p:grpSpPr>
          <a:xfrm>
            <a:off x="2861543" y="3563911"/>
            <a:ext cx="292059" cy="543334"/>
            <a:chOff x="1006560" y="3903840"/>
            <a:chExt cx="457200" cy="723000"/>
          </a:xfrm>
        </p:grpSpPr>
        <p:sp>
          <p:nvSpPr>
            <p:cNvPr id="273" name="Google Shape;273;p2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4" name="Google Shape;274;p2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 name="Google Shape;275;p2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6" name="Google Shape;276;p2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77" name="Google Shape;277;p23"/>
          <p:cNvGrpSpPr/>
          <p:nvPr/>
        </p:nvGrpSpPr>
        <p:grpSpPr>
          <a:xfrm>
            <a:off x="4432118" y="3563911"/>
            <a:ext cx="292059" cy="543334"/>
            <a:chOff x="1006560" y="3903840"/>
            <a:chExt cx="457200" cy="723000"/>
          </a:xfrm>
        </p:grpSpPr>
        <p:sp>
          <p:nvSpPr>
            <p:cNvPr id="278" name="Google Shape;278;p2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 name="Google Shape;279;p2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 name="Google Shape;280;p2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1" name="Google Shape;281;p2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82" name="Google Shape;282;p23"/>
          <p:cNvGrpSpPr/>
          <p:nvPr/>
        </p:nvGrpSpPr>
        <p:grpSpPr>
          <a:xfrm>
            <a:off x="6006918" y="3563911"/>
            <a:ext cx="292059" cy="543334"/>
            <a:chOff x="1006560" y="3903840"/>
            <a:chExt cx="457200" cy="723000"/>
          </a:xfrm>
        </p:grpSpPr>
        <p:sp>
          <p:nvSpPr>
            <p:cNvPr id="283" name="Google Shape;283;p2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4" name="Google Shape;284;p2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 name="Google Shape;285;p2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 name="Google Shape;286;p2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87" name="Google Shape;287;p23"/>
          <p:cNvSpPr/>
          <p:nvPr/>
        </p:nvSpPr>
        <p:spPr>
          <a:xfrm>
            <a:off x="7103625" y="2549813"/>
            <a:ext cx="1786200" cy="10842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Ownership Mappings</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Hash Range -&gt; Server</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Metadata Store</a:t>
            </a:r>
            <a:endParaRPr b="1">
              <a:latin typeface="Calibri"/>
              <a:ea typeface="Calibri"/>
              <a:cs typeface="Calibri"/>
              <a:sym typeface="Calibri"/>
            </a:endParaRPr>
          </a:p>
        </p:txBody>
      </p:sp>
      <p:sp>
        <p:nvSpPr>
          <p:cNvPr id="288" name="Google Shape;288;p23"/>
          <p:cNvSpPr/>
          <p:nvPr/>
        </p:nvSpPr>
        <p:spPr>
          <a:xfrm>
            <a:off x="6217125" y="2349140"/>
            <a:ext cx="499500" cy="2226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alibri"/>
              <a:ea typeface="Calibri"/>
              <a:cs typeface="Calibri"/>
              <a:sym typeface="Calibri"/>
            </a:endParaRPr>
          </a:p>
        </p:txBody>
      </p:sp>
      <p:sp>
        <p:nvSpPr>
          <p:cNvPr id="289" name="Google Shape;289;p23"/>
          <p:cNvSpPr/>
          <p:nvPr/>
        </p:nvSpPr>
        <p:spPr>
          <a:xfrm rot="3600200">
            <a:off x="5282833" y="2068551"/>
            <a:ext cx="381038" cy="1928599"/>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30" name="Shape 3630"/>
        <p:cNvGrpSpPr/>
        <p:nvPr/>
      </p:nvGrpSpPr>
      <p:grpSpPr>
        <a:xfrm>
          <a:off x="0" y="0"/>
          <a:ext cx="0" cy="0"/>
          <a:chOff x="0" y="0"/>
          <a:chExt cx="0" cy="0"/>
        </a:xfrm>
      </p:grpSpPr>
      <p:sp>
        <p:nvSpPr>
          <p:cNvPr id="3631" name="Google Shape;3631;p113"/>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632" name="Google Shape;3632;p113"/>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633" name="Google Shape;3633;p113"/>
          <p:cNvGrpSpPr/>
          <p:nvPr/>
        </p:nvGrpSpPr>
        <p:grpSpPr>
          <a:xfrm>
            <a:off x="3404673" y="2157555"/>
            <a:ext cx="355946" cy="306310"/>
            <a:chOff x="3753360" y="2378520"/>
            <a:chExt cx="392400" cy="337680"/>
          </a:xfrm>
        </p:grpSpPr>
        <p:sp>
          <p:nvSpPr>
            <p:cNvPr id="3634" name="Google Shape;3634;p113"/>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35" name="Google Shape;3635;p113"/>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36" name="Google Shape;3636;p113"/>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637" name="Google Shape;3637;p113"/>
          <p:cNvSpPr/>
          <p:nvPr/>
        </p:nvSpPr>
        <p:spPr>
          <a:xfrm rot="10800000">
            <a:off x="2440784" y="2976659"/>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38" name="Google Shape;3638;p113"/>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639" name="Google Shape;3639;p113"/>
          <p:cNvSpPr/>
          <p:nvPr/>
        </p:nvSpPr>
        <p:spPr>
          <a:xfrm>
            <a:off x="2484401" y="338393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sp>
        <p:nvSpPr>
          <p:cNvPr id="3640" name="Google Shape;3640;p113"/>
          <p:cNvSpPr/>
          <p:nvPr/>
        </p:nvSpPr>
        <p:spPr>
          <a:xfrm flipH="1">
            <a:off x="1117363" y="4044195"/>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641" name="Google Shape;3641;p113"/>
          <p:cNvGrpSpPr/>
          <p:nvPr/>
        </p:nvGrpSpPr>
        <p:grpSpPr>
          <a:xfrm>
            <a:off x="2440680" y="3897718"/>
            <a:ext cx="355946" cy="595693"/>
            <a:chOff x="2690640" y="4296900"/>
            <a:chExt cx="392400" cy="656700"/>
          </a:xfrm>
        </p:grpSpPr>
        <p:sp>
          <p:nvSpPr>
            <p:cNvPr id="3642" name="Google Shape;3642;p113"/>
            <p:cNvSpPr/>
            <p:nvPr/>
          </p:nvSpPr>
          <p:spPr>
            <a:xfrm rot="10800000">
              <a:off x="2690640" y="42969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43" name="Google Shape;3643;p113"/>
            <p:cNvSpPr/>
            <p:nvPr/>
          </p:nvSpPr>
          <p:spPr>
            <a:xfrm rot="10800000">
              <a:off x="2690640" y="46209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644" name="Google Shape;3644;p113"/>
          <p:cNvSpPr/>
          <p:nvPr/>
        </p:nvSpPr>
        <p:spPr>
          <a:xfrm>
            <a:off x="6220800" y="3491037"/>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Dedicated Dispatch task</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to construct coroutines</a:t>
            </a:r>
            <a:endParaRPr b="0" sz="1800" strike="noStrike">
              <a:latin typeface="Arial"/>
              <a:ea typeface="Arial"/>
              <a:cs typeface="Arial"/>
              <a:sym typeface="Arial"/>
            </a:endParaRPr>
          </a:p>
        </p:txBody>
      </p:sp>
      <p:grpSp>
        <p:nvGrpSpPr>
          <p:cNvPr id="3645" name="Google Shape;3645;p113"/>
          <p:cNvGrpSpPr/>
          <p:nvPr/>
        </p:nvGrpSpPr>
        <p:grpSpPr>
          <a:xfrm>
            <a:off x="3130366" y="3318136"/>
            <a:ext cx="852311" cy="1397660"/>
            <a:chOff x="3450960" y="3657960"/>
            <a:chExt cx="939600" cy="1540800"/>
          </a:xfrm>
        </p:grpSpPr>
        <p:sp>
          <p:nvSpPr>
            <p:cNvPr id="3646" name="Google Shape;3646;p113"/>
            <p:cNvSpPr/>
            <p:nvPr/>
          </p:nvSpPr>
          <p:spPr>
            <a:xfrm>
              <a:off x="3450960" y="365796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47" name="Google Shape;3647;p113"/>
            <p:cNvSpPr/>
            <p:nvPr/>
          </p:nvSpPr>
          <p:spPr>
            <a:xfrm>
              <a:off x="3831480" y="444888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648" name="Google Shape;3648;p113"/>
          <p:cNvSpPr/>
          <p:nvPr/>
        </p:nvSpPr>
        <p:spPr>
          <a:xfrm flipH="1">
            <a:off x="3806806" y="3865251"/>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sp>
        <p:nvSpPr>
          <p:cNvPr id="3649" name="Google Shape;3649;p113"/>
          <p:cNvSpPr/>
          <p:nvPr/>
        </p:nvSpPr>
        <p:spPr>
          <a:xfrm flipH="1">
            <a:off x="1118400" y="2976400"/>
            <a:ext cx="981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650" name="Google Shape;3650;p113"/>
          <p:cNvSpPr/>
          <p:nvPr/>
        </p:nvSpPr>
        <p:spPr>
          <a:xfrm>
            <a:off x="2481125" y="2668275"/>
            <a:ext cx="282149" cy="302699"/>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grpSp>
        <p:nvGrpSpPr>
          <p:cNvPr id="3651" name="Google Shape;3651;p113"/>
          <p:cNvGrpSpPr/>
          <p:nvPr/>
        </p:nvGrpSpPr>
        <p:grpSpPr>
          <a:xfrm>
            <a:off x="3394019" y="2717285"/>
            <a:ext cx="377267" cy="347100"/>
            <a:chOff x="3163350" y="2159850"/>
            <a:chExt cx="397500" cy="338700"/>
          </a:xfrm>
        </p:grpSpPr>
        <p:sp>
          <p:nvSpPr>
            <p:cNvPr id="3652" name="Google Shape;3652;p11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653" name="Google Shape;3653;p11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7" name="Shape 3657"/>
        <p:cNvGrpSpPr/>
        <p:nvPr/>
      </p:nvGrpSpPr>
      <p:grpSpPr>
        <a:xfrm>
          <a:off x="0" y="0"/>
          <a:ext cx="0" cy="0"/>
          <a:chOff x="0" y="0"/>
          <a:chExt cx="0" cy="0"/>
        </a:xfrm>
      </p:grpSpPr>
      <p:sp>
        <p:nvSpPr>
          <p:cNvPr id="3658" name="Google Shape;3658;p114"/>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659" name="Google Shape;3659;p114"/>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660" name="Google Shape;3660;p114"/>
          <p:cNvGrpSpPr/>
          <p:nvPr/>
        </p:nvGrpSpPr>
        <p:grpSpPr>
          <a:xfrm>
            <a:off x="3404673" y="2157555"/>
            <a:ext cx="355946" cy="306310"/>
            <a:chOff x="3753360" y="2378520"/>
            <a:chExt cx="392400" cy="337680"/>
          </a:xfrm>
        </p:grpSpPr>
        <p:sp>
          <p:nvSpPr>
            <p:cNvPr id="3661" name="Google Shape;3661;p114"/>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62" name="Google Shape;3662;p114"/>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63" name="Google Shape;3663;p114"/>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664" name="Google Shape;3664;p114"/>
          <p:cNvSpPr/>
          <p:nvPr/>
        </p:nvSpPr>
        <p:spPr>
          <a:xfrm rot="10800000">
            <a:off x="2440784" y="2976659"/>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65" name="Google Shape;3665;p114"/>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666" name="Google Shape;3666;p114"/>
          <p:cNvSpPr/>
          <p:nvPr/>
        </p:nvSpPr>
        <p:spPr>
          <a:xfrm>
            <a:off x="2484401" y="338393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sp>
        <p:nvSpPr>
          <p:cNvPr id="3667" name="Google Shape;3667;p114"/>
          <p:cNvSpPr/>
          <p:nvPr/>
        </p:nvSpPr>
        <p:spPr>
          <a:xfrm flipH="1">
            <a:off x="1117363" y="4044195"/>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sp>
        <p:nvSpPr>
          <p:cNvPr id="3668" name="Google Shape;3668;p114"/>
          <p:cNvSpPr/>
          <p:nvPr/>
        </p:nvSpPr>
        <p:spPr>
          <a:xfrm rot="10800000">
            <a:off x="2440784" y="3897501"/>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69" name="Google Shape;3669;p114"/>
          <p:cNvSpPr/>
          <p:nvPr/>
        </p:nvSpPr>
        <p:spPr>
          <a:xfrm>
            <a:off x="6222433" y="3497567"/>
            <a:ext cx="2571300" cy="83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Dedicated Dispatch task</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to construct coroutines</a:t>
            </a:r>
            <a:endParaRPr b="0" sz="1800" strike="noStrike">
              <a:latin typeface="Arial"/>
              <a:ea typeface="Arial"/>
              <a:cs typeface="Arial"/>
              <a:sym typeface="Arial"/>
            </a:endParaRPr>
          </a:p>
        </p:txBody>
      </p:sp>
      <p:sp>
        <p:nvSpPr>
          <p:cNvPr id="3670" name="Google Shape;3670;p114"/>
          <p:cNvSpPr/>
          <p:nvPr/>
        </p:nvSpPr>
        <p:spPr>
          <a:xfrm>
            <a:off x="6220800" y="2217531"/>
            <a:ext cx="2571300" cy="83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Task switch cost ~10ns</a:t>
            </a:r>
            <a:endParaRPr b="0" sz="1800" strike="noStrike">
              <a:latin typeface="Arial"/>
              <a:ea typeface="Arial"/>
              <a:cs typeface="Arial"/>
              <a:sym typeface="Arial"/>
            </a:endParaRPr>
          </a:p>
        </p:txBody>
      </p:sp>
      <p:grpSp>
        <p:nvGrpSpPr>
          <p:cNvPr id="3671" name="Google Shape;3671;p114"/>
          <p:cNvGrpSpPr/>
          <p:nvPr/>
        </p:nvGrpSpPr>
        <p:grpSpPr>
          <a:xfrm>
            <a:off x="3130366" y="3318136"/>
            <a:ext cx="852311" cy="1397660"/>
            <a:chOff x="3450960" y="3657960"/>
            <a:chExt cx="939600" cy="1540800"/>
          </a:xfrm>
        </p:grpSpPr>
        <p:sp>
          <p:nvSpPr>
            <p:cNvPr id="3672" name="Google Shape;3672;p114"/>
            <p:cNvSpPr/>
            <p:nvPr/>
          </p:nvSpPr>
          <p:spPr>
            <a:xfrm>
              <a:off x="3450960" y="365796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73" name="Google Shape;3673;p114"/>
            <p:cNvSpPr/>
            <p:nvPr/>
          </p:nvSpPr>
          <p:spPr>
            <a:xfrm>
              <a:off x="3831480" y="444888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674" name="Google Shape;3674;p114"/>
          <p:cNvSpPr/>
          <p:nvPr/>
        </p:nvSpPr>
        <p:spPr>
          <a:xfrm rot="10800000">
            <a:off x="3633364" y="3531777"/>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75" name="Google Shape;3675;p114"/>
          <p:cNvSpPr/>
          <p:nvPr/>
        </p:nvSpPr>
        <p:spPr>
          <a:xfrm flipH="1">
            <a:off x="3806806" y="3865251"/>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sp>
        <p:nvSpPr>
          <p:cNvPr id="3676" name="Google Shape;3676;p114"/>
          <p:cNvSpPr/>
          <p:nvPr/>
        </p:nvSpPr>
        <p:spPr>
          <a:xfrm rot="-8301666">
            <a:off x="3016027" y="3853493"/>
            <a:ext cx="282136" cy="565900"/>
          </a:xfrm>
          <a:custGeom>
            <a:rect b="b" l="l" r="r" t="t"/>
            <a:pathLst>
              <a:path extrusionOk="0" h="1735" w="866">
                <a:moveTo>
                  <a:pt x="650" y="1"/>
                </a:moveTo>
                <a:lnTo>
                  <a:pt x="649" y="1300"/>
                </a:lnTo>
                <a:lnTo>
                  <a:pt x="865" y="1301"/>
                </a:lnTo>
                <a:lnTo>
                  <a:pt x="432" y="1734"/>
                </a:lnTo>
                <a:lnTo>
                  <a:pt x="0" y="1300"/>
                </a:lnTo>
                <a:lnTo>
                  <a:pt x="217" y="1300"/>
                </a:lnTo>
                <a:lnTo>
                  <a:pt x="218" y="0"/>
                </a:lnTo>
                <a:lnTo>
                  <a:pt x="650" y="1"/>
                </a:lnTo>
              </a:path>
            </a:pathLst>
          </a:custGeom>
          <a:solidFill>
            <a:srgbClr val="FF000A"/>
          </a:solidFill>
          <a:ln cap="flat" cmpd="sng" w="9525">
            <a:solidFill>
              <a:srgbClr val="FF000A"/>
            </a:solidFill>
            <a:prstDash val="solid"/>
            <a:round/>
            <a:headEnd len="sm" w="sm" type="none"/>
            <a:tailEnd len="sm" w="sm" type="none"/>
          </a:ln>
        </p:spPr>
      </p:sp>
      <p:sp>
        <p:nvSpPr>
          <p:cNvPr id="3677" name="Google Shape;3677;p114"/>
          <p:cNvSpPr/>
          <p:nvPr/>
        </p:nvSpPr>
        <p:spPr>
          <a:xfrm flipH="1">
            <a:off x="1118400" y="2976400"/>
            <a:ext cx="981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678" name="Google Shape;3678;p114"/>
          <p:cNvSpPr/>
          <p:nvPr/>
        </p:nvSpPr>
        <p:spPr>
          <a:xfrm>
            <a:off x="2481125" y="2668275"/>
            <a:ext cx="282149" cy="302699"/>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grpSp>
        <p:nvGrpSpPr>
          <p:cNvPr id="3679" name="Google Shape;3679;p114"/>
          <p:cNvGrpSpPr/>
          <p:nvPr/>
        </p:nvGrpSpPr>
        <p:grpSpPr>
          <a:xfrm>
            <a:off x="3394019" y="2717285"/>
            <a:ext cx="377267" cy="347100"/>
            <a:chOff x="3163350" y="2159850"/>
            <a:chExt cx="397500" cy="338700"/>
          </a:xfrm>
        </p:grpSpPr>
        <p:sp>
          <p:nvSpPr>
            <p:cNvPr id="3680" name="Google Shape;3680;p11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681" name="Google Shape;3681;p11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85" name="Shape 3685"/>
        <p:cNvGrpSpPr/>
        <p:nvPr/>
      </p:nvGrpSpPr>
      <p:grpSpPr>
        <a:xfrm>
          <a:off x="0" y="0"/>
          <a:ext cx="0" cy="0"/>
          <a:chOff x="0" y="0"/>
          <a:chExt cx="0" cy="0"/>
        </a:xfrm>
      </p:grpSpPr>
      <p:sp>
        <p:nvSpPr>
          <p:cNvPr id="3686" name="Google Shape;3686;p115"/>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687" name="Google Shape;3687;p115"/>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688" name="Google Shape;3688;p115"/>
          <p:cNvGrpSpPr/>
          <p:nvPr/>
        </p:nvGrpSpPr>
        <p:grpSpPr>
          <a:xfrm>
            <a:off x="3404673" y="2157555"/>
            <a:ext cx="355946" cy="306310"/>
            <a:chOff x="3753360" y="2378520"/>
            <a:chExt cx="392400" cy="337680"/>
          </a:xfrm>
        </p:grpSpPr>
        <p:sp>
          <p:nvSpPr>
            <p:cNvPr id="3689" name="Google Shape;3689;p115"/>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90" name="Google Shape;3690;p115"/>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91" name="Google Shape;3691;p115"/>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692" name="Google Shape;3692;p115"/>
          <p:cNvSpPr/>
          <p:nvPr/>
        </p:nvSpPr>
        <p:spPr>
          <a:xfrm rot="10800000">
            <a:off x="2440784" y="2976659"/>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93" name="Google Shape;3693;p115"/>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694" name="Google Shape;3694;p115"/>
          <p:cNvSpPr/>
          <p:nvPr/>
        </p:nvSpPr>
        <p:spPr>
          <a:xfrm>
            <a:off x="2484401" y="338393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sp>
        <p:nvSpPr>
          <p:cNvPr id="3695" name="Google Shape;3695;p115"/>
          <p:cNvSpPr/>
          <p:nvPr/>
        </p:nvSpPr>
        <p:spPr>
          <a:xfrm flipH="1">
            <a:off x="1117363" y="4044195"/>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sp>
        <p:nvSpPr>
          <p:cNvPr id="3696" name="Google Shape;3696;p115"/>
          <p:cNvSpPr/>
          <p:nvPr/>
        </p:nvSpPr>
        <p:spPr>
          <a:xfrm rot="10800000">
            <a:off x="2440784" y="3897501"/>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97" name="Google Shape;3697;p115"/>
          <p:cNvSpPr/>
          <p:nvPr/>
        </p:nvSpPr>
        <p:spPr>
          <a:xfrm>
            <a:off x="6220800" y="2217531"/>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Task switch cost ~10ns</a:t>
            </a:r>
            <a:endParaRPr b="0" sz="1800" strike="noStrike">
              <a:latin typeface="Arial"/>
              <a:ea typeface="Arial"/>
              <a:cs typeface="Arial"/>
              <a:sym typeface="Arial"/>
            </a:endParaRPr>
          </a:p>
        </p:txBody>
      </p:sp>
      <p:sp>
        <p:nvSpPr>
          <p:cNvPr id="3698" name="Google Shape;3698;p115"/>
          <p:cNvSpPr/>
          <p:nvPr/>
        </p:nvSpPr>
        <p:spPr>
          <a:xfrm>
            <a:off x="6220800" y="3491037"/>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Run extension</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until it returns</a:t>
            </a:r>
            <a:endParaRPr b="0" sz="1800" strike="noStrike">
              <a:latin typeface="Arial"/>
              <a:ea typeface="Arial"/>
              <a:cs typeface="Arial"/>
              <a:sym typeface="Arial"/>
            </a:endParaRPr>
          </a:p>
        </p:txBody>
      </p:sp>
      <p:grpSp>
        <p:nvGrpSpPr>
          <p:cNvPr id="3699" name="Google Shape;3699;p115"/>
          <p:cNvGrpSpPr/>
          <p:nvPr/>
        </p:nvGrpSpPr>
        <p:grpSpPr>
          <a:xfrm>
            <a:off x="3130366" y="3318136"/>
            <a:ext cx="852311" cy="1397660"/>
            <a:chOff x="3450960" y="3657960"/>
            <a:chExt cx="939600" cy="1540800"/>
          </a:xfrm>
        </p:grpSpPr>
        <p:sp>
          <p:nvSpPr>
            <p:cNvPr id="3700" name="Google Shape;3700;p115"/>
            <p:cNvSpPr/>
            <p:nvPr/>
          </p:nvSpPr>
          <p:spPr>
            <a:xfrm>
              <a:off x="3450960" y="365796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01" name="Google Shape;3701;p115"/>
            <p:cNvSpPr/>
            <p:nvPr/>
          </p:nvSpPr>
          <p:spPr>
            <a:xfrm>
              <a:off x="3831480" y="444888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702" name="Google Shape;3702;p115"/>
          <p:cNvSpPr/>
          <p:nvPr/>
        </p:nvSpPr>
        <p:spPr>
          <a:xfrm flipH="1">
            <a:off x="3806806" y="3865251"/>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sp>
        <p:nvSpPr>
          <p:cNvPr id="3703" name="Google Shape;3703;p115"/>
          <p:cNvSpPr/>
          <p:nvPr/>
        </p:nvSpPr>
        <p:spPr>
          <a:xfrm rot="-6952268">
            <a:off x="2982722" y="3708177"/>
            <a:ext cx="282133" cy="452926"/>
          </a:xfrm>
          <a:custGeom>
            <a:rect b="b" l="l" r="r" t="t"/>
            <a:pathLst>
              <a:path extrusionOk="0" h="1389" w="866">
                <a:moveTo>
                  <a:pt x="215" y="1388"/>
                </a:moveTo>
                <a:lnTo>
                  <a:pt x="216" y="346"/>
                </a:lnTo>
                <a:lnTo>
                  <a:pt x="0" y="346"/>
                </a:lnTo>
                <a:lnTo>
                  <a:pt x="432" y="0"/>
                </a:lnTo>
                <a:lnTo>
                  <a:pt x="865" y="347"/>
                </a:lnTo>
                <a:lnTo>
                  <a:pt x="648" y="347"/>
                </a:lnTo>
                <a:lnTo>
                  <a:pt x="647" y="1388"/>
                </a:lnTo>
                <a:lnTo>
                  <a:pt x="215" y="1388"/>
                </a:lnTo>
              </a:path>
            </a:pathLst>
          </a:custGeom>
          <a:solidFill>
            <a:srgbClr val="FF000A"/>
          </a:solidFill>
          <a:ln cap="flat" cmpd="sng" w="9525">
            <a:solidFill>
              <a:srgbClr val="FF000A"/>
            </a:solidFill>
            <a:prstDash val="solid"/>
            <a:round/>
            <a:headEnd len="sm" w="sm" type="none"/>
            <a:tailEnd len="sm" w="sm" type="none"/>
          </a:ln>
        </p:spPr>
      </p:sp>
      <p:sp>
        <p:nvSpPr>
          <p:cNvPr id="3704" name="Google Shape;3704;p115"/>
          <p:cNvSpPr/>
          <p:nvPr/>
        </p:nvSpPr>
        <p:spPr>
          <a:xfrm rot="10800000">
            <a:off x="2914937" y="3401161"/>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05" name="Google Shape;3705;p115"/>
          <p:cNvSpPr/>
          <p:nvPr/>
        </p:nvSpPr>
        <p:spPr>
          <a:xfrm flipH="1">
            <a:off x="1118400" y="2976400"/>
            <a:ext cx="981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706" name="Google Shape;3706;p115"/>
          <p:cNvSpPr/>
          <p:nvPr/>
        </p:nvSpPr>
        <p:spPr>
          <a:xfrm>
            <a:off x="2481125" y="2668275"/>
            <a:ext cx="282149" cy="302699"/>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grpSp>
        <p:nvGrpSpPr>
          <p:cNvPr id="3707" name="Google Shape;3707;p115"/>
          <p:cNvGrpSpPr/>
          <p:nvPr/>
        </p:nvGrpSpPr>
        <p:grpSpPr>
          <a:xfrm>
            <a:off x="3394019" y="2717285"/>
            <a:ext cx="377267" cy="347100"/>
            <a:chOff x="3163350" y="2159850"/>
            <a:chExt cx="397500" cy="338700"/>
          </a:xfrm>
        </p:grpSpPr>
        <p:sp>
          <p:nvSpPr>
            <p:cNvPr id="3708" name="Google Shape;3708;p11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09" name="Google Shape;3709;p11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13" name="Shape 3713"/>
        <p:cNvGrpSpPr/>
        <p:nvPr/>
      </p:nvGrpSpPr>
      <p:grpSpPr>
        <a:xfrm>
          <a:off x="0" y="0"/>
          <a:ext cx="0" cy="0"/>
          <a:chOff x="0" y="0"/>
          <a:chExt cx="0" cy="0"/>
        </a:xfrm>
      </p:grpSpPr>
      <p:sp>
        <p:nvSpPr>
          <p:cNvPr id="3714" name="Google Shape;3714;p116"/>
          <p:cNvSpPr/>
          <p:nvPr/>
        </p:nvSpPr>
        <p:spPr>
          <a:xfrm>
            <a:off x="6220800" y="2217531"/>
            <a:ext cx="2571300" cy="83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Task switch cost ~10ns</a:t>
            </a:r>
            <a:endParaRPr b="0" sz="1800" strike="noStrike">
              <a:latin typeface="Arial"/>
              <a:ea typeface="Arial"/>
              <a:cs typeface="Arial"/>
              <a:sym typeface="Arial"/>
            </a:endParaRPr>
          </a:p>
        </p:txBody>
      </p:sp>
      <p:cxnSp>
        <p:nvCxnSpPr>
          <p:cNvPr id="3715" name="Google Shape;3715;p116"/>
          <p:cNvCxnSpPr/>
          <p:nvPr/>
        </p:nvCxnSpPr>
        <p:spPr>
          <a:xfrm flipH="1" rot="10800000">
            <a:off x="2846547" y="2388947"/>
            <a:ext cx="801300" cy="457500"/>
          </a:xfrm>
          <a:prstGeom prst="straightConnector1">
            <a:avLst/>
          </a:prstGeom>
          <a:noFill/>
          <a:ln cap="flat" cmpd="sng" w="29150">
            <a:solidFill>
              <a:srgbClr val="FFFFFF"/>
            </a:solidFill>
            <a:prstDash val="dashDot"/>
            <a:round/>
            <a:headEnd len="sm" w="sm" type="none"/>
            <a:tailEnd len="sm" w="sm" type="none"/>
          </a:ln>
        </p:spPr>
      </p:cxnSp>
      <p:sp>
        <p:nvSpPr>
          <p:cNvPr id="3716" name="Google Shape;3716;p116"/>
          <p:cNvSpPr txBox="1"/>
          <p:nvPr/>
        </p:nvSpPr>
        <p:spPr>
          <a:xfrm>
            <a:off x="628284" y="116248"/>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717" name="Google Shape;3717;p116"/>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Long running tasks starve shorter tasks, hurt latency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Extensions are cooperative, must yield frequently</a:t>
            </a:r>
            <a:endParaRPr b="0" sz="2200" strike="noStrike">
              <a:solidFill>
                <a:srgbClr val="000000"/>
              </a:solidFill>
              <a:latin typeface="Calibri"/>
              <a:ea typeface="Calibri"/>
              <a:cs typeface="Calibri"/>
              <a:sym typeface="Calibri"/>
            </a:endParaRPr>
          </a:p>
        </p:txBody>
      </p:sp>
      <p:sp>
        <p:nvSpPr>
          <p:cNvPr id="3718" name="Google Shape;3718;p116"/>
          <p:cNvSpPr/>
          <p:nvPr/>
        </p:nvSpPr>
        <p:spPr>
          <a:xfrm>
            <a:off x="6220800" y="2841549"/>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Preemption is too</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expensive!</a:t>
            </a:r>
            <a:endParaRPr b="0" sz="1800" strike="noStrike">
              <a:latin typeface="Arial"/>
              <a:ea typeface="Arial"/>
              <a:cs typeface="Arial"/>
              <a:sym typeface="Arial"/>
            </a:endParaRPr>
          </a:p>
        </p:txBody>
      </p:sp>
      <p:sp>
        <p:nvSpPr>
          <p:cNvPr id="3719" name="Google Shape;3719;p116"/>
          <p:cNvSpPr/>
          <p:nvPr/>
        </p:nvSpPr>
        <p:spPr>
          <a:xfrm>
            <a:off x="3482015" y="2388965"/>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yield;</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3720" name="Google Shape;3720;p116"/>
          <p:cNvCxnSpPr/>
          <p:nvPr/>
        </p:nvCxnSpPr>
        <p:spPr>
          <a:xfrm>
            <a:off x="2846547" y="3662470"/>
            <a:ext cx="801300" cy="457500"/>
          </a:xfrm>
          <a:prstGeom prst="straightConnector1">
            <a:avLst/>
          </a:prstGeom>
          <a:noFill/>
          <a:ln cap="flat" cmpd="sng" w="29150">
            <a:solidFill>
              <a:srgbClr val="FFFFFF"/>
            </a:solidFill>
            <a:prstDash val="dashDot"/>
            <a:round/>
            <a:headEnd len="sm" w="sm" type="none"/>
            <a:tailEnd len="sm" w="sm" type="none"/>
          </a:ln>
        </p:spPr>
      </p:cxnSp>
      <p:sp>
        <p:nvSpPr>
          <p:cNvPr id="3721" name="Google Shape;3721;p116"/>
          <p:cNvSpPr/>
          <p:nvPr/>
        </p:nvSpPr>
        <p:spPr>
          <a:xfrm flipH="1">
            <a:off x="1144466" y="3939702"/>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722" name="Google Shape;3722;p116"/>
          <p:cNvGrpSpPr/>
          <p:nvPr/>
        </p:nvGrpSpPr>
        <p:grpSpPr>
          <a:xfrm>
            <a:off x="2488357" y="3793220"/>
            <a:ext cx="355946" cy="595693"/>
            <a:chOff x="2743200" y="4181700"/>
            <a:chExt cx="392400" cy="656700"/>
          </a:xfrm>
        </p:grpSpPr>
        <p:sp>
          <p:nvSpPr>
            <p:cNvPr id="3723" name="Google Shape;3723;p116"/>
            <p:cNvSpPr/>
            <p:nvPr/>
          </p:nvSpPr>
          <p:spPr>
            <a:xfrm rot="10800000">
              <a:off x="2743200" y="418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24" name="Google Shape;3724;p116"/>
            <p:cNvSpPr/>
            <p:nvPr/>
          </p:nvSpPr>
          <p:spPr>
            <a:xfrm rot="10800000">
              <a:off x="2743200" y="4505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725" name="Google Shape;3725;p116"/>
          <p:cNvGrpSpPr/>
          <p:nvPr/>
        </p:nvGrpSpPr>
        <p:grpSpPr>
          <a:xfrm>
            <a:off x="2479656" y="2334235"/>
            <a:ext cx="377267" cy="347100"/>
            <a:chOff x="3163350" y="2159850"/>
            <a:chExt cx="397500" cy="338700"/>
          </a:xfrm>
        </p:grpSpPr>
        <p:sp>
          <p:nvSpPr>
            <p:cNvPr id="3726" name="Google Shape;3726;p11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27" name="Google Shape;3727;p11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8" name="Google Shape;3728;p116"/>
          <p:cNvSpPr/>
          <p:nvPr/>
        </p:nvSpPr>
        <p:spPr>
          <a:xfrm rot="10800000">
            <a:off x="2490462" y="2830712"/>
            <a:ext cx="355800" cy="8130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29" name="Google Shape;3729;p116"/>
          <p:cNvSpPr/>
          <p:nvPr/>
        </p:nvSpPr>
        <p:spPr>
          <a:xfrm flipH="1">
            <a:off x="1107577" y="3101302"/>
            <a:ext cx="1164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Running Task</a:t>
            </a:r>
            <a:endParaRPr b="0" sz="1500" strike="noStrike">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33" name="Shape 3733"/>
        <p:cNvGrpSpPr/>
        <p:nvPr/>
      </p:nvGrpSpPr>
      <p:grpSpPr>
        <a:xfrm>
          <a:off x="0" y="0"/>
          <a:ext cx="0" cy="0"/>
          <a:chOff x="0" y="0"/>
          <a:chExt cx="0" cy="0"/>
        </a:xfrm>
      </p:grpSpPr>
      <p:sp>
        <p:nvSpPr>
          <p:cNvPr id="3734" name="Google Shape;3734;p117"/>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735" name="Google Shape;3735;p117"/>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Long running tasks starve shorter tasks, hurt latency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Extensions are cooperative, must yield frequently</a:t>
            </a:r>
            <a:endParaRPr b="0" sz="2200" strike="noStrike">
              <a:solidFill>
                <a:srgbClr val="000000"/>
              </a:solidFill>
              <a:latin typeface="Calibri"/>
              <a:ea typeface="Calibri"/>
              <a:cs typeface="Calibri"/>
              <a:sym typeface="Calibri"/>
            </a:endParaRPr>
          </a:p>
        </p:txBody>
      </p:sp>
      <p:sp>
        <p:nvSpPr>
          <p:cNvPr id="3736" name="Google Shape;3736;p117"/>
          <p:cNvSpPr/>
          <p:nvPr/>
        </p:nvSpPr>
        <p:spPr>
          <a:xfrm rot="10800000">
            <a:off x="2490420" y="2830831"/>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37" name="Google Shape;3737;p117"/>
          <p:cNvSpPr/>
          <p:nvPr/>
        </p:nvSpPr>
        <p:spPr>
          <a:xfrm flipH="1">
            <a:off x="1107543" y="3101148"/>
            <a:ext cx="1164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Running Task</a:t>
            </a:r>
            <a:endParaRPr b="0" sz="1500" strike="noStrike">
              <a:latin typeface="Arial"/>
              <a:ea typeface="Arial"/>
              <a:cs typeface="Arial"/>
              <a:sym typeface="Arial"/>
            </a:endParaRPr>
          </a:p>
        </p:txBody>
      </p:sp>
      <p:sp>
        <p:nvSpPr>
          <p:cNvPr id="3738" name="Google Shape;3738;p117"/>
          <p:cNvSpPr/>
          <p:nvPr/>
        </p:nvSpPr>
        <p:spPr>
          <a:xfrm>
            <a:off x="3481689" y="2388638"/>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    </a:t>
            </a:r>
            <a:r>
              <a:rPr b="1" lang="en" sz="1600">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    </a:t>
            </a:r>
            <a:r>
              <a:rPr b="1" lang="en" sz="1600" strike="noStrike">
                <a:solidFill>
                  <a:srgbClr val="000000"/>
                </a:solidFill>
                <a:latin typeface="Calibri"/>
                <a:ea typeface="Calibri"/>
                <a:cs typeface="Calibri"/>
                <a:sym typeface="Calibri"/>
              </a:rPr>
              <a:t>yield</a:t>
            </a:r>
            <a:r>
              <a:rPr b="1" lang="en" sz="1600" strike="noStrike">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lang="en" sz="1600"/>
              <a:t>   </a:t>
            </a:r>
            <a:r>
              <a:rPr b="1" lang="en" sz="1600">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cxnSp>
        <p:nvCxnSpPr>
          <p:cNvPr id="3739" name="Google Shape;3739;p117"/>
          <p:cNvCxnSpPr/>
          <p:nvPr/>
        </p:nvCxnSpPr>
        <p:spPr>
          <a:xfrm flipH="1" rot="10800000">
            <a:off x="2846220" y="2388620"/>
            <a:ext cx="801300" cy="457500"/>
          </a:xfrm>
          <a:prstGeom prst="straightConnector1">
            <a:avLst/>
          </a:prstGeom>
          <a:noFill/>
          <a:ln cap="flat" cmpd="sng" w="29150">
            <a:solidFill>
              <a:srgbClr val="000000"/>
            </a:solidFill>
            <a:prstDash val="dashDot"/>
            <a:round/>
            <a:headEnd len="sm" w="sm" type="none"/>
            <a:tailEnd len="sm" w="sm" type="none"/>
          </a:ln>
        </p:spPr>
      </p:cxnSp>
      <p:cxnSp>
        <p:nvCxnSpPr>
          <p:cNvPr id="3740" name="Google Shape;3740;p117"/>
          <p:cNvCxnSpPr/>
          <p:nvPr/>
        </p:nvCxnSpPr>
        <p:spPr>
          <a:xfrm>
            <a:off x="2846220" y="3662143"/>
            <a:ext cx="801300" cy="457500"/>
          </a:xfrm>
          <a:prstGeom prst="straightConnector1">
            <a:avLst/>
          </a:prstGeom>
          <a:noFill/>
          <a:ln cap="flat" cmpd="sng" w="29150">
            <a:solidFill>
              <a:srgbClr val="000000"/>
            </a:solidFill>
            <a:prstDash val="dashDot"/>
            <a:round/>
            <a:headEnd len="sm" w="sm" type="none"/>
            <a:tailEnd len="sm" w="sm" type="none"/>
          </a:ln>
        </p:spPr>
      </p:cxnSp>
      <p:sp>
        <p:nvSpPr>
          <p:cNvPr id="3741" name="Google Shape;3741;p117"/>
          <p:cNvSpPr/>
          <p:nvPr/>
        </p:nvSpPr>
        <p:spPr>
          <a:xfrm>
            <a:off x="6220800" y="2841549"/>
            <a:ext cx="2571300" cy="8376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Compiler generates code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to save &amp; restore state</a:t>
            </a:r>
            <a:endParaRPr b="0" sz="1800" strike="noStrike">
              <a:latin typeface="Arial"/>
              <a:ea typeface="Arial"/>
              <a:cs typeface="Arial"/>
              <a:sym typeface="Arial"/>
            </a:endParaRPr>
          </a:p>
        </p:txBody>
      </p:sp>
      <p:sp>
        <p:nvSpPr>
          <p:cNvPr id="3742" name="Google Shape;3742;p117"/>
          <p:cNvSpPr/>
          <p:nvPr/>
        </p:nvSpPr>
        <p:spPr>
          <a:xfrm flipH="1">
            <a:off x="1144466" y="3939702"/>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743" name="Google Shape;3743;p117"/>
          <p:cNvGrpSpPr/>
          <p:nvPr/>
        </p:nvGrpSpPr>
        <p:grpSpPr>
          <a:xfrm>
            <a:off x="2488357" y="3793220"/>
            <a:ext cx="355946" cy="595693"/>
            <a:chOff x="2743200" y="4181700"/>
            <a:chExt cx="392400" cy="656700"/>
          </a:xfrm>
        </p:grpSpPr>
        <p:sp>
          <p:nvSpPr>
            <p:cNvPr id="3744" name="Google Shape;3744;p117"/>
            <p:cNvSpPr/>
            <p:nvPr/>
          </p:nvSpPr>
          <p:spPr>
            <a:xfrm rot="10800000">
              <a:off x="2743200" y="418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45" name="Google Shape;3745;p117"/>
            <p:cNvSpPr/>
            <p:nvPr/>
          </p:nvSpPr>
          <p:spPr>
            <a:xfrm rot="10800000">
              <a:off x="2743200" y="4505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746" name="Google Shape;3746;p117"/>
          <p:cNvGrpSpPr/>
          <p:nvPr/>
        </p:nvGrpSpPr>
        <p:grpSpPr>
          <a:xfrm>
            <a:off x="2479656" y="2334235"/>
            <a:ext cx="377267" cy="347100"/>
            <a:chOff x="3163350" y="2159850"/>
            <a:chExt cx="397500" cy="338700"/>
          </a:xfrm>
        </p:grpSpPr>
        <p:sp>
          <p:nvSpPr>
            <p:cNvPr id="3747" name="Google Shape;3747;p11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48" name="Google Shape;3748;p11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52" name="Shape 3752"/>
        <p:cNvGrpSpPr/>
        <p:nvPr/>
      </p:nvGrpSpPr>
      <p:grpSpPr>
        <a:xfrm>
          <a:off x="0" y="0"/>
          <a:ext cx="0" cy="0"/>
          <a:chOff x="0" y="0"/>
          <a:chExt cx="0" cy="0"/>
        </a:xfrm>
      </p:grpSpPr>
      <p:sp>
        <p:nvSpPr>
          <p:cNvPr id="3753" name="Google Shape;3753;p118"/>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754" name="Google Shape;3754;p118"/>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3755" name="Google Shape;3755;p118"/>
          <p:cNvSpPr/>
          <p:nvPr/>
        </p:nvSpPr>
        <p:spPr>
          <a:xfrm rot="10800000">
            <a:off x="2490420" y="2830831"/>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56" name="Google Shape;3756;p118"/>
          <p:cNvSpPr/>
          <p:nvPr/>
        </p:nvSpPr>
        <p:spPr>
          <a:xfrm flipH="1">
            <a:off x="1107543" y="3101148"/>
            <a:ext cx="1164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Running Task</a:t>
            </a:r>
            <a:endParaRPr b="0" sz="1500" strike="noStrike">
              <a:latin typeface="Arial"/>
              <a:ea typeface="Arial"/>
              <a:cs typeface="Arial"/>
              <a:sym typeface="Arial"/>
            </a:endParaRPr>
          </a:p>
        </p:txBody>
      </p:sp>
      <p:sp>
        <p:nvSpPr>
          <p:cNvPr id="3757" name="Google Shape;3757;p118"/>
          <p:cNvSpPr/>
          <p:nvPr/>
        </p:nvSpPr>
        <p:spPr>
          <a:xfrm>
            <a:off x="3481689" y="2388638"/>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    </a:t>
            </a:r>
            <a:r>
              <a:rPr b="1" lang="en" sz="1600">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    </a:t>
            </a:r>
            <a:r>
              <a:rPr b="1" lang="en" sz="1600">
                <a:latin typeface="Calibri"/>
                <a:ea typeface="Calibri"/>
                <a:cs typeface="Calibri"/>
                <a:sym typeface="Calibri"/>
              </a:rPr>
              <a:t>loop {}</a:t>
            </a:r>
            <a:r>
              <a:rPr b="1" lang="en" sz="1600" strike="noStrike">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lang="en" sz="1600"/>
              <a:t>   </a:t>
            </a:r>
            <a:r>
              <a:rPr b="1" lang="en" sz="1600">
                <a:latin typeface="Calibri"/>
                <a:ea typeface="Calibri"/>
                <a:cs typeface="Calibri"/>
                <a:sym typeface="Calibri"/>
              </a:rPr>
              <a:t>...</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cxnSp>
        <p:nvCxnSpPr>
          <p:cNvPr id="3758" name="Google Shape;3758;p118"/>
          <p:cNvCxnSpPr/>
          <p:nvPr/>
        </p:nvCxnSpPr>
        <p:spPr>
          <a:xfrm flipH="1" rot="10800000">
            <a:off x="2846220" y="2388620"/>
            <a:ext cx="801300" cy="457500"/>
          </a:xfrm>
          <a:prstGeom prst="straightConnector1">
            <a:avLst/>
          </a:prstGeom>
          <a:noFill/>
          <a:ln cap="flat" cmpd="sng" w="29150">
            <a:solidFill>
              <a:srgbClr val="000000"/>
            </a:solidFill>
            <a:prstDash val="dashDot"/>
            <a:round/>
            <a:headEnd len="sm" w="sm" type="none"/>
            <a:tailEnd len="sm" w="sm" type="none"/>
          </a:ln>
        </p:spPr>
      </p:cxnSp>
      <p:cxnSp>
        <p:nvCxnSpPr>
          <p:cNvPr id="3759" name="Google Shape;3759;p118"/>
          <p:cNvCxnSpPr/>
          <p:nvPr/>
        </p:nvCxnSpPr>
        <p:spPr>
          <a:xfrm>
            <a:off x="2846220" y="3662143"/>
            <a:ext cx="801300" cy="457500"/>
          </a:xfrm>
          <a:prstGeom prst="straightConnector1">
            <a:avLst/>
          </a:prstGeom>
          <a:noFill/>
          <a:ln cap="flat" cmpd="sng" w="29150">
            <a:solidFill>
              <a:srgbClr val="000000"/>
            </a:solidFill>
            <a:prstDash val="dashDot"/>
            <a:round/>
            <a:headEnd len="sm" w="sm" type="none"/>
            <a:tailEnd len="sm" w="sm" type="none"/>
          </a:ln>
        </p:spPr>
      </p:cxnSp>
      <p:sp>
        <p:nvSpPr>
          <p:cNvPr id="3760" name="Google Shape;3760;p118"/>
          <p:cNvSpPr/>
          <p:nvPr/>
        </p:nvSpPr>
        <p:spPr>
          <a:xfrm flipH="1">
            <a:off x="1144466" y="3939702"/>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761" name="Google Shape;3761;p118"/>
          <p:cNvGrpSpPr/>
          <p:nvPr/>
        </p:nvGrpSpPr>
        <p:grpSpPr>
          <a:xfrm>
            <a:off x="2488357" y="3793220"/>
            <a:ext cx="355946" cy="595693"/>
            <a:chOff x="2743200" y="4181700"/>
            <a:chExt cx="392400" cy="656700"/>
          </a:xfrm>
        </p:grpSpPr>
        <p:sp>
          <p:nvSpPr>
            <p:cNvPr id="3762" name="Google Shape;3762;p118"/>
            <p:cNvSpPr/>
            <p:nvPr/>
          </p:nvSpPr>
          <p:spPr>
            <a:xfrm rot="10800000">
              <a:off x="2743200" y="418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63" name="Google Shape;3763;p118"/>
            <p:cNvSpPr/>
            <p:nvPr/>
          </p:nvSpPr>
          <p:spPr>
            <a:xfrm rot="10800000">
              <a:off x="2743200" y="4505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764" name="Google Shape;3764;p118"/>
          <p:cNvGrpSpPr/>
          <p:nvPr/>
        </p:nvGrpSpPr>
        <p:grpSpPr>
          <a:xfrm>
            <a:off x="2479656" y="2334235"/>
            <a:ext cx="377267" cy="347100"/>
            <a:chOff x="3163350" y="2159850"/>
            <a:chExt cx="397500" cy="338700"/>
          </a:xfrm>
        </p:grpSpPr>
        <p:sp>
          <p:nvSpPr>
            <p:cNvPr id="3765" name="Google Shape;3765;p11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66" name="Google Shape;3766;p11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70" name="Shape 3770"/>
        <p:cNvGrpSpPr/>
        <p:nvPr/>
      </p:nvGrpSpPr>
      <p:grpSpPr>
        <a:xfrm>
          <a:off x="0" y="0"/>
          <a:ext cx="0" cy="0"/>
          <a:chOff x="0" y="0"/>
          <a:chExt cx="0" cy="0"/>
        </a:xfrm>
      </p:grpSpPr>
      <p:sp>
        <p:nvSpPr>
          <p:cNvPr id="3771" name="Google Shape;3771;p119"/>
          <p:cNvSpPr/>
          <p:nvPr/>
        </p:nvSpPr>
        <p:spPr>
          <a:xfrm>
            <a:off x="3482015" y="2584889"/>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loop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3772" name="Google Shape;3772;p119"/>
          <p:cNvCxnSpPr/>
          <p:nvPr/>
        </p:nvCxnSpPr>
        <p:spPr>
          <a:xfrm flipH="1" rot="10800000">
            <a:off x="2846547" y="2584871"/>
            <a:ext cx="801300" cy="457500"/>
          </a:xfrm>
          <a:prstGeom prst="straightConnector1">
            <a:avLst/>
          </a:prstGeom>
          <a:noFill/>
          <a:ln cap="flat" cmpd="sng" w="29150">
            <a:solidFill>
              <a:srgbClr val="FFFFFF"/>
            </a:solidFill>
            <a:prstDash val="dashDot"/>
            <a:round/>
            <a:headEnd len="sm" w="sm" type="none"/>
            <a:tailEnd len="sm" w="sm" type="none"/>
          </a:ln>
        </p:spPr>
      </p:cxnSp>
      <p:cxnSp>
        <p:nvCxnSpPr>
          <p:cNvPr id="3773" name="Google Shape;3773;p119"/>
          <p:cNvCxnSpPr/>
          <p:nvPr/>
        </p:nvCxnSpPr>
        <p:spPr>
          <a:xfrm>
            <a:off x="2846547" y="3858394"/>
            <a:ext cx="801300" cy="457500"/>
          </a:xfrm>
          <a:prstGeom prst="straightConnector1">
            <a:avLst/>
          </a:prstGeom>
          <a:noFill/>
          <a:ln cap="flat" cmpd="sng" w="29150">
            <a:solidFill>
              <a:srgbClr val="FFFFFF"/>
            </a:solidFill>
            <a:prstDash val="dashDot"/>
            <a:round/>
            <a:headEnd len="sm" w="sm" type="none"/>
            <a:tailEnd len="sm" w="sm" type="none"/>
          </a:ln>
        </p:spPr>
      </p:cxnSp>
      <p:sp>
        <p:nvSpPr>
          <p:cNvPr id="3774" name="Google Shape;3774;p119"/>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775" name="Google Shape;3775;p119"/>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3776" name="Google Shape;3776;p119"/>
          <p:cNvSpPr/>
          <p:nvPr/>
        </p:nvSpPr>
        <p:spPr>
          <a:xfrm rot="10800000">
            <a:off x="2490420" y="3026754"/>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77" name="Google Shape;3777;p119"/>
          <p:cNvSpPr/>
          <p:nvPr/>
        </p:nvSpPr>
        <p:spPr>
          <a:xfrm flipH="1">
            <a:off x="780372" y="3297072"/>
            <a:ext cx="1655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Uncooperative Task</a:t>
            </a:r>
            <a:endParaRPr b="0" sz="1500" strike="noStrike">
              <a:latin typeface="Arial"/>
              <a:ea typeface="Arial"/>
              <a:cs typeface="Arial"/>
              <a:sym typeface="Arial"/>
            </a:endParaRPr>
          </a:p>
        </p:txBody>
      </p:sp>
      <p:sp>
        <p:nvSpPr>
          <p:cNvPr id="3778" name="Google Shape;3778;p119"/>
          <p:cNvSpPr/>
          <p:nvPr/>
        </p:nvSpPr>
        <p:spPr>
          <a:xfrm flipH="1">
            <a:off x="1084707" y="4135626"/>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779" name="Google Shape;3779;p119"/>
          <p:cNvGrpSpPr/>
          <p:nvPr/>
        </p:nvGrpSpPr>
        <p:grpSpPr>
          <a:xfrm>
            <a:off x="2490316" y="3989154"/>
            <a:ext cx="355946" cy="595693"/>
            <a:chOff x="2745360" y="4397700"/>
            <a:chExt cx="392400" cy="656700"/>
          </a:xfrm>
        </p:grpSpPr>
        <p:sp>
          <p:nvSpPr>
            <p:cNvPr id="3780" name="Google Shape;3780;p119"/>
            <p:cNvSpPr/>
            <p:nvPr/>
          </p:nvSpPr>
          <p:spPr>
            <a:xfrm rot="10800000">
              <a:off x="2745360" y="4397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81" name="Google Shape;3781;p119"/>
            <p:cNvSpPr/>
            <p:nvPr/>
          </p:nvSpPr>
          <p:spPr>
            <a:xfrm rot="10800000">
              <a:off x="2745360" y="472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782" name="Google Shape;3782;p119"/>
          <p:cNvSpPr/>
          <p:nvPr/>
        </p:nvSpPr>
        <p:spPr>
          <a:xfrm flipH="1">
            <a:off x="3760362" y="199130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Watchdog</a:t>
            </a:r>
            <a:endParaRPr b="0" sz="1500" strike="noStrike">
              <a:latin typeface="Arial"/>
              <a:ea typeface="Arial"/>
              <a:cs typeface="Arial"/>
              <a:sym typeface="Arial"/>
            </a:endParaRPr>
          </a:p>
        </p:txBody>
      </p:sp>
      <p:sp>
        <p:nvSpPr>
          <p:cNvPr id="3783" name="Google Shape;3783;p119"/>
          <p:cNvSpPr/>
          <p:nvPr/>
        </p:nvSpPr>
        <p:spPr>
          <a:xfrm flipH="1">
            <a:off x="5492250" y="199125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Poor Qos</a:t>
            </a:r>
            <a:endParaRPr b="0" sz="1500" strike="noStrike">
              <a:latin typeface="Arial"/>
              <a:ea typeface="Arial"/>
              <a:cs typeface="Arial"/>
              <a:sym typeface="Arial"/>
            </a:endParaRPr>
          </a:p>
        </p:txBody>
      </p:sp>
      <p:grpSp>
        <p:nvGrpSpPr>
          <p:cNvPr id="3784" name="Google Shape;3784;p119"/>
          <p:cNvGrpSpPr/>
          <p:nvPr/>
        </p:nvGrpSpPr>
        <p:grpSpPr>
          <a:xfrm>
            <a:off x="2490316" y="1929293"/>
            <a:ext cx="355946" cy="306309"/>
            <a:chOff x="2745360" y="2126880"/>
            <a:chExt cx="392400" cy="337680"/>
          </a:xfrm>
        </p:grpSpPr>
        <p:sp>
          <p:nvSpPr>
            <p:cNvPr id="3785" name="Google Shape;3785;p119"/>
            <p:cNvSpPr/>
            <p:nvPr/>
          </p:nvSpPr>
          <p:spPr>
            <a:xfrm rot="10800000">
              <a:off x="2745360" y="234516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86" name="Google Shape;3786;p119"/>
            <p:cNvSpPr/>
            <p:nvPr/>
          </p:nvSpPr>
          <p:spPr>
            <a:xfrm rot="10800000">
              <a:off x="2745360" y="223740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87" name="Google Shape;3787;p119"/>
            <p:cNvSpPr/>
            <p:nvPr/>
          </p:nvSpPr>
          <p:spPr>
            <a:xfrm rot="10800000">
              <a:off x="2745360" y="212688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788" name="Google Shape;3788;p119"/>
          <p:cNvGrpSpPr/>
          <p:nvPr/>
        </p:nvGrpSpPr>
        <p:grpSpPr>
          <a:xfrm>
            <a:off x="2682984" y="2951087"/>
            <a:ext cx="852311" cy="1764382"/>
            <a:chOff x="2957760" y="3253320"/>
            <a:chExt cx="939600" cy="1945080"/>
          </a:xfrm>
        </p:grpSpPr>
        <p:sp>
          <p:nvSpPr>
            <p:cNvPr id="3789" name="Google Shape;3789;p119"/>
            <p:cNvSpPr/>
            <p:nvPr/>
          </p:nvSpPr>
          <p:spPr>
            <a:xfrm>
              <a:off x="2957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790" name="Google Shape;3790;p119"/>
            <p:cNvSpPr/>
            <p:nvPr/>
          </p:nvSpPr>
          <p:spPr>
            <a:xfrm>
              <a:off x="3338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791" name="Google Shape;3791;p119"/>
          <p:cNvGrpSpPr/>
          <p:nvPr/>
        </p:nvGrpSpPr>
        <p:grpSpPr>
          <a:xfrm>
            <a:off x="2479656" y="2334235"/>
            <a:ext cx="377267" cy="347100"/>
            <a:chOff x="3163350" y="2159850"/>
            <a:chExt cx="397500" cy="338700"/>
          </a:xfrm>
        </p:grpSpPr>
        <p:sp>
          <p:nvSpPr>
            <p:cNvPr id="3792" name="Google Shape;3792;p11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93" name="Google Shape;3793;p11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119"/>
          <p:cNvGrpSpPr/>
          <p:nvPr/>
        </p:nvGrpSpPr>
        <p:grpSpPr>
          <a:xfrm>
            <a:off x="4077931" y="2334235"/>
            <a:ext cx="377267" cy="347100"/>
            <a:chOff x="3163350" y="2159850"/>
            <a:chExt cx="397500" cy="338700"/>
          </a:xfrm>
        </p:grpSpPr>
        <p:sp>
          <p:nvSpPr>
            <p:cNvPr id="3795" name="Google Shape;3795;p11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96" name="Google Shape;3796;p11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119"/>
          <p:cNvGrpSpPr/>
          <p:nvPr/>
        </p:nvGrpSpPr>
        <p:grpSpPr>
          <a:xfrm>
            <a:off x="5809869" y="2334235"/>
            <a:ext cx="377267" cy="347100"/>
            <a:chOff x="3163350" y="2159850"/>
            <a:chExt cx="397500" cy="338700"/>
          </a:xfrm>
        </p:grpSpPr>
        <p:sp>
          <p:nvSpPr>
            <p:cNvPr id="3798" name="Google Shape;3798;p11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799" name="Google Shape;3799;p11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3" name="Shape 3803"/>
        <p:cNvGrpSpPr/>
        <p:nvPr/>
      </p:nvGrpSpPr>
      <p:grpSpPr>
        <a:xfrm>
          <a:off x="0" y="0"/>
          <a:ext cx="0" cy="0"/>
          <a:chOff x="0" y="0"/>
          <a:chExt cx="0" cy="0"/>
        </a:xfrm>
      </p:grpSpPr>
      <p:sp>
        <p:nvSpPr>
          <p:cNvPr id="3804" name="Google Shape;3804;p120"/>
          <p:cNvSpPr/>
          <p:nvPr/>
        </p:nvSpPr>
        <p:spPr>
          <a:xfrm>
            <a:off x="3482342" y="2585215"/>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loop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3805" name="Google Shape;3805;p120"/>
          <p:cNvCxnSpPr/>
          <p:nvPr/>
        </p:nvCxnSpPr>
        <p:spPr>
          <a:xfrm flipH="1" rot="10800000">
            <a:off x="2846873" y="2585197"/>
            <a:ext cx="801300" cy="457500"/>
          </a:xfrm>
          <a:prstGeom prst="straightConnector1">
            <a:avLst/>
          </a:prstGeom>
          <a:noFill/>
          <a:ln cap="flat" cmpd="sng" w="29150">
            <a:solidFill>
              <a:srgbClr val="FFFFFF"/>
            </a:solidFill>
            <a:prstDash val="dashDot"/>
            <a:round/>
            <a:headEnd len="sm" w="sm" type="none"/>
            <a:tailEnd len="sm" w="sm" type="none"/>
          </a:ln>
        </p:spPr>
      </p:cxnSp>
      <p:sp>
        <p:nvSpPr>
          <p:cNvPr id="3806" name="Google Shape;3806;p120"/>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807" name="Google Shape;3807;p120"/>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3808" name="Google Shape;3808;p120"/>
          <p:cNvSpPr/>
          <p:nvPr/>
        </p:nvSpPr>
        <p:spPr>
          <a:xfrm rot="10800000">
            <a:off x="5821242" y="3026754"/>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809" name="Google Shape;3809;p120"/>
          <p:cNvGrpSpPr/>
          <p:nvPr/>
        </p:nvGrpSpPr>
        <p:grpSpPr>
          <a:xfrm>
            <a:off x="5821187" y="3989154"/>
            <a:ext cx="355946" cy="595693"/>
            <a:chOff x="6417360" y="4397700"/>
            <a:chExt cx="392400" cy="656700"/>
          </a:xfrm>
        </p:grpSpPr>
        <p:sp>
          <p:nvSpPr>
            <p:cNvPr id="3810" name="Google Shape;3810;p120"/>
            <p:cNvSpPr/>
            <p:nvPr/>
          </p:nvSpPr>
          <p:spPr>
            <a:xfrm rot="10800000">
              <a:off x="6417360" y="4397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11" name="Google Shape;3811;p120"/>
            <p:cNvSpPr/>
            <p:nvPr/>
          </p:nvSpPr>
          <p:spPr>
            <a:xfrm rot="10800000">
              <a:off x="6417360" y="472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812" name="Google Shape;3812;p120"/>
          <p:cNvGrpSpPr/>
          <p:nvPr/>
        </p:nvGrpSpPr>
        <p:grpSpPr>
          <a:xfrm>
            <a:off x="5821187" y="1929293"/>
            <a:ext cx="355946" cy="306309"/>
            <a:chOff x="6417360" y="2126880"/>
            <a:chExt cx="392400" cy="337680"/>
          </a:xfrm>
        </p:grpSpPr>
        <p:sp>
          <p:nvSpPr>
            <p:cNvPr id="3813" name="Google Shape;3813;p120"/>
            <p:cNvSpPr/>
            <p:nvPr/>
          </p:nvSpPr>
          <p:spPr>
            <a:xfrm rot="10800000">
              <a:off x="6417360" y="234516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14" name="Google Shape;3814;p120"/>
            <p:cNvSpPr/>
            <p:nvPr/>
          </p:nvSpPr>
          <p:spPr>
            <a:xfrm rot="10800000">
              <a:off x="6417360" y="223740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15" name="Google Shape;3815;p120"/>
            <p:cNvSpPr/>
            <p:nvPr/>
          </p:nvSpPr>
          <p:spPr>
            <a:xfrm rot="10800000">
              <a:off x="6417360" y="212688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816" name="Google Shape;3816;p120"/>
          <p:cNvGrpSpPr/>
          <p:nvPr/>
        </p:nvGrpSpPr>
        <p:grpSpPr>
          <a:xfrm>
            <a:off x="6013855" y="2951087"/>
            <a:ext cx="852311" cy="1764382"/>
            <a:chOff x="6629760" y="3253320"/>
            <a:chExt cx="939600" cy="1945080"/>
          </a:xfrm>
        </p:grpSpPr>
        <p:sp>
          <p:nvSpPr>
            <p:cNvPr id="3817" name="Google Shape;3817;p120"/>
            <p:cNvSpPr/>
            <p:nvPr/>
          </p:nvSpPr>
          <p:spPr>
            <a:xfrm>
              <a:off x="6629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18" name="Google Shape;3818;p120"/>
            <p:cNvSpPr/>
            <p:nvPr/>
          </p:nvSpPr>
          <p:spPr>
            <a:xfrm>
              <a:off x="7010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19" name="Google Shape;3819;p120"/>
          <p:cNvSpPr/>
          <p:nvPr/>
        </p:nvSpPr>
        <p:spPr>
          <a:xfrm>
            <a:off x="3715826" y="4147382"/>
            <a:ext cx="1227506" cy="414707"/>
          </a:xfrm>
          <a:custGeom>
            <a:rect b="b" l="l" r="r" t="t"/>
            <a:pathLst>
              <a:path extrusionOk="0" h="1272" w="3761">
                <a:moveTo>
                  <a:pt x="0" y="317"/>
                </a:moveTo>
                <a:lnTo>
                  <a:pt x="2820" y="317"/>
                </a:lnTo>
                <a:lnTo>
                  <a:pt x="2820" y="0"/>
                </a:lnTo>
                <a:lnTo>
                  <a:pt x="3760" y="635"/>
                </a:lnTo>
                <a:lnTo>
                  <a:pt x="2820" y="1271"/>
                </a:lnTo>
                <a:lnTo>
                  <a:pt x="2820" y="953"/>
                </a:lnTo>
                <a:lnTo>
                  <a:pt x="0" y="953"/>
                </a:lnTo>
                <a:lnTo>
                  <a:pt x="0" y="317"/>
                </a:lnTo>
              </a:path>
            </a:pathLst>
          </a:custGeom>
          <a:solidFill>
            <a:srgbClr val="FF000A"/>
          </a:solidFill>
          <a:ln cap="flat" cmpd="sng" w="9525">
            <a:solidFill>
              <a:srgbClr val="FF000A"/>
            </a:solidFill>
            <a:prstDash val="solid"/>
            <a:round/>
            <a:headEnd len="sm" w="sm" type="none"/>
            <a:tailEnd len="sm" w="sm" type="none"/>
          </a:ln>
        </p:spPr>
      </p:sp>
      <p:sp>
        <p:nvSpPr>
          <p:cNvPr id="3820" name="Google Shape;3820;p120"/>
          <p:cNvSpPr/>
          <p:nvPr/>
        </p:nvSpPr>
        <p:spPr>
          <a:xfrm flipH="1">
            <a:off x="3373405" y="3721994"/>
            <a:ext cx="1890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Migrate worker thread</a:t>
            </a:r>
            <a:endParaRPr b="0" sz="1500" strike="noStrike">
              <a:latin typeface="Arial"/>
              <a:ea typeface="Arial"/>
              <a:cs typeface="Arial"/>
              <a:sym typeface="Arial"/>
            </a:endParaRPr>
          </a:p>
        </p:txBody>
      </p:sp>
      <p:sp>
        <p:nvSpPr>
          <p:cNvPr id="3821" name="Google Shape;3821;p120"/>
          <p:cNvSpPr/>
          <p:nvPr/>
        </p:nvSpPr>
        <p:spPr>
          <a:xfrm flipH="1">
            <a:off x="3760362" y="199130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Watchdog</a:t>
            </a:r>
            <a:endParaRPr b="0" sz="1500" strike="noStrike">
              <a:latin typeface="Arial"/>
              <a:ea typeface="Arial"/>
              <a:cs typeface="Arial"/>
              <a:sym typeface="Arial"/>
            </a:endParaRPr>
          </a:p>
        </p:txBody>
      </p:sp>
      <p:grpSp>
        <p:nvGrpSpPr>
          <p:cNvPr id="3822" name="Google Shape;3822;p120"/>
          <p:cNvGrpSpPr/>
          <p:nvPr/>
        </p:nvGrpSpPr>
        <p:grpSpPr>
          <a:xfrm>
            <a:off x="2479656" y="2334235"/>
            <a:ext cx="377267" cy="347100"/>
            <a:chOff x="3163350" y="2159850"/>
            <a:chExt cx="397500" cy="338700"/>
          </a:xfrm>
        </p:grpSpPr>
        <p:sp>
          <p:nvSpPr>
            <p:cNvPr id="3823" name="Google Shape;3823;p12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824" name="Google Shape;3824;p12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120"/>
          <p:cNvGrpSpPr/>
          <p:nvPr/>
        </p:nvGrpSpPr>
        <p:grpSpPr>
          <a:xfrm>
            <a:off x="4077931" y="2334235"/>
            <a:ext cx="377267" cy="347100"/>
            <a:chOff x="3163350" y="2159850"/>
            <a:chExt cx="397500" cy="338700"/>
          </a:xfrm>
        </p:grpSpPr>
        <p:sp>
          <p:nvSpPr>
            <p:cNvPr id="3826" name="Google Shape;3826;p12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827" name="Google Shape;3827;p12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120"/>
          <p:cNvGrpSpPr/>
          <p:nvPr/>
        </p:nvGrpSpPr>
        <p:grpSpPr>
          <a:xfrm>
            <a:off x="5809869" y="2334235"/>
            <a:ext cx="377267" cy="347100"/>
            <a:chOff x="3163350" y="2159850"/>
            <a:chExt cx="397500" cy="338700"/>
          </a:xfrm>
        </p:grpSpPr>
        <p:sp>
          <p:nvSpPr>
            <p:cNvPr id="3829" name="Google Shape;3829;p12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830" name="Google Shape;3830;p12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34" name="Shape 3834"/>
        <p:cNvGrpSpPr/>
        <p:nvPr/>
      </p:nvGrpSpPr>
      <p:grpSpPr>
        <a:xfrm>
          <a:off x="0" y="0"/>
          <a:ext cx="0" cy="0"/>
          <a:chOff x="0" y="0"/>
          <a:chExt cx="0" cy="0"/>
        </a:xfrm>
      </p:grpSpPr>
      <p:sp>
        <p:nvSpPr>
          <p:cNvPr id="3835" name="Google Shape;3835;p121"/>
          <p:cNvSpPr/>
          <p:nvPr/>
        </p:nvSpPr>
        <p:spPr>
          <a:xfrm>
            <a:off x="3482342" y="2585215"/>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loop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3836" name="Google Shape;3836;p121"/>
          <p:cNvCxnSpPr/>
          <p:nvPr/>
        </p:nvCxnSpPr>
        <p:spPr>
          <a:xfrm flipH="1" rot="10800000">
            <a:off x="2846873" y="2585197"/>
            <a:ext cx="801300" cy="457500"/>
          </a:xfrm>
          <a:prstGeom prst="straightConnector1">
            <a:avLst/>
          </a:prstGeom>
          <a:noFill/>
          <a:ln cap="flat" cmpd="sng" w="29150">
            <a:solidFill>
              <a:srgbClr val="FFFFFF"/>
            </a:solidFill>
            <a:prstDash val="dashDot"/>
            <a:round/>
            <a:headEnd len="sm" w="sm" type="none"/>
            <a:tailEnd len="sm" w="sm" type="none"/>
          </a:ln>
        </p:spPr>
      </p:cxnSp>
      <p:sp>
        <p:nvSpPr>
          <p:cNvPr id="3837" name="Google Shape;3837;p121"/>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838" name="Google Shape;3838;p121"/>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3839" name="Google Shape;3839;p121"/>
          <p:cNvSpPr/>
          <p:nvPr/>
        </p:nvSpPr>
        <p:spPr>
          <a:xfrm rot="10800000">
            <a:off x="5821242" y="3026754"/>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840" name="Google Shape;3840;p121"/>
          <p:cNvGrpSpPr/>
          <p:nvPr/>
        </p:nvGrpSpPr>
        <p:grpSpPr>
          <a:xfrm>
            <a:off x="5821187" y="1929293"/>
            <a:ext cx="355946" cy="306309"/>
            <a:chOff x="6417360" y="2126880"/>
            <a:chExt cx="392400" cy="337680"/>
          </a:xfrm>
        </p:grpSpPr>
        <p:sp>
          <p:nvSpPr>
            <p:cNvPr id="3841" name="Google Shape;3841;p121"/>
            <p:cNvSpPr/>
            <p:nvPr/>
          </p:nvSpPr>
          <p:spPr>
            <a:xfrm rot="10800000">
              <a:off x="6417360" y="234516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42" name="Google Shape;3842;p121"/>
            <p:cNvSpPr/>
            <p:nvPr/>
          </p:nvSpPr>
          <p:spPr>
            <a:xfrm rot="10800000">
              <a:off x="6417360" y="223740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43" name="Google Shape;3843;p121"/>
            <p:cNvSpPr/>
            <p:nvPr/>
          </p:nvSpPr>
          <p:spPr>
            <a:xfrm rot="10800000">
              <a:off x="6417360" y="212688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844" name="Google Shape;3844;p121"/>
          <p:cNvGrpSpPr/>
          <p:nvPr/>
        </p:nvGrpSpPr>
        <p:grpSpPr>
          <a:xfrm>
            <a:off x="6013855" y="2951087"/>
            <a:ext cx="852311" cy="1764382"/>
            <a:chOff x="6629760" y="3253320"/>
            <a:chExt cx="939600" cy="1945080"/>
          </a:xfrm>
        </p:grpSpPr>
        <p:sp>
          <p:nvSpPr>
            <p:cNvPr id="3845" name="Google Shape;3845;p121"/>
            <p:cNvSpPr/>
            <p:nvPr/>
          </p:nvSpPr>
          <p:spPr>
            <a:xfrm>
              <a:off x="6629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46" name="Google Shape;3846;p121"/>
            <p:cNvSpPr/>
            <p:nvPr/>
          </p:nvSpPr>
          <p:spPr>
            <a:xfrm>
              <a:off x="7010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847" name="Google Shape;3847;p121"/>
          <p:cNvGrpSpPr/>
          <p:nvPr/>
        </p:nvGrpSpPr>
        <p:grpSpPr>
          <a:xfrm>
            <a:off x="2682984" y="2951087"/>
            <a:ext cx="852311" cy="1764382"/>
            <a:chOff x="2957760" y="3253320"/>
            <a:chExt cx="939600" cy="1945080"/>
          </a:xfrm>
        </p:grpSpPr>
        <p:sp>
          <p:nvSpPr>
            <p:cNvPr id="3848" name="Google Shape;3848;p121"/>
            <p:cNvSpPr/>
            <p:nvPr/>
          </p:nvSpPr>
          <p:spPr>
            <a:xfrm>
              <a:off x="2957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49" name="Google Shape;3849;p121"/>
            <p:cNvSpPr/>
            <p:nvPr/>
          </p:nvSpPr>
          <p:spPr>
            <a:xfrm>
              <a:off x="3338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850" name="Google Shape;3850;p121"/>
          <p:cNvGrpSpPr/>
          <p:nvPr/>
        </p:nvGrpSpPr>
        <p:grpSpPr>
          <a:xfrm>
            <a:off x="2490316" y="1929619"/>
            <a:ext cx="355946" cy="306309"/>
            <a:chOff x="2745360" y="2127240"/>
            <a:chExt cx="392400" cy="337680"/>
          </a:xfrm>
        </p:grpSpPr>
        <p:sp>
          <p:nvSpPr>
            <p:cNvPr id="3851" name="Google Shape;3851;p121"/>
            <p:cNvSpPr/>
            <p:nvPr/>
          </p:nvSpPr>
          <p:spPr>
            <a:xfrm rot="10800000">
              <a:off x="2745360" y="234552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52" name="Google Shape;3852;p121"/>
            <p:cNvSpPr/>
            <p:nvPr/>
          </p:nvSpPr>
          <p:spPr>
            <a:xfrm rot="10800000">
              <a:off x="2745360" y="223776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53" name="Google Shape;3853;p121"/>
            <p:cNvSpPr/>
            <p:nvPr/>
          </p:nvSpPr>
          <p:spPr>
            <a:xfrm rot="10800000">
              <a:off x="2745360" y="21272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3854" name="Google Shape;3854;p121"/>
          <p:cNvCxnSpPr/>
          <p:nvPr/>
        </p:nvCxnSpPr>
        <p:spPr>
          <a:xfrm>
            <a:off x="5739790" y="1863889"/>
            <a:ext cx="531000" cy="447900"/>
          </a:xfrm>
          <a:prstGeom prst="straightConnector1">
            <a:avLst/>
          </a:prstGeom>
          <a:noFill/>
          <a:ln cap="flat" cmpd="sng" w="57225">
            <a:solidFill>
              <a:srgbClr val="FF000A"/>
            </a:solidFill>
            <a:prstDash val="solid"/>
            <a:round/>
            <a:headEnd len="sm" w="sm" type="none"/>
            <a:tailEnd len="sm" w="sm" type="none"/>
          </a:ln>
        </p:spPr>
      </p:cxnSp>
      <p:cxnSp>
        <p:nvCxnSpPr>
          <p:cNvPr id="3855" name="Google Shape;3855;p121"/>
          <p:cNvCxnSpPr/>
          <p:nvPr/>
        </p:nvCxnSpPr>
        <p:spPr>
          <a:xfrm flipH="1">
            <a:off x="5739762" y="1863889"/>
            <a:ext cx="531000" cy="447900"/>
          </a:xfrm>
          <a:prstGeom prst="straightConnector1">
            <a:avLst/>
          </a:prstGeom>
          <a:noFill/>
          <a:ln cap="flat" cmpd="sng" w="57225">
            <a:solidFill>
              <a:srgbClr val="FF000A"/>
            </a:solidFill>
            <a:prstDash val="solid"/>
            <a:round/>
            <a:headEnd len="sm" w="sm" type="none"/>
            <a:tailEnd len="sm" w="sm" type="none"/>
          </a:ln>
        </p:spPr>
      </p:cxnSp>
      <p:grpSp>
        <p:nvGrpSpPr>
          <p:cNvPr id="3856" name="Google Shape;3856;p121"/>
          <p:cNvGrpSpPr/>
          <p:nvPr/>
        </p:nvGrpSpPr>
        <p:grpSpPr>
          <a:xfrm>
            <a:off x="5821187" y="3989154"/>
            <a:ext cx="355946" cy="595693"/>
            <a:chOff x="6417360" y="4397700"/>
            <a:chExt cx="392400" cy="656700"/>
          </a:xfrm>
        </p:grpSpPr>
        <p:sp>
          <p:nvSpPr>
            <p:cNvPr id="3857" name="Google Shape;3857;p121"/>
            <p:cNvSpPr/>
            <p:nvPr/>
          </p:nvSpPr>
          <p:spPr>
            <a:xfrm rot="10800000">
              <a:off x="6417360" y="4397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58" name="Google Shape;3858;p121"/>
            <p:cNvSpPr/>
            <p:nvPr/>
          </p:nvSpPr>
          <p:spPr>
            <a:xfrm rot="10800000">
              <a:off x="6417360" y="4721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59" name="Google Shape;3859;p121"/>
          <p:cNvSpPr/>
          <p:nvPr/>
        </p:nvSpPr>
        <p:spPr>
          <a:xfrm flipH="1">
            <a:off x="6501674" y="1936707"/>
            <a:ext cx="1413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Delete Rx queue</a:t>
            </a:r>
            <a:endParaRPr b="0" sz="1500" strike="noStrike">
              <a:latin typeface="Arial"/>
              <a:ea typeface="Arial"/>
              <a:cs typeface="Arial"/>
              <a:sym typeface="Arial"/>
            </a:endParaRPr>
          </a:p>
        </p:txBody>
      </p:sp>
      <p:sp>
        <p:nvSpPr>
          <p:cNvPr id="3860" name="Google Shape;3860;p121"/>
          <p:cNvSpPr/>
          <p:nvPr/>
        </p:nvSpPr>
        <p:spPr>
          <a:xfrm flipH="1">
            <a:off x="606677" y="3681409"/>
            <a:ext cx="21726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Spawn new worker thread</a:t>
            </a:r>
            <a:endParaRPr b="0" sz="1500" strike="noStrike">
              <a:latin typeface="Arial"/>
              <a:ea typeface="Arial"/>
              <a:cs typeface="Arial"/>
              <a:sym typeface="Arial"/>
            </a:endParaRPr>
          </a:p>
        </p:txBody>
      </p:sp>
      <p:sp>
        <p:nvSpPr>
          <p:cNvPr id="3861" name="Google Shape;3861;p121"/>
          <p:cNvSpPr/>
          <p:nvPr/>
        </p:nvSpPr>
        <p:spPr>
          <a:xfrm>
            <a:off x="6718464" y="333103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Extension cannot</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send/recv packets</a:t>
            </a:r>
            <a:endParaRPr b="0" sz="1800" strike="noStrike">
              <a:latin typeface="Arial"/>
              <a:ea typeface="Arial"/>
              <a:cs typeface="Arial"/>
              <a:sym typeface="Arial"/>
            </a:endParaRPr>
          </a:p>
        </p:txBody>
      </p:sp>
      <p:sp>
        <p:nvSpPr>
          <p:cNvPr id="3862" name="Google Shape;3862;p121"/>
          <p:cNvSpPr/>
          <p:nvPr/>
        </p:nvSpPr>
        <p:spPr>
          <a:xfrm flipH="1">
            <a:off x="3760362" y="199130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Watchdog</a:t>
            </a:r>
            <a:endParaRPr b="0" sz="1500" strike="noStrike">
              <a:latin typeface="Arial"/>
              <a:ea typeface="Arial"/>
              <a:cs typeface="Arial"/>
              <a:sym typeface="Arial"/>
            </a:endParaRPr>
          </a:p>
        </p:txBody>
      </p:sp>
      <p:grpSp>
        <p:nvGrpSpPr>
          <p:cNvPr id="3863" name="Google Shape;3863;p121"/>
          <p:cNvGrpSpPr/>
          <p:nvPr/>
        </p:nvGrpSpPr>
        <p:grpSpPr>
          <a:xfrm>
            <a:off x="2479656" y="2334235"/>
            <a:ext cx="377267" cy="347100"/>
            <a:chOff x="3163350" y="2159850"/>
            <a:chExt cx="397500" cy="338700"/>
          </a:xfrm>
        </p:grpSpPr>
        <p:sp>
          <p:nvSpPr>
            <p:cNvPr id="3864" name="Google Shape;3864;p12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865" name="Google Shape;3865;p12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121"/>
          <p:cNvGrpSpPr/>
          <p:nvPr/>
        </p:nvGrpSpPr>
        <p:grpSpPr>
          <a:xfrm>
            <a:off x="4077931" y="2334235"/>
            <a:ext cx="377267" cy="347100"/>
            <a:chOff x="3163350" y="2159850"/>
            <a:chExt cx="397500" cy="338700"/>
          </a:xfrm>
        </p:grpSpPr>
        <p:sp>
          <p:nvSpPr>
            <p:cNvPr id="3867" name="Google Shape;3867;p12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868" name="Google Shape;3868;p12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121"/>
          <p:cNvGrpSpPr/>
          <p:nvPr/>
        </p:nvGrpSpPr>
        <p:grpSpPr>
          <a:xfrm>
            <a:off x="5809869" y="2334235"/>
            <a:ext cx="377267" cy="347100"/>
            <a:chOff x="3163350" y="2159850"/>
            <a:chExt cx="397500" cy="338700"/>
          </a:xfrm>
        </p:grpSpPr>
        <p:sp>
          <p:nvSpPr>
            <p:cNvPr id="3870" name="Google Shape;3870;p12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871" name="Google Shape;3871;p12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75" name="Shape 3875"/>
        <p:cNvGrpSpPr/>
        <p:nvPr/>
      </p:nvGrpSpPr>
      <p:grpSpPr>
        <a:xfrm>
          <a:off x="0" y="0"/>
          <a:ext cx="0" cy="0"/>
          <a:chOff x="0" y="0"/>
          <a:chExt cx="0" cy="0"/>
        </a:xfrm>
      </p:grpSpPr>
      <p:sp>
        <p:nvSpPr>
          <p:cNvPr id="3876" name="Google Shape;3876;p122"/>
          <p:cNvSpPr/>
          <p:nvPr/>
        </p:nvSpPr>
        <p:spPr>
          <a:xfrm>
            <a:off x="3482342" y="2585215"/>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FFFFFF"/>
          </a:solidFill>
          <a:ln cap="flat" cmpd="sng" w="29150">
            <a:solidFill>
              <a:srgbClr val="FFFFFF"/>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aggregate() → u64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loop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    …...</a:t>
            </a:r>
            <a:endParaRPr b="0" sz="1600" strike="noStrike">
              <a:latin typeface="Arial"/>
              <a:ea typeface="Arial"/>
              <a:cs typeface="Arial"/>
              <a:sym typeface="Arial"/>
            </a:endParaRPr>
          </a:p>
          <a:p>
            <a:pPr indent="0" lvl="0" marL="0" marR="0" rtl="0" algn="l">
              <a:spcBef>
                <a:spcPts val="0"/>
              </a:spcBef>
              <a:spcAft>
                <a:spcPts val="0"/>
              </a:spcAft>
              <a:buNone/>
            </a:pPr>
            <a:r>
              <a:rPr b="1" lang="en" sz="1600" strike="noStrike">
                <a:solidFill>
                  <a:srgbClr val="FFFFFF"/>
                </a:solidFill>
                <a:latin typeface="Calibri"/>
                <a:ea typeface="Calibri"/>
                <a:cs typeface="Calibri"/>
                <a:sym typeface="Calibri"/>
              </a:rPr>
              <a:t>}</a:t>
            </a:r>
            <a:endParaRPr b="0" sz="1600" strike="noStrike">
              <a:latin typeface="Arial"/>
              <a:ea typeface="Arial"/>
              <a:cs typeface="Arial"/>
              <a:sym typeface="Arial"/>
            </a:endParaRPr>
          </a:p>
        </p:txBody>
      </p:sp>
      <p:cxnSp>
        <p:nvCxnSpPr>
          <p:cNvPr id="3877" name="Google Shape;3877;p122"/>
          <p:cNvCxnSpPr/>
          <p:nvPr/>
        </p:nvCxnSpPr>
        <p:spPr>
          <a:xfrm flipH="1" rot="10800000">
            <a:off x="2846873" y="2585197"/>
            <a:ext cx="801300" cy="457500"/>
          </a:xfrm>
          <a:prstGeom prst="straightConnector1">
            <a:avLst/>
          </a:prstGeom>
          <a:noFill/>
          <a:ln cap="flat" cmpd="sng" w="29150">
            <a:solidFill>
              <a:srgbClr val="FFFFFF"/>
            </a:solidFill>
            <a:prstDash val="dashDot"/>
            <a:round/>
            <a:headEnd len="sm" w="sm" type="none"/>
            <a:tailEnd len="sm" w="sm" type="none"/>
          </a:ln>
        </p:spPr>
      </p:cxnSp>
      <p:sp>
        <p:nvSpPr>
          <p:cNvPr id="3878" name="Google Shape;3878;p122"/>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879" name="Google Shape;3879;p122"/>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Uncooperative extensions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Trusted watchdog core</a:t>
            </a:r>
            <a:endParaRPr b="0" sz="2200" strike="noStrike">
              <a:solidFill>
                <a:srgbClr val="000000"/>
              </a:solidFill>
              <a:latin typeface="Calibri"/>
              <a:ea typeface="Calibri"/>
              <a:cs typeface="Calibri"/>
              <a:sym typeface="Calibri"/>
            </a:endParaRPr>
          </a:p>
        </p:txBody>
      </p:sp>
      <p:sp>
        <p:nvSpPr>
          <p:cNvPr id="3880" name="Google Shape;3880;p122"/>
          <p:cNvSpPr/>
          <p:nvPr/>
        </p:nvSpPr>
        <p:spPr>
          <a:xfrm rot="10800000">
            <a:off x="5821242" y="3026754"/>
            <a:ext cx="355800" cy="81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881" name="Google Shape;3881;p122"/>
          <p:cNvGrpSpPr/>
          <p:nvPr/>
        </p:nvGrpSpPr>
        <p:grpSpPr>
          <a:xfrm>
            <a:off x="6013855" y="2951087"/>
            <a:ext cx="852311" cy="1764382"/>
            <a:chOff x="6629760" y="3253320"/>
            <a:chExt cx="939600" cy="1945080"/>
          </a:xfrm>
        </p:grpSpPr>
        <p:sp>
          <p:nvSpPr>
            <p:cNvPr id="3882" name="Google Shape;3882;p122"/>
            <p:cNvSpPr/>
            <p:nvPr/>
          </p:nvSpPr>
          <p:spPr>
            <a:xfrm>
              <a:off x="6629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83" name="Google Shape;3883;p122"/>
            <p:cNvSpPr/>
            <p:nvPr/>
          </p:nvSpPr>
          <p:spPr>
            <a:xfrm>
              <a:off x="7010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884" name="Google Shape;3884;p122"/>
          <p:cNvGrpSpPr/>
          <p:nvPr/>
        </p:nvGrpSpPr>
        <p:grpSpPr>
          <a:xfrm>
            <a:off x="2490316" y="3042141"/>
            <a:ext cx="355946" cy="595693"/>
            <a:chOff x="2745360" y="3353700"/>
            <a:chExt cx="392400" cy="656700"/>
          </a:xfrm>
        </p:grpSpPr>
        <p:sp>
          <p:nvSpPr>
            <p:cNvPr id="3885" name="Google Shape;3885;p122"/>
            <p:cNvSpPr/>
            <p:nvPr/>
          </p:nvSpPr>
          <p:spPr>
            <a:xfrm rot="10800000">
              <a:off x="2745360" y="3353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86" name="Google Shape;3886;p122"/>
            <p:cNvSpPr/>
            <p:nvPr/>
          </p:nvSpPr>
          <p:spPr>
            <a:xfrm rot="10800000">
              <a:off x="2745360" y="3677700"/>
              <a:ext cx="392400" cy="3327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887" name="Google Shape;3887;p122"/>
          <p:cNvGrpSpPr/>
          <p:nvPr/>
        </p:nvGrpSpPr>
        <p:grpSpPr>
          <a:xfrm>
            <a:off x="2682984" y="2951087"/>
            <a:ext cx="852311" cy="1764382"/>
            <a:chOff x="2957760" y="3253320"/>
            <a:chExt cx="939600" cy="1945080"/>
          </a:xfrm>
        </p:grpSpPr>
        <p:sp>
          <p:nvSpPr>
            <p:cNvPr id="3888" name="Google Shape;3888;p122"/>
            <p:cNvSpPr/>
            <p:nvPr/>
          </p:nvSpPr>
          <p:spPr>
            <a:xfrm>
              <a:off x="2957760" y="3253320"/>
              <a:ext cx="596520" cy="1002960"/>
            </a:xfrm>
            <a:custGeom>
              <a:rect b="b" l="l" r="r" t="t"/>
              <a:pathLst>
                <a:path extrusionOk="0" h="2786" w="1657">
                  <a:moveTo>
                    <a:pt x="1656" y="0"/>
                  </a:moveTo>
                  <a:cubicBezTo>
                    <a:pt x="0" y="1656"/>
                    <a:pt x="1441" y="2785"/>
                    <a:pt x="1441" y="2785"/>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89" name="Google Shape;3889;p122"/>
            <p:cNvSpPr/>
            <p:nvPr/>
          </p:nvSpPr>
          <p:spPr>
            <a:xfrm>
              <a:off x="3338280" y="4251960"/>
              <a:ext cx="559080" cy="946440"/>
            </a:xfrm>
            <a:custGeom>
              <a:rect b="b" l="l" r="r" t="t"/>
              <a:pathLst>
                <a:path extrusionOk="0" h="2629" w="1553">
                  <a:moveTo>
                    <a:pt x="368" y="0"/>
                  </a:moveTo>
                  <a:cubicBezTo>
                    <a:pt x="1552" y="1131"/>
                    <a:pt x="0" y="2628"/>
                    <a:pt x="0" y="2628"/>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890" name="Google Shape;3890;p122"/>
          <p:cNvGrpSpPr/>
          <p:nvPr/>
        </p:nvGrpSpPr>
        <p:grpSpPr>
          <a:xfrm>
            <a:off x="2490316" y="1929619"/>
            <a:ext cx="355946" cy="306309"/>
            <a:chOff x="2745360" y="2127240"/>
            <a:chExt cx="392400" cy="337680"/>
          </a:xfrm>
        </p:grpSpPr>
        <p:sp>
          <p:nvSpPr>
            <p:cNvPr id="3891" name="Google Shape;3891;p122"/>
            <p:cNvSpPr/>
            <p:nvPr/>
          </p:nvSpPr>
          <p:spPr>
            <a:xfrm rot="10800000">
              <a:off x="2745360" y="234552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92" name="Google Shape;3892;p122"/>
            <p:cNvSpPr/>
            <p:nvPr/>
          </p:nvSpPr>
          <p:spPr>
            <a:xfrm rot="10800000">
              <a:off x="2745360" y="223776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893" name="Google Shape;3893;p122"/>
            <p:cNvSpPr/>
            <p:nvPr/>
          </p:nvSpPr>
          <p:spPr>
            <a:xfrm rot="10800000">
              <a:off x="2745360" y="21272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894" name="Google Shape;3894;p122"/>
          <p:cNvSpPr/>
          <p:nvPr/>
        </p:nvSpPr>
        <p:spPr>
          <a:xfrm>
            <a:off x="3443809" y="3722321"/>
            <a:ext cx="17802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Steal enqueued tasks</a:t>
            </a:r>
            <a:endParaRPr b="0" sz="1500" strike="noStrike">
              <a:latin typeface="Arial"/>
              <a:ea typeface="Arial"/>
              <a:cs typeface="Arial"/>
              <a:sym typeface="Arial"/>
            </a:endParaRPr>
          </a:p>
        </p:txBody>
      </p:sp>
      <p:sp>
        <p:nvSpPr>
          <p:cNvPr id="3895" name="Google Shape;3895;p122"/>
          <p:cNvSpPr/>
          <p:nvPr/>
        </p:nvSpPr>
        <p:spPr>
          <a:xfrm>
            <a:off x="6718464" y="333103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Kill worker thread </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when task yields</a:t>
            </a:r>
            <a:endParaRPr b="0" sz="1800" strike="noStrike">
              <a:latin typeface="Arial"/>
              <a:ea typeface="Arial"/>
              <a:cs typeface="Arial"/>
              <a:sym typeface="Arial"/>
            </a:endParaRPr>
          </a:p>
        </p:txBody>
      </p:sp>
      <p:sp>
        <p:nvSpPr>
          <p:cNvPr id="3896" name="Google Shape;3896;p122"/>
          <p:cNvSpPr/>
          <p:nvPr/>
        </p:nvSpPr>
        <p:spPr>
          <a:xfrm>
            <a:off x="3704723" y="4147708"/>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000A"/>
          </a:solidFill>
          <a:ln cap="flat" cmpd="sng" w="9525">
            <a:solidFill>
              <a:srgbClr val="FF000A"/>
            </a:solidFill>
            <a:prstDash val="solid"/>
            <a:round/>
            <a:headEnd len="sm" w="sm" type="none"/>
            <a:tailEnd len="sm" w="sm" type="none"/>
          </a:ln>
        </p:spPr>
      </p:sp>
      <p:sp>
        <p:nvSpPr>
          <p:cNvPr id="3897" name="Google Shape;3897;p122"/>
          <p:cNvSpPr/>
          <p:nvPr/>
        </p:nvSpPr>
        <p:spPr>
          <a:xfrm flipH="1">
            <a:off x="3760362" y="199130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Watchdog</a:t>
            </a:r>
            <a:endParaRPr b="0" sz="1500" strike="noStrike">
              <a:latin typeface="Arial"/>
              <a:ea typeface="Arial"/>
              <a:cs typeface="Arial"/>
              <a:sym typeface="Arial"/>
            </a:endParaRPr>
          </a:p>
        </p:txBody>
      </p:sp>
      <p:sp>
        <p:nvSpPr>
          <p:cNvPr id="3898" name="Google Shape;3898;p122"/>
          <p:cNvSpPr/>
          <p:nvPr/>
        </p:nvSpPr>
        <p:spPr>
          <a:xfrm flipH="1">
            <a:off x="5492250" y="1991250"/>
            <a:ext cx="10125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Poor Qos</a:t>
            </a:r>
            <a:endParaRPr b="0" sz="1500" strike="noStrike">
              <a:latin typeface="Arial"/>
              <a:ea typeface="Arial"/>
              <a:cs typeface="Arial"/>
              <a:sym typeface="Arial"/>
            </a:endParaRPr>
          </a:p>
        </p:txBody>
      </p:sp>
      <p:grpSp>
        <p:nvGrpSpPr>
          <p:cNvPr id="3899" name="Google Shape;3899;p122"/>
          <p:cNvGrpSpPr/>
          <p:nvPr/>
        </p:nvGrpSpPr>
        <p:grpSpPr>
          <a:xfrm>
            <a:off x="2479656" y="2334235"/>
            <a:ext cx="377267" cy="347100"/>
            <a:chOff x="3163350" y="2159850"/>
            <a:chExt cx="397500" cy="338700"/>
          </a:xfrm>
        </p:grpSpPr>
        <p:sp>
          <p:nvSpPr>
            <p:cNvPr id="3900" name="Google Shape;3900;p12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01" name="Google Shape;3901;p12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122"/>
          <p:cNvGrpSpPr/>
          <p:nvPr/>
        </p:nvGrpSpPr>
        <p:grpSpPr>
          <a:xfrm>
            <a:off x="4077931" y="2334235"/>
            <a:ext cx="377267" cy="347100"/>
            <a:chOff x="3163350" y="2159850"/>
            <a:chExt cx="397500" cy="338700"/>
          </a:xfrm>
        </p:grpSpPr>
        <p:sp>
          <p:nvSpPr>
            <p:cNvPr id="3903" name="Google Shape;3903;p12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04" name="Google Shape;3904;p12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122"/>
          <p:cNvGrpSpPr/>
          <p:nvPr/>
        </p:nvGrpSpPr>
        <p:grpSpPr>
          <a:xfrm>
            <a:off x="5809869" y="2334235"/>
            <a:ext cx="377267" cy="347100"/>
            <a:chOff x="3163350" y="2159850"/>
            <a:chExt cx="397500" cy="338700"/>
          </a:xfrm>
        </p:grpSpPr>
        <p:sp>
          <p:nvSpPr>
            <p:cNvPr id="3906" name="Google Shape;3906;p12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907" name="Google Shape;3907;p12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Typical Deployment</a:t>
            </a:r>
            <a:endParaRPr>
              <a:latin typeface="Calibri"/>
              <a:ea typeface="Calibri"/>
              <a:cs typeface="Calibri"/>
              <a:sym typeface="Calibri"/>
            </a:endParaRPr>
          </a:p>
        </p:txBody>
      </p:sp>
      <p:sp>
        <p:nvSpPr>
          <p:cNvPr id="295" name="Google Shape;29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296" name="Google Shape;296;p24"/>
          <p:cNvSpPr/>
          <p:nvPr/>
        </p:nvSpPr>
        <p:spPr>
          <a:xfrm>
            <a:off x="1590788" y="21942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97" name="Google Shape;297;p24"/>
          <p:cNvSpPr/>
          <p:nvPr/>
        </p:nvSpPr>
        <p:spPr>
          <a:xfrm>
            <a:off x="3161363" y="21942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98" name="Google Shape;298;p24"/>
          <p:cNvSpPr/>
          <p:nvPr/>
        </p:nvSpPr>
        <p:spPr>
          <a:xfrm>
            <a:off x="4731938" y="21942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99" name="Google Shape;299;p24"/>
          <p:cNvSpPr/>
          <p:nvPr/>
        </p:nvSpPr>
        <p:spPr>
          <a:xfrm>
            <a:off x="6302513" y="21942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300" name="Google Shape;300;p24"/>
          <p:cNvSpPr txBox="1"/>
          <p:nvPr/>
        </p:nvSpPr>
        <p:spPr>
          <a:xfrm>
            <a:off x="311700" y="3476150"/>
            <a:ext cx="8405700" cy="13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Servers often need to horizontally re-distribute load and data (Slicer, OSDI’16)</a:t>
            </a:r>
            <a:endParaRPr b="1"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Workloads change; access patterns, load imbalances etc</a:t>
            </a:r>
            <a:endParaRPr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“Planned failures”; server maintenance, software updates etc</a:t>
            </a:r>
            <a:endParaRPr sz="1900">
              <a:latin typeface="Calibri"/>
              <a:ea typeface="Calibri"/>
              <a:cs typeface="Calibri"/>
              <a:sym typeface="Calibri"/>
            </a:endParaRPr>
          </a:p>
        </p:txBody>
      </p:sp>
      <p:sp>
        <p:nvSpPr>
          <p:cNvPr id="301" name="Google Shape;301;p24"/>
          <p:cNvSpPr/>
          <p:nvPr/>
        </p:nvSpPr>
        <p:spPr>
          <a:xfrm>
            <a:off x="4193550" y="2455350"/>
            <a:ext cx="642000" cy="310500"/>
          </a:xfrm>
          <a:prstGeom prst="right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4"/>
          <p:cNvGrpSpPr/>
          <p:nvPr/>
        </p:nvGrpSpPr>
        <p:grpSpPr>
          <a:xfrm>
            <a:off x="2012668" y="2300086"/>
            <a:ext cx="292059" cy="543334"/>
            <a:chOff x="1006560" y="3903840"/>
            <a:chExt cx="457200" cy="723000"/>
          </a:xfrm>
        </p:grpSpPr>
        <p:sp>
          <p:nvSpPr>
            <p:cNvPr id="303" name="Google Shape;303;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4" name="Google Shape;304;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5" name="Google Shape;305;p2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 name="Google Shape;306;p2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7" name="Google Shape;307;p24"/>
          <p:cNvGrpSpPr/>
          <p:nvPr/>
        </p:nvGrpSpPr>
        <p:grpSpPr>
          <a:xfrm>
            <a:off x="5153818" y="2300086"/>
            <a:ext cx="292059" cy="543334"/>
            <a:chOff x="1006560" y="3903840"/>
            <a:chExt cx="457200" cy="723000"/>
          </a:xfrm>
        </p:grpSpPr>
        <p:sp>
          <p:nvSpPr>
            <p:cNvPr id="308" name="Google Shape;308;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 name="Google Shape;309;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 name="Google Shape;310;p2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 name="Google Shape;311;p2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12" name="Google Shape;312;p24"/>
          <p:cNvGrpSpPr/>
          <p:nvPr/>
        </p:nvGrpSpPr>
        <p:grpSpPr>
          <a:xfrm>
            <a:off x="6724368" y="2300086"/>
            <a:ext cx="292059" cy="543334"/>
            <a:chOff x="1006560" y="3903840"/>
            <a:chExt cx="457200" cy="723000"/>
          </a:xfrm>
        </p:grpSpPr>
        <p:sp>
          <p:nvSpPr>
            <p:cNvPr id="313" name="Google Shape;313;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4" name="Google Shape;314;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5" name="Google Shape;315;p2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6" name="Google Shape;316;p2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17" name="Google Shape;317;p24"/>
          <p:cNvGrpSpPr/>
          <p:nvPr/>
        </p:nvGrpSpPr>
        <p:grpSpPr>
          <a:xfrm>
            <a:off x="3583243" y="2300086"/>
            <a:ext cx="292059" cy="272794"/>
            <a:chOff x="1006560" y="3903840"/>
            <a:chExt cx="457200" cy="363000"/>
          </a:xfrm>
        </p:grpSpPr>
        <p:sp>
          <p:nvSpPr>
            <p:cNvPr id="318" name="Google Shape;318;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9" name="Google Shape;319;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20" name="Google Shape;320;p24"/>
          <p:cNvGrpSpPr/>
          <p:nvPr/>
        </p:nvGrpSpPr>
        <p:grpSpPr>
          <a:xfrm>
            <a:off x="4368530" y="2194211"/>
            <a:ext cx="292059" cy="272794"/>
            <a:chOff x="1006560" y="3903840"/>
            <a:chExt cx="457200" cy="363000"/>
          </a:xfrm>
        </p:grpSpPr>
        <p:sp>
          <p:nvSpPr>
            <p:cNvPr id="321" name="Google Shape;321;p2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2" name="Google Shape;322;p2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Typical Deployment</a:t>
            </a:r>
            <a:endParaRPr>
              <a:latin typeface="Calibri"/>
              <a:ea typeface="Calibri"/>
              <a:cs typeface="Calibri"/>
              <a:sym typeface="Calibri"/>
            </a:endParaRPr>
          </a:p>
        </p:txBody>
      </p:sp>
      <p:sp>
        <p:nvSpPr>
          <p:cNvPr id="328" name="Google Shape;32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329" name="Google Shape;329;p25"/>
          <p:cNvSpPr/>
          <p:nvPr/>
        </p:nvSpPr>
        <p:spPr>
          <a:xfrm>
            <a:off x="1590788" y="13757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330" name="Google Shape;330;p25"/>
          <p:cNvSpPr/>
          <p:nvPr/>
        </p:nvSpPr>
        <p:spPr>
          <a:xfrm>
            <a:off x="3161363" y="13757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331" name="Google Shape;331;p25"/>
          <p:cNvSpPr/>
          <p:nvPr/>
        </p:nvSpPr>
        <p:spPr>
          <a:xfrm>
            <a:off x="4731938" y="13757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332" name="Google Shape;332;p25"/>
          <p:cNvSpPr/>
          <p:nvPr/>
        </p:nvSpPr>
        <p:spPr>
          <a:xfrm>
            <a:off x="6302513" y="13757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333" name="Google Shape;333;p25"/>
          <p:cNvSpPr txBox="1"/>
          <p:nvPr/>
        </p:nvSpPr>
        <p:spPr>
          <a:xfrm>
            <a:off x="2129250" y="2499125"/>
            <a:ext cx="48855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Put(key, value) , </a:t>
            </a:r>
            <a:r>
              <a:rPr b="1" lang="en">
                <a:solidFill>
                  <a:schemeClr val="dk1"/>
                </a:solidFill>
                <a:latin typeface="Calibri"/>
                <a:ea typeface="Calibri"/>
                <a:cs typeface="Calibri"/>
                <a:sym typeface="Calibri"/>
              </a:rPr>
              <a:t>Get(key), </a:t>
            </a:r>
            <a:r>
              <a:rPr b="1" lang="en">
                <a:solidFill>
                  <a:srgbClr val="FF0000"/>
                </a:solidFill>
                <a:latin typeface="Calibri"/>
                <a:ea typeface="Calibri"/>
                <a:cs typeface="Calibri"/>
                <a:sym typeface="Calibri"/>
              </a:rPr>
              <a:t>assoc_range</a:t>
            </a:r>
            <a:r>
              <a:rPr b="1" lang="en">
                <a:solidFill>
                  <a:schemeClr val="dk1"/>
                </a:solidFill>
                <a:latin typeface="Calibri"/>
                <a:ea typeface="Calibri"/>
                <a:cs typeface="Calibri"/>
                <a:sym typeface="Calibri"/>
              </a:rPr>
              <a:t>(key)</a:t>
            </a:r>
            <a:r>
              <a:rPr b="1" lang="en">
                <a:solidFill>
                  <a:schemeClr val="dk1"/>
                </a:solidFill>
                <a:latin typeface="Calibri"/>
                <a:ea typeface="Calibri"/>
                <a:cs typeface="Calibri"/>
                <a:sym typeface="Calibri"/>
              </a:rPr>
              <a:t>, </a:t>
            </a:r>
            <a:r>
              <a:rPr b="1" lang="en">
                <a:solidFill>
                  <a:srgbClr val="FF0000"/>
                </a:solidFill>
                <a:latin typeface="Calibri"/>
                <a:ea typeface="Calibri"/>
                <a:cs typeface="Calibri"/>
                <a:sym typeface="Calibri"/>
              </a:rPr>
              <a:t>assoc_get</a:t>
            </a:r>
            <a:r>
              <a:rPr b="1" lang="en">
                <a:solidFill>
                  <a:schemeClr val="dk1"/>
                </a:solidFill>
                <a:latin typeface="Calibri"/>
                <a:ea typeface="Calibri"/>
                <a:cs typeface="Calibri"/>
                <a:sym typeface="Calibri"/>
              </a:rPr>
              <a:t>(key)</a:t>
            </a:r>
            <a:endParaRPr b="1">
              <a:latin typeface="Calibri"/>
              <a:ea typeface="Calibri"/>
              <a:cs typeface="Calibri"/>
              <a:sym typeface="Calibri"/>
            </a:endParaRPr>
          </a:p>
        </p:txBody>
      </p:sp>
      <p:sp>
        <p:nvSpPr>
          <p:cNvPr id="334" name="Google Shape;334;p25"/>
          <p:cNvSpPr txBox="1"/>
          <p:nvPr/>
        </p:nvSpPr>
        <p:spPr>
          <a:xfrm>
            <a:off x="311700" y="3467675"/>
            <a:ext cx="8405700" cy="13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alibri"/>
                <a:ea typeface="Calibri"/>
                <a:cs typeface="Calibri"/>
                <a:sym typeface="Calibri"/>
              </a:rPr>
              <a:t>Some applications need rich data model/vertical interface (Facebook Tao, ATC’13)</a:t>
            </a:r>
            <a:endParaRPr b="1"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Get friend list (</a:t>
            </a:r>
            <a:r>
              <a:rPr lang="en" sz="1900">
                <a:solidFill>
                  <a:srgbClr val="FF0000"/>
                </a:solidFill>
                <a:latin typeface="Calibri"/>
                <a:ea typeface="Calibri"/>
                <a:cs typeface="Calibri"/>
                <a:sym typeface="Calibri"/>
              </a:rPr>
              <a:t>assoc_get</a:t>
            </a:r>
            <a:r>
              <a:rPr lang="en" sz="1900">
                <a:latin typeface="Calibri"/>
                <a:ea typeface="Calibri"/>
                <a:cs typeface="Calibri"/>
                <a:sym typeface="Calibri"/>
              </a:rPr>
              <a:t>())</a:t>
            </a:r>
            <a:endParaRPr sz="1900">
              <a:latin typeface="Calibri"/>
              <a:ea typeface="Calibri"/>
              <a:cs typeface="Calibri"/>
              <a:sym typeface="Calibri"/>
            </a:endParaRPr>
          </a:p>
          <a:p>
            <a:pPr indent="-349250" lvl="0" marL="914400" rtl="0" algn="l">
              <a:spcBef>
                <a:spcPts val="0"/>
              </a:spcBef>
              <a:spcAft>
                <a:spcPts val="0"/>
              </a:spcAft>
              <a:buSzPts val="1900"/>
              <a:buFont typeface="Calibri"/>
              <a:buChar char="➔"/>
            </a:pPr>
            <a:r>
              <a:rPr lang="en" sz="1900">
                <a:latin typeface="Calibri"/>
                <a:ea typeface="Calibri"/>
                <a:cs typeface="Calibri"/>
                <a:sym typeface="Calibri"/>
              </a:rPr>
              <a:t>Get friends of friends (</a:t>
            </a:r>
            <a:r>
              <a:rPr lang="en" sz="1900">
                <a:solidFill>
                  <a:srgbClr val="FF0000"/>
                </a:solidFill>
                <a:latin typeface="Calibri"/>
                <a:ea typeface="Calibri"/>
                <a:cs typeface="Calibri"/>
                <a:sym typeface="Calibri"/>
              </a:rPr>
              <a:t>assoc_range</a:t>
            </a:r>
            <a:r>
              <a:rPr lang="en" sz="1900">
                <a:solidFill>
                  <a:schemeClr val="dk1"/>
                </a:solidFill>
                <a:latin typeface="Calibri"/>
                <a:ea typeface="Calibri"/>
                <a:cs typeface="Calibri"/>
                <a:sym typeface="Calibri"/>
              </a:rPr>
              <a:t>()</a:t>
            </a:r>
            <a:r>
              <a:rPr lang="en" sz="1900">
                <a:latin typeface="Calibri"/>
                <a:ea typeface="Calibri"/>
                <a:cs typeface="Calibri"/>
                <a:sym typeface="Calibri"/>
              </a:rPr>
              <a:t>)</a:t>
            </a:r>
            <a:endParaRPr sz="19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New Wave of Key-Value Stores</a:t>
            </a:r>
            <a:endParaRPr>
              <a:latin typeface="Calibri"/>
              <a:ea typeface="Calibri"/>
              <a:cs typeface="Calibri"/>
              <a:sym typeface="Calibri"/>
            </a:endParaRPr>
          </a:p>
        </p:txBody>
      </p:sp>
      <p:sp>
        <p:nvSpPr>
          <p:cNvPr id="340" name="Google Shape;34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341" name="Google Shape;34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900">
                <a:solidFill>
                  <a:schemeClr val="dk1"/>
                </a:solidFill>
                <a:latin typeface="Calibri"/>
                <a:ea typeface="Calibri"/>
                <a:cs typeface="Calibri"/>
                <a:sym typeface="Calibri"/>
              </a:rPr>
              <a:t>Use Kernel-Bypass to leverage High Speed Networks</a:t>
            </a:r>
            <a:endParaRPr sz="15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Hardware accelerated transport. Ex: Mellanox Infiniband,</a:t>
            </a:r>
            <a:r>
              <a:rPr lang="en" sz="1500">
                <a:solidFill>
                  <a:schemeClr val="dk1"/>
                </a:solidFill>
                <a:latin typeface="Calibri"/>
                <a:ea typeface="Calibri"/>
                <a:cs typeface="Calibri"/>
                <a:sym typeface="Calibri"/>
              </a:rPr>
              <a:t> Project Catapult, SmartNICs etc.</a:t>
            </a:r>
            <a:endParaRPr sz="1500">
              <a:solidFill>
                <a:schemeClr val="dk1"/>
              </a:solidFill>
              <a:latin typeface="Calibri"/>
              <a:ea typeface="Calibri"/>
              <a:cs typeface="Calibri"/>
              <a:sym typeface="Calibri"/>
            </a:endParaRPr>
          </a:p>
          <a:p>
            <a:pPr indent="-323850" lvl="0" marL="914400" rtl="0" algn="just">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Transport integrated into application. Ex: DPDK, RDMA etc.</a:t>
            </a:r>
            <a:endParaRPr sz="1500">
              <a:solidFill>
                <a:schemeClr val="dk1"/>
              </a:solidFill>
              <a:latin typeface="Calibri"/>
              <a:ea typeface="Calibri"/>
              <a:cs typeface="Calibri"/>
              <a:sym typeface="Calibri"/>
            </a:endParaRPr>
          </a:p>
          <a:p>
            <a:pPr indent="-317500" lvl="0" marL="914400" rtl="0" algn="just">
              <a:lnSpc>
                <a:spcPct val="100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MICA(NSDI’14) , FaRM (NSDI’14, SOSP’15), KVDirect (SOSP’17) etc</a:t>
            </a:r>
            <a:endParaRPr sz="14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l">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l">
              <a:lnSpc>
                <a:spcPct val="50000"/>
              </a:lnSpc>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ctr">
              <a:spcBef>
                <a:spcPts val="1200"/>
              </a:spcBef>
              <a:spcAft>
                <a:spcPts val="0"/>
              </a:spcAft>
              <a:buClr>
                <a:srgbClr val="000000"/>
              </a:buClr>
              <a:buSzPts val="1100"/>
              <a:buFont typeface="Arial"/>
              <a:buNone/>
            </a:pPr>
            <a:r>
              <a:rPr b="1" lang="en" sz="1900">
                <a:solidFill>
                  <a:schemeClr val="dk1"/>
                </a:solidFill>
                <a:latin typeface="Calibri"/>
                <a:ea typeface="Calibri"/>
                <a:cs typeface="Calibri"/>
                <a:sym typeface="Calibri"/>
              </a:rPr>
              <a:t>Low-Latency (10s of microseconds per request), High throughput (Million reqs/s)</a:t>
            </a:r>
            <a:endParaRPr b="1" sz="1900">
              <a:solidFill>
                <a:schemeClr val="dk1"/>
              </a:solidFill>
              <a:latin typeface="Calibri"/>
              <a:ea typeface="Calibri"/>
              <a:cs typeface="Calibri"/>
              <a:sym typeface="Calibri"/>
            </a:endParaRPr>
          </a:p>
          <a:p>
            <a:pPr indent="0" lvl="0" marL="0" rtl="0" algn="ctr">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342" name="Google Shape;342;p26"/>
          <p:cNvPicPr preferRelativeResize="0"/>
          <p:nvPr/>
        </p:nvPicPr>
        <p:blipFill>
          <a:blip r:embed="rId3">
            <a:alphaModFix/>
          </a:blip>
          <a:stretch>
            <a:fillRect/>
          </a:stretch>
        </p:blipFill>
        <p:spPr>
          <a:xfrm>
            <a:off x="575647" y="2724150"/>
            <a:ext cx="3163779" cy="1672175"/>
          </a:xfrm>
          <a:prstGeom prst="rect">
            <a:avLst/>
          </a:prstGeom>
          <a:noFill/>
          <a:ln>
            <a:noFill/>
          </a:ln>
        </p:spPr>
      </p:pic>
      <p:pic>
        <p:nvPicPr>
          <p:cNvPr id="343" name="Google Shape;343;p26"/>
          <p:cNvPicPr preferRelativeResize="0"/>
          <p:nvPr/>
        </p:nvPicPr>
        <p:blipFill>
          <a:blip r:embed="rId4">
            <a:alphaModFix/>
          </a:blip>
          <a:stretch>
            <a:fillRect/>
          </a:stretch>
        </p:blipFill>
        <p:spPr>
          <a:xfrm>
            <a:off x="4960075" y="2724149"/>
            <a:ext cx="2973830" cy="167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New Wave of (Impractical) Key-Value Stores</a:t>
            </a:r>
            <a:endParaRPr>
              <a:latin typeface="Calibri"/>
              <a:ea typeface="Calibri"/>
              <a:cs typeface="Calibri"/>
              <a:sym typeface="Calibri"/>
            </a:endParaRPr>
          </a:p>
        </p:txBody>
      </p:sp>
      <p:sp>
        <p:nvSpPr>
          <p:cNvPr id="349" name="Google Shape;34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350" name="Google Shape;35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900">
                <a:solidFill>
                  <a:schemeClr val="dk1"/>
                </a:solidFill>
                <a:latin typeface="Calibri"/>
                <a:ea typeface="Calibri"/>
                <a:cs typeface="Calibri"/>
                <a:sym typeface="Calibri"/>
              </a:rPr>
              <a:t>Stripped down design to maximize normal case performance</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Reconfiguration? Rich Data models? Multi-tenancy?</a:t>
            </a:r>
            <a:endParaRPr sz="1500">
              <a:solidFill>
                <a:schemeClr val="dk1"/>
              </a:solidFill>
              <a:latin typeface="Calibri"/>
              <a:ea typeface="Calibri"/>
              <a:cs typeface="Calibri"/>
              <a:sym typeface="Calibri"/>
            </a:endParaRPr>
          </a:p>
          <a:p>
            <a:pPr indent="-323850" lvl="0" marL="914400" rtl="0" algn="just">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Supporting the above can cut into normal-case performance. Ex: Record ownership checks</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500">
              <a:solidFill>
                <a:schemeClr val="dk1"/>
              </a:solidFill>
              <a:latin typeface="Calibri"/>
              <a:ea typeface="Calibri"/>
              <a:cs typeface="Calibri"/>
              <a:sym typeface="Calibri"/>
            </a:endParaRPr>
          </a:p>
          <a:p>
            <a:pPr indent="0" lvl="0" marL="0" rtl="0" algn="ctr">
              <a:lnSpc>
                <a:spcPct val="100000"/>
              </a:lnSpc>
              <a:spcBef>
                <a:spcPts val="1200"/>
              </a:spcBef>
              <a:spcAft>
                <a:spcPts val="0"/>
              </a:spcAft>
              <a:buNone/>
            </a:pPr>
            <a:r>
              <a:rPr b="1" lang="en" sz="1900">
                <a:solidFill>
                  <a:schemeClr val="dk1"/>
                </a:solidFill>
                <a:latin typeface="Calibri"/>
                <a:ea typeface="Calibri"/>
                <a:cs typeface="Calibri"/>
                <a:sym typeface="Calibri"/>
              </a:rPr>
              <a:t>                                                                          							</a:t>
            </a:r>
            <a:endParaRPr b="1" sz="1900">
              <a:solidFill>
                <a:schemeClr val="dk1"/>
              </a:solidFill>
              <a:latin typeface="Calibri"/>
              <a:ea typeface="Calibri"/>
              <a:cs typeface="Calibri"/>
              <a:sym typeface="Calibri"/>
            </a:endParaRPr>
          </a:p>
          <a:p>
            <a:pPr indent="457200" lvl="0" marL="6400800" rtl="0" algn="l">
              <a:lnSpc>
                <a:spcPct val="100000"/>
              </a:lnSpc>
              <a:spcBef>
                <a:spcPts val="1200"/>
              </a:spcBef>
              <a:spcAft>
                <a:spcPts val="0"/>
              </a:spcAft>
              <a:buNone/>
            </a:pPr>
            <a:r>
              <a:rPr b="1" lang="en" sz="1900">
                <a:solidFill>
                  <a:schemeClr val="dk1"/>
                </a:solidFill>
                <a:latin typeface="Calibri"/>
                <a:ea typeface="Calibri"/>
                <a:cs typeface="Calibri"/>
                <a:sym typeface="Calibri"/>
              </a:rPr>
              <a:t>HotOS 2019</a:t>
            </a:r>
            <a:endParaRPr b="1" sz="1900">
              <a:solidFill>
                <a:schemeClr val="dk1"/>
              </a:solidFill>
              <a:latin typeface="Calibri"/>
              <a:ea typeface="Calibri"/>
              <a:cs typeface="Calibri"/>
              <a:sym typeface="Calibri"/>
            </a:endParaRPr>
          </a:p>
          <a:p>
            <a:pPr indent="0" lvl="0" marL="0" rtl="0" algn="ctr">
              <a:lnSpc>
                <a:spcPct val="100000"/>
              </a:lnSpc>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ctr">
              <a:lnSpc>
                <a:spcPct val="100000"/>
              </a:lnSpc>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ctr">
              <a:lnSpc>
                <a:spcPct val="100000"/>
              </a:lnSpc>
              <a:spcBef>
                <a:spcPts val="1200"/>
              </a:spcBef>
              <a:spcAft>
                <a:spcPts val="1200"/>
              </a:spcAft>
              <a:buNone/>
            </a:pPr>
            <a:r>
              <a:rPr b="1" lang="en" sz="1900">
                <a:solidFill>
                  <a:schemeClr val="dk1"/>
                </a:solidFill>
                <a:latin typeface="Calibri"/>
                <a:ea typeface="Calibri"/>
                <a:cs typeface="Calibri"/>
                <a:sym typeface="Calibri"/>
              </a:rPr>
              <a:t>My thesis: Mechanisms for the above without compromising on performance</a:t>
            </a:r>
            <a:endParaRPr sz="1500">
              <a:solidFill>
                <a:schemeClr val="dk1"/>
              </a:solidFill>
              <a:latin typeface="Calibri"/>
              <a:ea typeface="Calibri"/>
              <a:cs typeface="Calibri"/>
              <a:sym typeface="Calibri"/>
            </a:endParaRPr>
          </a:p>
        </p:txBody>
      </p:sp>
      <p:pic>
        <p:nvPicPr>
          <p:cNvPr id="351" name="Google Shape;351;p27"/>
          <p:cNvPicPr preferRelativeResize="0"/>
          <p:nvPr/>
        </p:nvPicPr>
        <p:blipFill>
          <a:blip r:embed="rId3">
            <a:alphaModFix/>
          </a:blip>
          <a:stretch>
            <a:fillRect/>
          </a:stretch>
        </p:blipFill>
        <p:spPr>
          <a:xfrm>
            <a:off x="2049775" y="2521096"/>
            <a:ext cx="5044448" cy="202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57" name="Google Shape;35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900">
                <a:solidFill>
                  <a:schemeClr val="dk1"/>
                </a:solidFill>
                <a:latin typeface="Calibri"/>
                <a:ea typeface="Calibri"/>
                <a:cs typeface="Calibri"/>
                <a:sym typeface="Calibri"/>
              </a:rPr>
              <a:t>Fast Data Migration [</a:t>
            </a:r>
            <a:r>
              <a:rPr b="1" lang="en" sz="1900">
                <a:solidFill>
                  <a:srgbClr val="4A86E8"/>
                </a:solidFill>
                <a:latin typeface="Calibri"/>
                <a:ea typeface="Calibri"/>
                <a:cs typeface="Calibri"/>
                <a:sym typeface="Calibri"/>
              </a:rPr>
              <a:t>Rocksteady, SOSP’17</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Enables quick reconfiguration in response to load imbalances, changes in access patterns etc</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900">
                <a:solidFill>
                  <a:schemeClr val="dk1"/>
                </a:solidFill>
                <a:latin typeface="Calibri"/>
                <a:ea typeface="Calibri"/>
                <a:cs typeface="Calibri"/>
                <a:sym typeface="Calibri"/>
              </a:rPr>
              <a:t>Low-cost Coordination [</a:t>
            </a:r>
            <a:r>
              <a:rPr b="1" lang="en" sz="1900">
                <a:solidFill>
                  <a:srgbClr val="4A86E8"/>
                </a:solidFill>
                <a:latin typeface="Calibri"/>
                <a:ea typeface="Calibri"/>
                <a:cs typeface="Calibri"/>
                <a:sym typeface="Calibri"/>
              </a:rPr>
              <a:t>Shadowfax, VLDB’21 (Revision)</a:t>
            </a:r>
            <a:r>
              <a:rPr b="1" lang="en" sz="1900">
                <a:solidFill>
                  <a:schemeClr val="dk1"/>
                </a:solidFill>
                <a:latin typeface="Calibri"/>
                <a:ea typeface="Calibri"/>
                <a:cs typeface="Calibri"/>
                <a:sym typeface="Calibri"/>
              </a:rPr>
              <a:t>]:</a:t>
            </a:r>
            <a:endParaRPr b="1" sz="19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Enables high throughput and elasticity on cloud VMs without stalls and cross-core coordination</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900">
                <a:solidFill>
                  <a:schemeClr val="dk1"/>
                </a:solidFill>
                <a:latin typeface="Calibri"/>
                <a:ea typeface="Calibri"/>
                <a:cs typeface="Calibri"/>
                <a:sym typeface="Calibri"/>
              </a:rPr>
              <a:t>Extensibility and Multi-tenancy [</a:t>
            </a:r>
            <a:r>
              <a:rPr b="1" lang="en" sz="1900">
                <a:solidFill>
                  <a:srgbClr val="4A86E8"/>
                </a:solidFill>
                <a:latin typeface="Calibri"/>
                <a:ea typeface="Calibri"/>
                <a:cs typeface="Calibri"/>
                <a:sym typeface="Calibri"/>
              </a:rPr>
              <a:t>Splinter, OSDI’18</a:t>
            </a:r>
            <a:r>
              <a:rPr b="1" lang="en" sz="1900">
                <a:solidFill>
                  <a:schemeClr val="dk1"/>
                </a:solidFill>
                <a:latin typeface="Calibri"/>
                <a:ea typeface="Calibri"/>
                <a:cs typeface="Calibri"/>
                <a:sym typeface="Calibri"/>
              </a:rPr>
              <a:t>]: </a:t>
            </a:r>
            <a:endParaRPr b="1" sz="1900">
              <a:solidFill>
                <a:schemeClr val="dk1"/>
              </a:solidFill>
              <a:latin typeface="Calibri"/>
              <a:ea typeface="Calibri"/>
              <a:cs typeface="Calibri"/>
              <a:sym typeface="Calibri"/>
            </a:endParaRPr>
          </a:p>
          <a:p>
            <a:pPr indent="-323850" lvl="0" marL="914400" rtl="0" algn="just">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Enables diverse data models by allowing tenants to push functions to the store at runtime</a:t>
            </a:r>
            <a:endParaRPr b="1" sz="19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Statement</a:t>
            </a:r>
            <a:endParaRPr>
              <a:latin typeface="Calibri"/>
              <a:ea typeface="Calibri"/>
              <a:cs typeface="Calibri"/>
              <a:sym typeface="Calibri"/>
            </a:endParaRPr>
          </a:p>
        </p:txBody>
      </p:sp>
      <p:sp>
        <p:nvSpPr>
          <p:cNvPr id="363" name="Google Shape;36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en" sz="1900">
                <a:solidFill>
                  <a:schemeClr val="dk1"/>
                </a:solidFill>
              </a:rPr>
              <a:t>Low-latency stores adopt stripped down designs that optimize for the normal case, trading off features that would make them more practical.</a:t>
            </a:r>
            <a:endParaRPr b="1" sz="1900">
              <a:solidFill>
                <a:schemeClr val="dk1"/>
              </a:solidFill>
            </a:endParaRPr>
          </a:p>
          <a:p>
            <a:pPr indent="0" lvl="0" marL="0" rtl="0" algn="just">
              <a:spcBef>
                <a:spcPts val="1200"/>
              </a:spcBef>
              <a:spcAft>
                <a:spcPts val="0"/>
              </a:spcAft>
              <a:buNone/>
            </a:pPr>
            <a:r>
              <a:t/>
            </a:r>
            <a:endParaRPr b="1" sz="1900">
              <a:solidFill>
                <a:schemeClr val="dk1"/>
              </a:solidFill>
            </a:endParaRPr>
          </a:p>
          <a:p>
            <a:pPr indent="0" lvl="0" marL="0" rtl="0" algn="just">
              <a:spcBef>
                <a:spcPts val="1200"/>
              </a:spcBef>
              <a:spcAft>
                <a:spcPts val="0"/>
              </a:spcAft>
              <a:buNone/>
            </a:pPr>
            <a:r>
              <a:rPr b="1" lang="en" sz="1900">
                <a:solidFill>
                  <a:schemeClr val="dk1"/>
                </a:solidFill>
              </a:rPr>
              <a:t>My thesis shows that this trade off is unnecessary.</a:t>
            </a:r>
            <a:endParaRPr b="1" sz="1900">
              <a:solidFill>
                <a:schemeClr val="dk1"/>
              </a:solidFill>
            </a:endParaRPr>
          </a:p>
          <a:p>
            <a:pPr indent="0" lvl="0" marL="0" rtl="0" algn="just">
              <a:spcBef>
                <a:spcPts val="1200"/>
              </a:spcBef>
              <a:spcAft>
                <a:spcPts val="0"/>
              </a:spcAft>
              <a:buNone/>
            </a:pPr>
            <a:r>
              <a:t/>
            </a:r>
            <a:endParaRPr b="1" sz="1900">
              <a:solidFill>
                <a:schemeClr val="dk1"/>
              </a:solidFill>
            </a:endParaRPr>
          </a:p>
          <a:p>
            <a:pPr indent="0" lvl="0" marL="0" rtl="0" algn="just">
              <a:spcBef>
                <a:spcPts val="1200"/>
              </a:spcBef>
              <a:spcAft>
                <a:spcPts val="1200"/>
              </a:spcAft>
              <a:buNone/>
            </a:pPr>
            <a:r>
              <a:rPr b="1" lang="en" sz="1900">
                <a:solidFill>
                  <a:schemeClr val="dk1"/>
                </a:solidFill>
              </a:rPr>
              <a:t>Carefully leveraging and extending abstractions for scheduling, data sharing</a:t>
            </a:r>
            <a:r>
              <a:rPr b="1" lang="en" sz="1900">
                <a:solidFill>
                  <a:schemeClr val="dk1"/>
                </a:solidFill>
              </a:rPr>
              <a:t>, lock-freedom</a:t>
            </a:r>
            <a:r>
              <a:rPr b="1" lang="en" sz="1900">
                <a:solidFill>
                  <a:schemeClr val="dk1"/>
                </a:solidFill>
              </a:rPr>
              <a:t>, and isolation will yield feature-rich systems that retain their performance.</a:t>
            </a:r>
            <a:endParaRPr sz="26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0"/>
          <p:cNvSpPr txBox="1"/>
          <p:nvPr>
            <p:ph type="title"/>
          </p:nvPr>
        </p:nvSpPr>
        <p:spPr>
          <a:xfrm>
            <a:off x="311700" y="1223700"/>
            <a:ext cx="8520600" cy="38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Fast Data Migration</a:t>
            </a:r>
            <a:endParaRPr>
              <a:latin typeface="Calibri"/>
              <a:ea typeface="Calibri"/>
              <a:cs typeface="Calibri"/>
              <a:sym typeface="Calibri"/>
            </a:endParaRPr>
          </a:p>
          <a:p>
            <a:pPr indent="0" lvl="0" marL="0" rtl="0" algn="ctr">
              <a:spcBef>
                <a:spcPts val="0"/>
              </a:spcBef>
              <a:spcAft>
                <a:spcPts val="0"/>
              </a:spcAft>
              <a:buNone/>
            </a:pPr>
            <a:r>
              <a:t/>
            </a:r>
            <a:endParaRPr b="1" sz="1100">
              <a:solidFill>
                <a:schemeClr val="accent2"/>
              </a:solidFill>
            </a:endParaRPr>
          </a:p>
          <a:p>
            <a:pPr indent="0" lvl="0" marL="0" rtl="0" algn="ctr">
              <a:spcBef>
                <a:spcPts val="0"/>
              </a:spcBef>
              <a:spcAft>
                <a:spcPts val="0"/>
              </a:spcAft>
              <a:buNone/>
            </a:pPr>
            <a:r>
              <a:t/>
            </a:r>
            <a:endParaRPr b="1" sz="1100">
              <a:solidFill>
                <a:schemeClr val="accent2"/>
              </a:solidFill>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rPr b="1" lang="en" sz="1500">
                <a:solidFill>
                  <a:schemeClr val="accent2"/>
                </a:solidFill>
                <a:latin typeface="Calibri"/>
                <a:ea typeface="Calibri"/>
                <a:cs typeface="Calibri"/>
                <a:sym typeface="Calibri"/>
              </a:rPr>
              <a:t>Chinmay Kulkarni</a:t>
            </a:r>
            <a:r>
              <a:rPr lang="en" sz="1500">
                <a:solidFill>
                  <a:schemeClr val="accent2"/>
                </a:solidFill>
                <a:latin typeface="Calibri"/>
                <a:ea typeface="Calibri"/>
                <a:cs typeface="Calibri"/>
                <a:sym typeface="Calibri"/>
              </a:rPr>
              <a:t>, Aniraj Kesavan, Tian Zhang, Robert Ricci, and Ryan Stutsman. </a:t>
            </a:r>
            <a:r>
              <a:rPr b="1" lang="en" sz="1500">
                <a:solidFill>
                  <a:schemeClr val="accent2"/>
                </a:solidFill>
                <a:latin typeface="Calibri"/>
                <a:ea typeface="Calibri"/>
                <a:cs typeface="Calibri"/>
                <a:sym typeface="Calibri"/>
              </a:rPr>
              <a:t>Rocksteady: Fast Migration for Low-latency In-memory Storage.</a:t>
            </a:r>
            <a:r>
              <a:rPr lang="en" sz="1500">
                <a:solidFill>
                  <a:schemeClr val="accent2"/>
                </a:solidFill>
                <a:latin typeface="Calibri"/>
                <a:ea typeface="Calibri"/>
                <a:cs typeface="Calibri"/>
                <a:sym typeface="Calibri"/>
              </a:rPr>
              <a:t> In </a:t>
            </a:r>
            <a:r>
              <a:rPr i="1" lang="en" sz="1500">
                <a:solidFill>
                  <a:schemeClr val="accent2"/>
                </a:solidFill>
                <a:latin typeface="Calibri"/>
                <a:ea typeface="Calibri"/>
                <a:cs typeface="Calibri"/>
                <a:sym typeface="Calibri"/>
              </a:rPr>
              <a:t>Proceedings of the Twenty-Sixth ACM Symposium on Operating Systems Principles</a:t>
            </a:r>
            <a:r>
              <a:rPr lang="en" sz="1500">
                <a:solidFill>
                  <a:schemeClr val="accent2"/>
                </a:solidFill>
                <a:latin typeface="Calibri"/>
                <a:ea typeface="Calibri"/>
                <a:cs typeface="Calibri"/>
                <a:sym typeface="Calibri"/>
              </a:rPr>
              <a:t>, </a:t>
            </a:r>
            <a:r>
              <a:rPr b="1" lang="en" sz="1500">
                <a:solidFill>
                  <a:schemeClr val="accent2"/>
                </a:solidFill>
                <a:latin typeface="Calibri"/>
                <a:ea typeface="Calibri"/>
                <a:cs typeface="Calibri"/>
                <a:sym typeface="Calibri"/>
              </a:rPr>
              <a:t>SOSP’17</a:t>
            </a:r>
            <a:endParaRPr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sz="1500">
              <a:solidFill>
                <a:schemeClr val="accent2"/>
              </a:solidFill>
              <a:latin typeface="Calibri"/>
              <a:ea typeface="Calibri"/>
              <a:cs typeface="Calibri"/>
              <a:sym typeface="Calibri"/>
            </a:endParaRPr>
          </a:p>
          <a:p>
            <a:pPr indent="0" lvl="0" marL="0" rtl="0" algn="l">
              <a:spcBef>
                <a:spcPts val="0"/>
              </a:spcBef>
              <a:spcAft>
                <a:spcPts val="0"/>
              </a:spcAft>
              <a:buNone/>
            </a:pPr>
            <a:r>
              <a:rPr b="1" lang="en" sz="1500">
                <a:solidFill>
                  <a:schemeClr val="accent2"/>
                </a:solidFill>
                <a:latin typeface="Calibri"/>
                <a:ea typeface="Calibri"/>
                <a:cs typeface="Calibri"/>
                <a:sym typeface="Calibri"/>
              </a:rPr>
              <a:t>Chinmay Kulkarni</a:t>
            </a:r>
            <a:r>
              <a:rPr lang="en" sz="1500">
                <a:solidFill>
                  <a:schemeClr val="accent2"/>
                </a:solidFill>
                <a:latin typeface="Calibri"/>
                <a:ea typeface="Calibri"/>
                <a:cs typeface="Calibri"/>
                <a:sym typeface="Calibri"/>
              </a:rPr>
              <a:t>, Aniraj Kesavan, Robert Ricci, and Ryan Stutsman. </a:t>
            </a:r>
            <a:r>
              <a:rPr b="1" lang="en" sz="1500">
                <a:solidFill>
                  <a:srgbClr val="000000"/>
                </a:solidFill>
                <a:highlight>
                  <a:srgbClr val="FFFFFF"/>
                </a:highlight>
                <a:latin typeface="Calibri"/>
                <a:ea typeface="Calibri"/>
                <a:cs typeface="Calibri"/>
                <a:sym typeface="Calibri"/>
              </a:rPr>
              <a:t>Beyond Simple Request Processing with RAMCloud. </a:t>
            </a:r>
            <a:r>
              <a:rPr i="1" lang="en" sz="1500">
                <a:solidFill>
                  <a:srgbClr val="000000"/>
                </a:solidFill>
                <a:highlight>
                  <a:srgbClr val="FFFFFF"/>
                </a:highlight>
                <a:latin typeface="Calibri"/>
                <a:ea typeface="Calibri"/>
                <a:cs typeface="Calibri"/>
                <a:sym typeface="Calibri"/>
              </a:rPr>
              <a:t>IEEE Data Engineering Bulletin</a:t>
            </a:r>
            <a:r>
              <a:rPr lang="en" sz="1500">
                <a:solidFill>
                  <a:srgbClr val="000000"/>
                </a:solidFill>
                <a:highlight>
                  <a:srgbClr val="FFFFFF"/>
                </a:highlight>
                <a:latin typeface="Calibri"/>
                <a:ea typeface="Calibri"/>
                <a:cs typeface="Calibri"/>
                <a:sym typeface="Calibri"/>
              </a:rPr>
              <a:t>, </a:t>
            </a:r>
            <a:r>
              <a:rPr b="1" lang="en" sz="1500">
                <a:solidFill>
                  <a:srgbClr val="000000"/>
                </a:solidFill>
                <a:highlight>
                  <a:srgbClr val="FFFFFF"/>
                </a:highlight>
                <a:latin typeface="Calibri"/>
                <a:ea typeface="Calibri"/>
                <a:cs typeface="Calibri"/>
                <a:sym typeface="Calibri"/>
              </a:rPr>
              <a:t>IEEE DEB 40(1) (March 2017)</a:t>
            </a:r>
            <a:endParaRPr>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a:t>
            </a:r>
            <a:r>
              <a:rPr lang="en">
                <a:latin typeface="Calibri"/>
                <a:ea typeface="Calibri"/>
                <a:cs typeface="Calibri"/>
                <a:sym typeface="Calibri"/>
              </a:rPr>
              <a:t>Introduction</a:t>
            </a:r>
            <a:endParaRPr sz="2400"/>
          </a:p>
        </p:txBody>
      </p:sp>
      <p:sp>
        <p:nvSpPr>
          <p:cNvPr id="374" name="Google Shape;374;p31"/>
          <p:cNvSpPr txBox="1"/>
          <p:nvPr>
            <p:ph idx="1" type="body"/>
          </p:nvPr>
        </p:nvSpPr>
        <p:spPr>
          <a:xfrm>
            <a:off x="628650" y="1111827"/>
            <a:ext cx="7886700" cy="364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900">
                <a:solidFill>
                  <a:srgbClr val="000000"/>
                </a:solidFill>
                <a:latin typeface="Calibri"/>
                <a:ea typeface="Calibri"/>
                <a:cs typeface="Calibri"/>
                <a:sym typeface="Calibri"/>
              </a:rPr>
              <a:t>Distributed low-latency in-memory key-value stores are emerging</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Predictable response times ~</a:t>
            </a:r>
            <a:r>
              <a:rPr b="1" lang="en" sz="1500">
                <a:solidFill>
                  <a:srgbClr val="000000"/>
                </a:solidFill>
                <a:latin typeface="Calibri"/>
                <a:ea typeface="Calibri"/>
                <a:cs typeface="Calibri"/>
                <a:sym typeface="Calibri"/>
              </a:rPr>
              <a:t>10 µs median, ~60 µs 99.9</a:t>
            </a:r>
            <a:r>
              <a:rPr b="1" baseline="30000" lang="en" sz="1500">
                <a:solidFill>
                  <a:srgbClr val="000000"/>
                </a:solidFill>
                <a:latin typeface="Calibri"/>
                <a:ea typeface="Calibri"/>
                <a:cs typeface="Calibri"/>
                <a:sym typeface="Calibri"/>
              </a:rPr>
              <a:t>th</a:t>
            </a:r>
            <a:r>
              <a:rPr b="1" lang="en" sz="1500">
                <a:solidFill>
                  <a:srgbClr val="000000"/>
                </a:solidFill>
                <a:latin typeface="Calibri"/>
                <a:ea typeface="Calibri"/>
                <a:cs typeface="Calibri"/>
                <a:sym typeface="Calibri"/>
              </a:rPr>
              <a:t>-tile</a:t>
            </a:r>
            <a:endParaRPr b="1"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FF0000"/>
                </a:solidFill>
                <a:latin typeface="Calibri"/>
                <a:ea typeface="Calibri"/>
                <a:cs typeface="Calibri"/>
                <a:sym typeface="Calibri"/>
              </a:rPr>
              <a:t>Problem:</a:t>
            </a:r>
            <a:r>
              <a:rPr lang="en" sz="1900">
                <a:solidFill>
                  <a:srgbClr val="FF0000"/>
                </a:solidFill>
                <a:latin typeface="Calibri"/>
                <a:ea typeface="Calibri"/>
                <a:cs typeface="Calibri"/>
                <a:sym typeface="Calibri"/>
              </a:rPr>
              <a:t> </a:t>
            </a:r>
            <a:r>
              <a:rPr lang="en" sz="1900">
                <a:solidFill>
                  <a:srgbClr val="000000"/>
                </a:solidFill>
                <a:latin typeface="Calibri"/>
                <a:ea typeface="Calibri"/>
                <a:cs typeface="Calibri"/>
                <a:sym typeface="Calibri"/>
              </a:rPr>
              <a:t>Must migrate data between servers</a:t>
            </a:r>
            <a:endParaRPr sz="1900">
              <a:solidFill>
                <a:srgbClr val="000000"/>
              </a:solidFill>
              <a:latin typeface="Calibri"/>
              <a:ea typeface="Calibri"/>
              <a:cs typeface="Calibri"/>
              <a:sym typeface="Calibri"/>
            </a:endParaRPr>
          </a:p>
          <a:p>
            <a:pPr indent="-209550" lvl="0" marL="685800" rtl="0" algn="l">
              <a:spcBef>
                <a:spcPts val="500"/>
              </a:spcBef>
              <a:spcAft>
                <a:spcPts val="0"/>
              </a:spcAft>
              <a:buClr>
                <a:srgbClr val="000000"/>
              </a:buClr>
              <a:buSzPts val="1500"/>
              <a:buChar char="➔"/>
            </a:pPr>
            <a:r>
              <a:rPr lang="en" sz="1500">
                <a:solidFill>
                  <a:schemeClr val="dk1"/>
                </a:solidFill>
                <a:latin typeface="Calibri"/>
                <a:ea typeface="Calibri"/>
                <a:cs typeface="Calibri"/>
                <a:sym typeface="Calibri"/>
              </a:rPr>
              <a:t>Quickly respond to hot spots, skew shifts, load spikes</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Minimize performance impact of migration</a:t>
            </a:r>
            <a:endParaRPr sz="1500">
              <a:solidFill>
                <a:srgbClr val="000000"/>
              </a:solidFill>
              <a:latin typeface="Calibri"/>
              <a:ea typeface="Calibri"/>
              <a:cs typeface="Calibri"/>
              <a:sym typeface="Calibri"/>
            </a:endParaRPr>
          </a:p>
          <a:p>
            <a:pPr indent="-152400" lvl="1" marL="6858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Solution:</a:t>
            </a:r>
            <a:r>
              <a:rPr b="1" lang="en" sz="1900">
                <a:solidFill>
                  <a:srgbClr val="255D8A"/>
                </a:solidFill>
                <a:latin typeface="Calibri"/>
                <a:ea typeface="Calibri"/>
                <a:cs typeface="Calibri"/>
                <a:sym typeface="Calibri"/>
              </a:rPr>
              <a:t> </a:t>
            </a:r>
            <a:r>
              <a:rPr b="1" lang="en" sz="1900">
                <a:solidFill>
                  <a:srgbClr val="000000"/>
                </a:solidFill>
                <a:latin typeface="Calibri"/>
                <a:ea typeface="Calibri"/>
                <a:cs typeface="Calibri"/>
                <a:sym typeface="Calibri"/>
              </a:rPr>
              <a:t>Fast </a:t>
            </a:r>
            <a:r>
              <a:rPr lang="en" sz="1900">
                <a:solidFill>
                  <a:srgbClr val="000000"/>
                </a:solidFill>
                <a:latin typeface="Calibri"/>
                <a:ea typeface="Calibri"/>
                <a:cs typeface="Calibri"/>
                <a:sym typeface="Calibri"/>
              </a:rPr>
              <a:t>data migration with </a:t>
            </a:r>
            <a:r>
              <a:rPr b="1" lang="en" sz="1900">
                <a:solidFill>
                  <a:srgbClr val="000000"/>
                </a:solidFill>
                <a:latin typeface="Calibri"/>
                <a:ea typeface="Calibri"/>
                <a:cs typeface="Calibri"/>
                <a:sym typeface="Calibri"/>
              </a:rPr>
              <a:t>low impact</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Early</a:t>
            </a:r>
            <a:r>
              <a:rPr b="1"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ownership transfer of data, leverage workload skew</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Low priority, parallel and adaptive migration</a:t>
            </a:r>
            <a:endParaRPr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Result:</a:t>
            </a:r>
            <a:r>
              <a:rPr lang="en" sz="1900">
                <a:solidFill>
                  <a:srgbClr val="C05F00"/>
                </a:solidFill>
                <a:latin typeface="Calibri"/>
                <a:ea typeface="Calibri"/>
                <a:cs typeface="Calibri"/>
                <a:sym typeface="Calibri"/>
              </a:rPr>
              <a:t> </a:t>
            </a:r>
            <a:r>
              <a:rPr lang="en" sz="1900">
                <a:solidFill>
                  <a:srgbClr val="000000"/>
                </a:solidFill>
                <a:latin typeface="Calibri"/>
                <a:ea typeface="Calibri"/>
                <a:cs typeface="Calibri"/>
                <a:sym typeface="Calibri"/>
              </a:rPr>
              <a:t>Migration protocol for RAMCloud in-memory key-value store</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Migrates</a:t>
            </a:r>
            <a:r>
              <a:rPr b="1" lang="en" sz="1500">
                <a:solidFill>
                  <a:srgbClr val="000000"/>
                </a:solidFill>
                <a:latin typeface="Calibri"/>
                <a:ea typeface="Calibri"/>
                <a:cs typeface="Calibri"/>
                <a:sym typeface="Calibri"/>
              </a:rPr>
              <a:t> 28%</a:t>
            </a:r>
            <a:r>
              <a:rPr lang="en" sz="1500">
                <a:solidFill>
                  <a:srgbClr val="000000"/>
                </a:solidFill>
                <a:latin typeface="Calibri"/>
                <a:ea typeface="Calibri"/>
                <a:cs typeface="Calibri"/>
                <a:sym typeface="Calibri"/>
              </a:rPr>
              <a:t> faster than the baseline</a:t>
            </a:r>
            <a:endParaRPr sz="1500">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2"/>
          <p:cNvSpPr txBox="1"/>
          <p:nvPr/>
        </p:nvSpPr>
        <p:spPr>
          <a:xfrm>
            <a:off x="-14759" y="1507450"/>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multiGet(                      )</a:t>
            </a:r>
            <a:endParaRPr/>
          </a:p>
        </p:txBody>
      </p:sp>
      <p:sp>
        <p:nvSpPr>
          <p:cNvPr id="380" name="Google Shape;380;p32"/>
          <p:cNvSpPr txBox="1"/>
          <p:nvPr/>
        </p:nvSpPr>
        <p:spPr>
          <a:xfrm>
            <a:off x="2651801" y="1504574"/>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multiGet(                      )</a:t>
            </a:r>
            <a:endParaRPr/>
          </a:p>
        </p:txBody>
      </p:sp>
      <p:sp>
        <p:nvSpPr>
          <p:cNvPr id="381" name="Google Shape;381;p3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Why Migrate Data?</a:t>
            </a:r>
            <a:endParaRPr>
              <a:latin typeface="Calibri"/>
              <a:ea typeface="Calibri"/>
              <a:cs typeface="Calibri"/>
              <a:sym typeface="Calibri"/>
            </a:endParaRPr>
          </a:p>
        </p:txBody>
      </p:sp>
      <p:sp>
        <p:nvSpPr>
          <p:cNvPr id="382" name="Google Shape;382;p32"/>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Autofit/>
          </a:bodyPr>
          <a:lstStyle/>
          <a:p>
            <a:pPr indent="-107950" lvl="0" marL="228600" rtl="0" algn="l">
              <a:lnSpc>
                <a:spcPct val="90000"/>
              </a:lnSpc>
              <a:spcBef>
                <a:spcPts val="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0" lvl="0" marL="0" rtl="0" algn="l">
              <a:lnSpc>
                <a:spcPct val="90000"/>
              </a:lnSpc>
              <a:spcBef>
                <a:spcPts val="1000"/>
              </a:spcBef>
              <a:spcAft>
                <a:spcPts val="0"/>
              </a:spcAft>
              <a:buClr>
                <a:schemeClr val="dk1"/>
              </a:buClr>
              <a:buSzPts val="1900"/>
              <a:buNone/>
            </a:pPr>
            <a:r>
              <a:t/>
            </a:r>
            <a:endParaRPr sz="1900"/>
          </a:p>
          <a:p>
            <a:pPr indent="0" lvl="0" marL="0" rtl="0" algn="ctr">
              <a:lnSpc>
                <a:spcPct val="90000"/>
              </a:lnSpc>
              <a:spcBef>
                <a:spcPts val="1000"/>
              </a:spcBef>
              <a:spcAft>
                <a:spcPts val="1600"/>
              </a:spcAft>
              <a:buClr>
                <a:schemeClr val="dk1"/>
              </a:buClr>
              <a:buSzPts val="2400"/>
              <a:buNone/>
            </a:pPr>
            <a:r>
              <a:rPr b="1" lang="en" sz="1900">
                <a:solidFill>
                  <a:srgbClr val="000000"/>
                </a:solidFill>
                <a:latin typeface="Calibri"/>
                <a:ea typeface="Calibri"/>
                <a:cs typeface="Calibri"/>
                <a:sym typeface="Calibri"/>
              </a:rPr>
              <a:t>Poor spatial locality </a:t>
            </a:r>
            <a:r>
              <a:rPr lang="en" sz="1900">
                <a:solidFill>
                  <a:srgbClr val="000000"/>
                </a:solidFill>
                <a:latin typeface="Calibri"/>
                <a:ea typeface="Calibri"/>
                <a:cs typeface="Calibri"/>
                <a:sym typeface="Calibri"/>
              </a:rPr>
              <a:t>→</a:t>
            </a:r>
            <a:r>
              <a:rPr b="1" lang="en" sz="1900">
                <a:solidFill>
                  <a:srgbClr val="000000"/>
                </a:solidFill>
                <a:latin typeface="Calibri"/>
                <a:ea typeface="Calibri"/>
                <a:cs typeface="Calibri"/>
                <a:sym typeface="Calibri"/>
              </a:rPr>
              <a:t> High multiGet() fan-out </a:t>
            </a:r>
            <a:r>
              <a:rPr lang="en" sz="1900">
                <a:solidFill>
                  <a:srgbClr val="000000"/>
                </a:solidFill>
                <a:latin typeface="Calibri"/>
                <a:ea typeface="Calibri"/>
                <a:cs typeface="Calibri"/>
                <a:sym typeface="Calibri"/>
              </a:rPr>
              <a:t>→</a:t>
            </a:r>
            <a:r>
              <a:rPr b="1" lang="en" sz="1900">
                <a:solidFill>
                  <a:srgbClr val="000000"/>
                </a:solidFill>
                <a:latin typeface="Calibri"/>
                <a:ea typeface="Calibri"/>
                <a:cs typeface="Calibri"/>
                <a:sym typeface="Calibri"/>
              </a:rPr>
              <a:t> More RPCs</a:t>
            </a:r>
            <a:endParaRPr sz="1900">
              <a:solidFill>
                <a:srgbClr val="000000"/>
              </a:solidFill>
              <a:latin typeface="Calibri"/>
              <a:ea typeface="Calibri"/>
              <a:cs typeface="Calibri"/>
              <a:sym typeface="Calibri"/>
            </a:endParaRPr>
          </a:p>
        </p:txBody>
      </p:sp>
      <p:sp>
        <p:nvSpPr>
          <p:cNvPr id="383" name="Google Shape;383;p32"/>
          <p:cNvSpPr/>
          <p:nvPr/>
        </p:nvSpPr>
        <p:spPr>
          <a:xfrm>
            <a:off x="62864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DCBC9"/>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Server 1</a:t>
            </a:r>
            <a:endParaRPr/>
          </a:p>
        </p:txBody>
      </p:sp>
      <p:sp>
        <p:nvSpPr>
          <p:cNvPr id="384" name="Google Shape;384;p32"/>
          <p:cNvSpPr/>
          <p:nvPr/>
        </p:nvSpPr>
        <p:spPr>
          <a:xfrm>
            <a:off x="331770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Server 2</a:t>
            </a:r>
            <a:endParaRPr/>
          </a:p>
        </p:txBody>
      </p:sp>
      <p:pic>
        <p:nvPicPr>
          <p:cNvPr id="385" name="Google Shape;385;p32"/>
          <p:cNvPicPr preferRelativeResize="0"/>
          <p:nvPr/>
        </p:nvPicPr>
        <p:blipFill rotWithShape="1">
          <a:blip r:embed="rId3">
            <a:alphaModFix/>
          </a:blip>
          <a:srcRect b="0" l="0" r="0" t="0"/>
          <a:stretch/>
        </p:blipFill>
        <p:spPr>
          <a:xfrm>
            <a:off x="5857175" y="1369225"/>
            <a:ext cx="2337600" cy="2379000"/>
          </a:xfrm>
          <a:prstGeom prst="rect">
            <a:avLst/>
          </a:prstGeom>
          <a:noFill/>
          <a:ln>
            <a:noFill/>
          </a:ln>
        </p:spPr>
      </p:pic>
      <p:sp>
        <p:nvSpPr>
          <p:cNvPr id="386" name="Google Shape;386;p32"/>
          <p:cNvSpPr/>
          <p:nvPr/>
        </p:nvSpPr>
        <p:spPr>
          <a:xfrm>
            <a:off x="847898" y="312576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A</a:t>
            </a:r>
            <a:endParaRPr/>
          </a:p>
        </p:txBody>
      </p:sp>
      <p:sp>
        <p:nvSpPr>
          <p:cNvPr id="387" name="Google Shape;387;p32"/>
          <p:cNvSpPr/>
          <p:nvPr/>
        </p:nvSpPr>
        <p:spPr>
          <a:xfrm>
            <a:off x="1744466" y="312459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C</a:t>
            </a:r>
            <a:endParaRPr/>
          </a:p>
        </p:txBody>
      </p:sp>
      <p:sp>
        <p:nvSpPr>
          <p:cNvPr id="388" name="Google Shape;388;p32"/>
          <p:cNvSpPr/>
          <p:nvPr/>
        </p:nvSpPr>
        <p:spPr>
          <a:xfrm>
            <a:off x="3528336" y="312459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B</a:t>
            </a:r>
            <a:endParaRPr/>
          </a:p>
        </p:txBody>
      </p:sp>
      <p:sp>
        <p:nvSpPr>
          <p:cNvPr id="389" name="Google Shape;389;p32"/>
          <p:cNvSpPr/>
          <p:nvPr/>
        </p:nvSpPr>
        <p:spPr>
          <a:xfrm>
            <a:off x="4424904" y="312342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D</a:t>
            </a:r>
            <a:endParaRPr/>
          </a:p>
        </p:txBody>
      </p:sp>
      <p:sp>
        <p:nvSpPr>
          <p:cNvPr id="390" name="Google Shape;390;p32"/>
          <p:cNvSpPr/>
          <p:nvPr/>
        </p:nvSpPr>
        <p:spPr>
          <a:xfrm>
            <a:off x="102569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A</a:t>
            </a:r>
            <a:endParaRPr/>
          </a:p>
        </p:txBody>
      </p:sp>
      <p:sp>
        <p:nvSpPr>
          <p:cNvPr id="391" name="Google Shape;391;p32"/>
          <p:cNvSpPr/>
          <p:nvPr/>
        </p:nvSpPr>
        <p:spPr>
          <a:xfrm>
            <a:off x="155508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B</a:t>
            </a:r>
            <a:endParaRPr/>
          </a:p>
        </p:txBody>
      </p:sp>
      <p:sp>
        <p:nvSpPr>
          <p:cNvPr id="392" name="Google Shape;392;p32"/>
          <p:cNvSpPr txBox="1"/>
          <p:nvPr/>
        </p:nvSpPr>
        <p:spPr>
          <a:xfrm>
            <a:off x="1025691" y="1206793"/>
            <a:ext cx="10587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 sz="1800" u="none" cap="none" strike="noStrike">
                <a:solidFill>
                  <a:schemeClr val="dk1"/>
                </a:solidFill>
                <a:latin typeface="Calibri"/>
                <a:ea typeface="Calibri"/>
                <a:cs typeface="Calibri"/>
                <a:sym typeface="Calibri"/>
              </a:rPr>
              <a:t>Client 1</a:t>
            </a:r>
            <a:endParaRPr>
              <a:latin typeface="Calibri"/>
              <a:ea typeface="Calibri"/>
              <a:cs typeface="Calibri"/>
              <a:sym typeface="Calibri"/>
            </a:endParaRPr>
          </a:p>
        </p:txBody>
      </p:sp>
      <p:cxnSp>
        <p:nvCxnSpPr>
          <p:cNvPr id="393" name="Google Shape;393;p32"/>
          <p:cNvCxnSpPr>
            <a:stCxn id="390" idx="2"/>
            <a:endCxn id="386" idx="0"/>
          </p:cNvCxnSpPr>
          <p:nvPr/>
        </p:nvCxnSpPr>
        <p:spPr>
          <a:xfrm flipH="1">
            <a:off x="1112541" y="1794659"/>
            <a:ext cx="177900" cy="1331100"/>
          </a:xfrm>
          <a:prstGeom prst="straightConnector1">
            <a:avLst/>
          </a:prstGeom>
          <a:noFill/>
          <a:ln cap="flat" cmpd="sng" w="38100">
            <a:solidFill>
              <a:schemeClr val="dk1"/>
            </a:solidFill>
            <a:prstDash val="solid"/>
            <a:miter lim="800000"/>
            <a:headEnd len="sm" w="sm" type="none"/>
            <a:tailEnd len="med" w="med" type="triangle"/>
          </a:ln>
        </p:spPr>
      </p:cxnSp>
      <p:cxnSp>
        <p:nvCxnSpPr>
          <p:cNvPr id="394" name="Google Shape;394;p32"/>
          <p:cNvCxnSpPr>
            <a:stCxn id="391" idx="2"/>
            <a:endCxn id="388" idx="0"/>
          </p:cNvCxnSpPr>
          <p:nvPr/>
        </p:nvCxnSpPr>
        <p:spPr>
          <a:xfrm>
            <a:off x="1819831" y="1794659"/>
            <a:ext cx="1973400" cy="1329900"/>
          </a:xfrm>
          <a:prstGeom prst="straightConnector1">
            <a:avLst/>
          </a:prstGeom>
          <a:noFill/>
          <a:ln cap="flat" cmpd="sng" w="38100">
            <a:solidFill>
              <a:schemeClr val="dk1"/>
            </a:solidFill>
            <a:prstDash val="solid"/>
            <a:miter lim="800000"/>
            <a:headEnd len="sm" w="sm" type="none"/>
            <a:tailEnd len="med" w="med" type="triangle"/>
          </a:ln>
        </p:spPr>
      </p:cxnSp>
      <p:sp>
        <p:nvSpPr>
          <p:cNvPr id="395" name="Google Shape;395;p32"/>
          <p:cNvSpPr/>
          <p:nvPr/>
        </p:nvSpPr>
        <p:spPr>
          <a:xfrm>
            <a:off x="370612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C</a:t>
            </a:r>
            <a:endParaRPr/>
          </a:p>
        </p:txBody>
      </p:sp>
      <p:sp>
        <p:nvSpPr>
          <p:cNvPr id="396" name="Google Shape;396;p32"/>
          <p:cNvSpPr/>
          <p:nvPr/>
        </p:nvSpPr>
        <p:spPr>
          <a:xfrm>
            <a:off x="423551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lt1"/>
                </a:solidFill>
                <a:latin typeface="Calibri"/>
                <a:ea typeface="Calibri"/>
                <a:cs typeface="Calibri"/>
                <a:sym typeface="Calibri"/>
              </a:rPr>
              <a:t>D</a:t>
            </a:r>
            <a:endParaRPr/>
          </a:p>
        </p:txBody>
      </p:sp>
      <p:sp>
        <p:nvSpPr>
          <p:cNvPr id="397" name="Google Shape;397;p32"/>
          <p:cNvSpPr txBox="1"/>
          <p:nvPr/>
        </p:nvSpPr>
        <p:spPr>
          <a:xfrm>
            <a:off x="3706129" y="1206793"/>
            <a:ext cx="10398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 sz="1800" u="none" cap="none" strike="noStrike">
                <a:solidFill>
                  <a:schemeClr val="dk1"/>
                </a:solidFill>
                <a:latin typeface="Calibri"/>
                <a:ea typeface="Calibri"/>
                <a:cs typeface="Calibri"/>
                <a:sym typeface="Calibri"/>
              </a:rPr>
              <a:t>Client 2</a:t>
            </a:r>
            <a:endParaRPr>
              <a:latin typeface="Calibri"/>
              <a:ea typeface="Calibri"/>
              <a:cs typeface="Calibri"/>
              <a:sym typeface="Calibri"/>
            </a:endParaRPr>
          </a:p>
        </p:txBody>
      </p:sp>
      <p:cxnSp>
        <p:nvCxnSpPr>
          <p:cNvPr id="398" name="Google Shape;398;p32"/>
          <p:cNvCxnSpPr>
            <a:stCxn id="395" idx="2"/>
            <a:endCxn id="387" idx="0"/>
          </p:cNvCxnSpPr>
          <p:nvPr/>
        </p:nvCxnSpPr>
        <p:spPr>
          <a:xfrm flipH="1">
            <a:off x="2009179" y="1794659"/>
            <a:ext cx="1961700" cy="1329900"/>
          </a:xfrm>
          <a:prstGeom prst="straightConnector1">
            <a:avLst/>
          </a:prstGeom>
          <a:noFill/>
          <a:ln cap="flat" cmpd="sng" w="38100">
            <a:solidFill>
              <a:schemeClr val="dk1"/>
            </a:solidFill>
            <a:prstDash val="solid"/>
            <a:miter lim="800000"/>
            <a:headEnd len="sm" w="sm" type="none"/>
            <a:tailEnd len="med" w="med" type="triangle"/>
          </a:ln>
        </p:spPr>
      </p:cxnSp>
      <p:cxnSp>
        <p:nvCxnSpPr>
          <p:cNvPr id="399" name="Google Shape;399;p32"/>
          <p:cNvCxnSpPr>
            <a:stCxn id="396" idx="2"/>
            <a:endCxn id="389" idx="0"/>
          </p:cNvCxnSpPr>
          <p:nvPr/>
        </p:nvCxnSpPr>
        <p:spPr>
          <a:xfrm>
            <a:off x="4500269" y="1794659"/>
            <a:ext cx="189300" cy="1328700"/>
          </a:xfrm>
          <a:prstGeom prst="straightConnector1">
            <a:avLst/>
          </a:prstGeom>
          <a:noFill/>
          <a:ln cap="flat" cmpd="sng" w="38100">
            <a:solidFill>
              <a:schemeClr val="dk1"/>
            </a:solidFill>
            <a:prstDash val="solid"/>
            <a:miter lim="800000"/>
            <a:headEnd len="sm" w="sm" type="none"/>
            <a:tailEnd len="med" w="med" type="triangle"/>
          </a:ln>
        </p:spPr>
      </p:cxnSp>
      <p:sp>
        <p:nvSpPr>
          <p:cNvPr id="400" name="Google Shape;400;p32"/>
          <p:cNvSpPr txBox="1"/>
          <p:nvPr/>
        </p:nvSpPr>
        <p:spPr>
          <a:xfrm>
            <a:off x="7193274" y="2251775"/>
            <a:ext cx="10587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dk1"/>
                </a:solidFill>
                <a:latin typeface="Calibri"/>
                <a:ea typeface="Calibri"/>
                <a:cs typeface="Calibri"/>
                <a:sym typeface="Calibri"/>
              </a:rPr>
              <a:t>6 Million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are Used Everywhere!</a:t>
            </a:r>
            <a:endParaRPr>
              <a:latin typeface="Calibri"/>
              <a:ea typeface="Calibri"/>
              <a:cs typeface="Calibri"/>
              <a:sym typeface="Calibri"/>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68" name="Google Shape;68;p15"/>
          <p:cNvPicPr preferRelativeResize="0"/>
          <p:nvPr/>
        </p:nvPicPr>
        <p:blipFill>
          <a:blip r:embed="rId3">
            <a:alphaModFix/>
          </a:blip>
          <a:stretch>
            <a:fillRect/>
          </a:stretch>
        </p:blipFill>
        <p:spPr>
          <a:xfrm>
            <a:off x="311700" y="1152481"/>
            <a:ext cx="2047875" cy="1185863"/>
          </a:xfrm>
          <a:prstGeom prst="rect">
            <a:avLst/>
          </a:prstGeom>
          <a:noFill/>
          <a:ln>
            <a:noFill/>
          </a:ln>
        </p:spPr>
      </p:pic>
      <p:pic>
        <p:nvPicPr>
          <p:cNvPr id="69" name="Google Shape;69;p15"/>
          <p:cNvPicPr preferRelativeResize="0"/>
          <p:nvPr/>
        </p:nvPicPr>
        <p:blipFill>
          <a:blip r:embed="rId4">
            <a:alphaModFix/>
          </a:blip>
          <a:stretch>
            <a:fillRect/>
          </a:stretch>
        </p:blipFill>
        <p:spPr>
          <a:xfrm>
            <a:off x="2571750" y="1152475"/>
            <a:ext cx="1565625" cy="1185875"/>
          </a:xfrm>
          <a:prstGeom prst="rect">
            <a:avLst/>
          </a:prstGeom>
          <a:noFill/>
          <a:ln>
            <a:noFill/>
          </a:ln>
        </p:spPr>
      </p:pic>
      <p:pic>
        <p:nvPicPr>
          <p:cNvPr id="70" name="Google Shape;70;p15"/>
          <p:cNvPicPr preferRelativeResize="0"/>
          <p:nvPr/>
        </p:nvPicPr>
        <p:blipFill>
          <a:blip r:embed="rId5">
            <a:alphaModFix/>
          </a:blip>
          <a:stretch>
            <a:fillRect/>
          </a:stretch>
        </p:blipFill>
        <p:spPr>
          <a:xfrm>
            <a:off x="4425750" y="1152475"/>
            <a:ext cx="2371750" cy="1185875"/>
          </a:xfrm>
          <a:prstGeom prst="rect">
            <a:avLst/>
          </a:prstGeom>
          <a:noFill/>
          <a:ln>
            <a:noFill/>
          </a:ln>
        </p:spPr>
      </p:pic>
      <p:pic>
        <p:nvPicPr>
          <p:cNvPr id="71" name="Google Shape;71;p15"/>
          <p:cNvPicPr preferRelativeResize="0"/>
          <p:nvPr/>
        </p:nvPicPr>
        <p:blipFill>
          <a:blip r:embed="rId6">
            <a:alphaModFix/>
          </a:blip>
          <a:stretch>
            <a:fillRect/>
          </a:stretch>
        </p:blipFill>
        <p:spPr>
          <a:xfrm>
            <a:off x="7123250" y="1152475"/>
            <a:ext cx="1709049" cy="1185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nvSpPr>
        <p:spPr>
          <a:xfrm>
            <a:off x="2651801" y="1504574"/>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multiGet(                      )</a:t>
            </a:r>
            <a:endParaRPr/>
          </a:p>
        </p:txBody>
      </p:sp>
      <p:sp>
        <p:nvSpPr>
          <p:cNvPr id="406" name="Google Shape;406;p33"/>
          <p:cNvSpPr txBox="1"/>
          <p:nvPr/>
        </p:nvSpPr>
        <p:spPr>
          <a:xfrm>
            <a:off x="-14759" y="1507450"/>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multiGet(                      )</a:t>
            </a:r>
            <a:endParaRPr/>
          </a:p>
        </p:txBody>
      </p:sp>
      <p:sp>
        <p:nvSpPr>
          <p:cNvPr id="407" name="Google Shape;407;p3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Migrate To Improve Spatial Locality</a:t>
            </a:r>
            <a:endParaRPr/>
          </a:p>
        </p:txBody>
      </p:sp>
      <p:sp>
        <p:nvSpPr>
          <p:cNvPr id="408" name="Google Shape;408;p33"/>
          <p:cNvSpPr txBox="1"/>
          <p:nvPr>
            <p:ph idx="1" type="body"/>
          </p:nvPr>
        </p:nvSpPr>
        <p:spPr>
          <a:xfrm>
            <a:off x="628650" y="1026914"/>
            <a:ext cx="7886700" cy="2447700"/>
          </a:xfrm>
          <a:prstGeom prst="rect">
            <a:avLst/>
          </a:prstGeom>
          <a:noFill/>
          <a:ln>
            <a:noFill/>
          </a:ln>
        </p:spPr>
        <p:txBody>
          <a:bodyPr anchorCtr="0" anchor="t" bIns="45700" lIns="91425" spcFirstLastPara="1" rIns="91425" wrap="square" tIns="45700">
            <a:noAutofit/>
          </a:bodyPr>
          <a:lstStyle/>
          <a:p>
            <a:pPr indent="-107950" lvl="0" marL="228600" rtl="0" algn="l">
              <a:lnSpc>
                <a:spcPct val="90000"/>
              </a:lnSpc>
              <a:spcBef>
                <a:spcPts val="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0"/>
              </a:spcAft>
              <a:buClr>
                <a:schemeClr val="dk1"/>
              </a:buClr>
              <a:buSzPts val="1900"/>
              <a:buNone/>
            </a:pPr>
            <a:r>
              <a:t/>
            </a:r>
            <a:endParaRPr sz="1900"/>
          </a:p>
          <a:p>
            <a:pPr indent="-107950" lvl="0" marL="228600" rtl="0" algn="l">
              <a:lnSpc>
                <a:spcPct val="90000"/>
              </a:lnSpc>
              <a:spcBef>
                <a:spcPts val="1000"/>
              </a:spcBef>
              <a:spcAft>
                <a:spcPts val="1600"/>
              </a:spcAft>
              <a:buClr>
                <a:schemeClr val="dk1"/>
              </a:buClr>
              <a:buSzPts val="1900"/>
              <a:buNone/>
            </a:pPr>
            <a:r>
              <a:t/>
            </a:r>
            <a:endParaRPr sz="1900"/>
          </a:p>
        </p:txBody>
      </p:sp>
      <p:sp>
        <p:nvSpPr>
          <p:cNvPr id="409" name="Google Shape;409;p33"/>
          <p:cNvSpPr/>
          <p:nvPr/>
        </p:nvSpPr>
        <p:spPr>
          <a:xfrm>
            <a:off x="62864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Server 1</a:t>
            </a:r>
            <a:endParaRPr/>
          </a:p>
        </p:txBody>
      </p:sp>
      <p:sp>
        <p:nvSpPr>
          <p:cNvPr id="410" name="Google Shape;410;p33"/>
          <p:cNvSpPr/>
          <p:nvPr/>
        </p:nvSpPr>
        <p:spPr>
          <a:xfrm>
            <a:off x="331770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Server 2</a:t>
            </a:r>
            <a:endParaRPr/>
          </a:p>
        </p:txBody>
      </p:sp>
      <p:sp>
        <p:nvSpPr>
          <p:cNvPr id="411" name="Google Shape;411;p33"/>
          <p:cNvSpPr/>
          <p:nvPr/>
        </p:nvSpPr>
        <p:spPr>
          <a:xfrm>
            <a:off x="847898" y="312576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A</a:t>
            </a:r>
            <a:endParaRPr/>
          </a:p>
        </p:txBody>
      </p:sp>
      <p:sp>
        <p:nvSpPr>
          <p:cNvPr id="412" name="Google Shape;412;p33"/>
          <p:cNvSpPr/>
          <p:nvPr/>
        </p:nvSpPr>
        <p:spPr>
          <a:xfrm>
            <a:off x="1744466" y="312459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13" name="Google Shape;413;p33"/>
          <p:cNvSpPr/>
          <p:nvPr/>
        </p:nvSpPr>
        <p:spPr>
          <a:xfrm>
            <a:off x="3528336" y="312459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sp>
        <p:nvSpPr>
          <p:cNvPr id="414" name="Google Shape;414;p33"/>
          <p:cNvSpPr/>
          <p:nvPr/>
        </p:nvSpPr>
        <p:spPr>
          <a:xfrm>
            <a:off x="4424904" y="312342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D</a:t>
            </a:r>
            <a:endParaRPr/>
          </a:p>
        </p:txBody>
      </p:sp>
      <p:sp>
        <p:nvSpPr>
          <p:cNvPr id="415" name="Google Shape;415;p33"/>
          <p:cNvSpPr/>
          <p:nvPr/>
        </p:nvSpPr>
        <p:spPr>
          <a:xfrm>
            <a:off x="102569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A</a:t>
            </a:r>
            <a:endParaRPr/>
          </a:p>
        </p:txBody>
      </p:sp>
      <p:sp>
        <p:nvSpPr>
          <p:cNvPr id="416" name="Google Shape;416;p33"/>
          <p:cNvSpPr/>
          <p:nvPr/>
        </p:nvSpPr>
        <p:spPr>
          <a:xfrm>
            <a:off x="155508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cxnSp>
        <p:nvCxnSpPr>
          <p:cNvPr id="417" name="Google Shape;417;p33"/>
          <p:cNvCxnSpPr>
            <a:stCxn id="415" idx="2"/>
            <a:endCxn id="411" idx="0"/>
          </p:cNvCxnSpPr>
          <p:nvPr/>
        </p:nvCxnSpPr>
        <p:spPr>
          <a:xfrm flipH="1">
            <a:off x="1112541" y="1794659"/>
            <a:ext cx="177900" cy="1331100"/>
          </a:xfrm>
          <a:prstGeom prst="straightConnector1">
            <a:avLst/>
          </a:prstGeom>
          <a:noFill/>
          <a:ln cap="flat" cmpd="sng" w="38100">
            <a:solidFill>
              <a:schemeClr val="dk1"/>
            </a:solidFill>
            <a:prstDash val="solid"/>
            <a:miter lim="800000"/>
            <a:headEnd len="sm" w="sm" type="none"/>
            <a:tailEnd len="med" w="med" type="triangle"/>
          </a:ln>
        </p:spPr>
      </p:cxnSp>
      <p:cxnSp>
        <p:nvCxnSpPr>
          <p:cNvPr id="418" name="Google Shape;418;p33"/>
          <p:cNvCxnSpPr>
            <a:stCxn id="416" idx="2"/>
            <a:endCxn id="413" idx="0"/>
          </p:cNvCxnSpPr>
          <p:nvPr/>
        </p:nvCxnSpPr>
        <p:spPr>
          <a:xfrm>
            <a:off x="1819831" y="1794659"/>
            <a:ext cx="1973400" cy="1329900"/>
          </a:xfrm>
          <a:prstGeom prst="straightConnector1">
            <a:avLst/>
          </a:prstGeom>
          <a:noFill/>
          <a:ln cap="flat" cmpd="sng" w="38100">
            <a:solidFill>
              <a:schemeClr val="dk1"/>
            </a:solidFill>
            <a:prstDash val="solid"/>
            <a:miter lim="800000"/>
            <a:headEnd len="sm" w="sm" type="none"/>
            <a:tailEnd len="med" w="med" type="triangle"/>
          </a:ln>
        </p:spPr>
      </p:cxnSp>
      <p:sp>
        <p:nvSpPr>
          <p:cNvPr id="419" name="Google Shape;419;p33"/>
          <p:cNvSpPr/>
          <p:nvPr/>
        </p:nvSpPr>
        <p:spPr>
          <a:xfrm>
            <a:off x="370612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20" name="Google Shape;420;p33"/>
          <p:cNvSpPr/>
          <p:nvPr/>
        </p:nvSpPr>
        <p:spPr>
          <a:xfrm>
            <a:off x="423551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D</a:t>
            </a:r>
            <a:endParaRPr/>
          </a:p>
        </p:txBody>
      </p:sp>
      <p:cxnSp>
        <p:nvCxnSpPr>
          <p:cNvPr id="421" name="Google Shape;421;p33"/>
          <p:cNvCxnSpPr>
            <a:stCxn id="419" idx="2"/>
            <a:endCxn id="412" idx="0"/>
          </p:cNvCxnSpPr>
          <p:nvPr/>
        </p:nvCxnSpPr>
        <p:spPr>
          <a:xfrm flipH="1">
            <a:off x="2009179" y="1794659"/>
            <a:ext cx="1961700" cy="1329900"/>
          </a:xfrm>
          <a:prstGeom prst="straightConnector1">
            <a:avLst/>
          </a:prstGeom>
          <a:noFill/>
          <a:ln cap="flat" cmpd="sng" w="38100">
            <a:solidFill>
              <a:schemeClr val="dk1"/>
            </a:solidFill>
            <a:prstDash val="solid"/>
            <a:miter lim="800000"/>
            <a:headEnd len="sm" w="sm" type="none"/>
            <a:tailEnd len="med" w="med" type="triangle"/>
          </a:ln>
        </p:spPr>
      </p:cxnSp>
      <p:cxnSp>
        <p:nvCxnSpPr>
          <p:cNvPr id="422" name="Google Shape;422;p33"/>
          <p:cNvCxnSpPr>
            <a:stCxn id="420" idx="2"/>
            <a:endCxn id="414" idx="0"/>
          </p:cNvCxnSpPr>
          <p:nvPr/>
        </p:nvCxnSpPr>
        <p:spPr>
          <a:xfrm>
            <a:off x="4500269" y="1794659"/>
            <a:ext cx="189300" cy="1328700"/>
          </a:xfrm>
          <a:prstGeom prst="straightConnector1">
            <a:avLst/>
          </a:prstGeom>
          <a:noFill/>
          <a:ln cap="flat" cmpd="sng" w="38100">
            <a:solidFill>
              <a:schemeClr val="dk1"/>
            </a:solidFill>
            <a:prstDash val="solid"/>
            <a:miter lim="800000"/>
            <a:headEnd len="sm" w="sm" type="none"/>
            <a:tailEnd len="med" w="med" type="triangle"/>
          </a:ln>
        </p:spPr>
      </p:cxnSp>
      <p:sp>
        <p:nvSpPr>
          <p:cNvPr id="423" name="Google Shape;423;p33"/>
          <p:cNvSpPr/>
          <p:nvPr/>
        </p:nvSpPr>
        <p:spPr>
          <a:xfrm>
            <a:off x="2481525" y="3352045"/>
            <a:ext cx="836100" cy="276900"/>
          </a:xfrm>
          <a:prstGeom prst="curvedUp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33"/>
          <p:cNvSpPr/>
          <p:nvPr/>
        </p:nvSpPr>
        <p:spPr>
          <a:xfrm>
            <a:off x="2694195" y="3702736"/>
            <a:ext cx="410700" cy="2199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25" name="Google Shape;425;p33"/>
          <p:cNvSpPr/>
          <p:nvPr/>
        </p:nvSpPr>
        <p:spPr>
          <a:xfrm>
            <a:off x="2692140" y="3077940"/>
            <a:ext cx="410700" cy="2199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sp>
        <p:nvSpPr>
          <p:cNvPr id="426" name="Google Shape;426;p33"/>
          <p:cNvSpPr txBox="1"/>
          <p:nvPr/>
        </p:nvSpPr>
        <p:spPr>
          <a:xfrm>
            <a:off x="1025691" y="1206793"/>
            <a:ext cx="10587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 1</a:t>
            </a:r>
            <a:endParaRPr/>
          </a:p>
        </p:txBody>
      </p:sp>
      <p:sp>
        <p:nvSpPr>
          <p:cNvPr id="427" name="Google Shape;427;p33"/>
          <p:cNvSpPr txBox="1"/>
          <p:nvPr/>
        </p:nvSpPr>
        <p:spPr>
          <a:xfrm>
            <a:off x="3706129" y="1206793"/>
            <a:ext cx="10398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 2</a:t>
            </a:r>
            <a:endParaRPr/>
          </a:p>
        </p:txBody>
      </p:sp>
      <p:pic>
        <p:nvPicPr>
          <p:cNvPr id="428" name="Google Shape;428;p33"/>
          <p:cNvPicPr preferRelativeResize="0"/>
          <p:nvPr/>
        </p:nvPicPr>
        <p:blipFill rotWithShape="1">
          <a:blip r:embed="rId3">
            <a:alphaModFix/>
          </a:blip>
          <a:srcRect b="0" l="0" r="0" t="0"/>
          <a:stretch/>
        </p:blipFill>
        <p:spPr>
          <a:xfrm>
            <a:off x="5857175" y="1369225"/>
            <a:ext cx="2337600" cy="2379000"/>
          </a:xfrm>
          <a:prstGeom prst="rect">
            <a:avLst/>
          </a:prstGeom>
          <a:noFill/>
          <a:ln>
            <a:noFill/>
          </a:ln>
        </p:spPr>
      </p:pic>
      <p:sp>
        <p:nvSpPr>
          <p:cNvPr id="429" name="Google Shape;429;p33"/>
          <p:cNvSpPr/>
          <p:nvPr/>
        </p:nvSpPr>
        <p:spPr>
          <a:xfrm rot="10800000">
            <a:off x="2477313" y="2746845"/>
            <a:ext cx="836100" cy="276900"/>
          </a:xfrm>
          <a:prstGeom prst="curvedUp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33"/>
          <p:cNvSpPr txBox="1"/>
          <p:nvPr/>
        </p:nvSpPr>
        <p:spPr>
          <a:xfrm>
            <a:off x="7193274" y="2251775"/>
            <a:ext cx="10587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dk1"/>
                </a:solidFill>
                <a:latin typeface="Calibri"/>
                <a:ea typeface="Calibri"/>
                <a:cs typeface="Calibri"/>
                <a:sym typeface="Calibri"/>
              </a:rPr>
              <a:t>6 Million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4"/>
          <p:cNvSpPr txBox="1"/>
          <p:nvPr/>
        </p:nvSpPr>
        <p:spPr>
          <a:xfrm>
            <a:off x="-14759" y="1507450"/>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multiGet(                      )</a:t>
            </a:r>
            <a:endParaRPr/>
          </a:p>
        </p:txBody>
      </p:sp>
      <p:sp>
        <p:nvSpPr>
          <p:cNvPr id="436" name="Google Shape;436;p34"/>
          <p:cNvSpPr txBox="1"/>
          <p:nvPr/>
        </p:nvSpPr>
        <p:spPr>
          <a:xfrm>
            <a:off x="2651801" y="1504574"/>
            <a:ext cx="2337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multiGet(                      )</a:t>
            </a:r>
            <a:endParaRPr/>
          </a:p>
        </p:txBody>
      </p:sp>
      <p:sp>
        <p:nvSpPr>
          <p:cNvPr id="437" name="Google Shape;437;p34"/>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sz="3200">
                <a:latin typeface="Calibri"/>
                <a:ea typeface="Calibri"/>
                <a:cs typeface="Calibri"/>
                <a:sym typeface="Calibri"/>
              </a:rPr>
              <a:t>Spatial Locality Improves Throughput</a:t>
            </a:r>
            <a:endParaRPr/>
          </a:p>
        </p:txBody>
      </p:sp>
      <p:sp>
        <p:nvSpPr>
          <p:cNvPr id="438" name="Google Shape;438;p34"/>
          <p:cNvSpPr txBox="1"/>
          <p:nvPr>
            <p:ph idx="1" type="body"/>
          </p:nvPr>
        </p:nvSpPr>
        <p:spPr>
          <a:xfrm>
            <a:off x="628650" y="1362220"/>
            <a:ext cx="7886700" cy="3397800"/>
          </a:xfrm>
          <a:prstGeom prst="rect">
            <a:avLst/>
          </a:prstGeom>
          <a:noFill/>
          <a:ln>
            <a:noFill/>
          </a:ln>
        </p:spPr>
        <p:txBody>
          <a:bodyPr anchorCtr="0" anchor="t" bIns="45700" lIns="91425" spcFirstLastPara="1" rIns="91425" wrap="square" tIns="45700">
            <a:noAutofit/>
          </a:bodyPr>
          <a:lstStyle/>
          <a:p>
            <a:pPr indent="-117030" lvl="0" marL="228600" rtl="0" algn="l">
              <a:lnSpc>
                <a:spcPct val="80000"/>
              </a:lnSpc>
              <a:spcBef>
                <a:spcPts val="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117030" lvl="0" marL="228600" rtl="0" algn="l">
              <a:lnSpc>
                <a:spcPct val="80000"/>
              </a:lnSpc>
              <a:spcBef>
                <a:spcPts val="1000"/>
              </a:spcBef>
              <a:spcAft>
                <a:spcPts val="0"/>
              </a:spcAft>
              <a:buClr>
                <a:schemeClr val="dk1"/>
              </a:buClr>
              <a:buSzPts val="1757"/>
              <a:buNone/>
            </a:pPr>
            <a:r>
              <a:t/>
            </a:r>
            <a:endParaRPr sz="1757"/>
          </a:p>
          <a:p>
            <a:pPr indent="0" lvl="0" marL="0" rtl="0" algn="l">
              <a:lnSpc>
                <a:spcPct val="80000"/>
              </a:lnSpc>
              <a:spcBef>
                <a:spcPts val="1000"/>
              </a:spcBef>
              <a:spcAft>
                <a:spcPts val="0"/>
              </a:spcAft>
              <a:buClr>
                <a:schemeClr val="dk1"/>
              </a:buClr>
              <a:buSzPts val="1757"/>
              <a:buNone/>
            </a:pPr>
            <a:r>
              <a:t/>
            </a:r>
            <a:endParaRPr sz="1757"/>
          </a:p>
          <a:p>
            <a:pPr indent="0" lvl="0" marL="0" rtl="0" algn="ctr">
              <a:lnSpc>
                <a:spcPct val="80000"/>
              </a:lnSpc>
              <a:spcBef>
                <a:spcPts val="1000"/>
              </a:spcBef>
              <a:spcAft>
                <a:spcPts val="0"/>
              </a:spcAft>
              <a:buClr>
                <a:schemeClr val="dk1"/>
              </a:buClr>
              <a:buSzPts val="2405"/>
              <a:buNone/>
            </a:pPr>
            <a:r>
              <a:t/>
            </a:r>
            <a:endParaRPr b="1" sz="1900">
              <a:solidFill>
                <a:srgbClr val="000000"/>
              </a:solidFill>
            </a:endParaRPr>
          </a:p>
          <a:p>
            <a:pPr indent="0" lvl="0" marL="0" rtl="0" algn="ctr">
              <a:lnSpc>
                <a:spcPct val="80000"/>
              </a:lnSpc>
              <a:spcBef>
                <a:spcPts val="1000"/>
              </a:spcBef>
              <a:spcAft>
                <a:spcPts val="0"/>
              </a:spcAft>
              <a:buClr>
                <a:schemeClr val="dk1"/>
              </a:buClr>
              <a:buSzPts val="2405"/>
              <a:buNone/>
            </a:pPr>
            <a:r>
              <a:rPr b="1" lang="en" sz="1900">
                <a:solidFill>
                  <a:srgbClr val="000000"/>
                </a:solidFill>
              </a:rPr>
              <a:t>Better spatial locality </a:t>
            </a:r>
            <a:r>
              <a:rPr lang="en" sz="1900">
                <a:solidFill>
                  <a:srgbClr val="000000"/>
                </a:solidFill>
                <a:latin typeface="Calibri"/>
                <a:ea typeface="Calibri"/>
                <a:cs typeface="Calibri"/>
                <a:sym typeface="Calibri"/>
              </a:rPr>
              <a:t>→</a:t>
            </a:r>
            <a:r>
              <a:rPr b="1" lang="en" sz="1900">
                <a:solidFill>
                  <a:srgbClr val="000000"/>
                </a:solidFill>
              </a:rPr>
              <a:t> Fewer RPCs </a:t>
            </a:r>
            <a:r>
              <a:rPr lang="en" sz="1900">
                <a:solidFill>
                  <a:srgbClr val="000000"/>
                </a:solidFill>
                <a:latin typeface="Calibri"/>
                <a:ea typeface="Calibri"/>
                <a:cs typeface="Calibri"/>
                <a:sym typeface="Calibri"/>
              </a:rPr>
              <a:t>→</a:t>
            </a:r>
            <a:r>
              <a:rPr b="1" lang="en" sz="1900">
                <a:solidFill>
                  <a:srgbClr val="000000"/>
                </a:solidFill>
              </a:rPr>
              <a:t> Higher throughput</a:t>
            </a:r>
            <a:endParaRPr sz="1900">
              <a:solidFill>
                <a:srgbClr val="000000"/>
              </a:solidFill>
            </a:endParaRPr>
          </a:p>
          <a:p>
            <a:pPr indent="0" lvl="0" marL="0" rtl="0" algn="ctr">
              <a:lnSpc>
                <a:spcPct val="80000"/>
              </a:lnSpc>
              <a:spcBef>
                <a:spcPts val="1000"/>
              </a:spcBef>
              <a:spcAft>
                <a:spcPts val="1600"/>
              </a:spcAft>
              <a:buClr>
                <a:schemeClr val="dk1"/>
              </a:buClr>
              <a:buSzPts val="2405"/>
              <a:buNone/>
            </a:pPr>
            <a:r>
              <a:rPr b="1" lang="en" sz="1900">
                <a:solidFill>
                  <a:srgbClr val="000000"/>
                </a:solidFill>
              </a:rPr>
              <a:t>Benefits multiGet(), range scans</a:t>
            </a:r>
            <a:endParaRPr sz="1900">
              <a:solidFill>
                <a:srgbClr val="000000"/>
              </a:solidFill>
            </a:endParaRPr>
          </a:p>
        </p:txBody>
      </p:sp>
      <p:sp>
        <p:nvSpPr>
          <p:cNvPr id="439" name="Google Shape;439;p34"/>
          <p:cNvSpPr/>
          <p:nvPr/>
        </p:nvSpPr>
        <p:spPr>
          <a:xfrm>
            <a:off x="62864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Server 1</a:t>
            </a:r>
            <a:endParaRPr/>
          </a:p>
        </p:txBody>
      </p:sp>
      <p:sp>
        <p:nvSpPr>
          <p:cNvPr id="440" name="Google Shape;440;p34"/>
          <p:cNvSpPr/>
          <p:nvPr/>
        </p:nvSpPr>
        <p:spPr>
          <a:xfrm>
            <a:off x="3317709" y="2800913"/>
            <a:ext cx="1852800" cy="947400"/>
          </a:xfrm>
          <a:prstGeom prst="rect">
            <a:avLst/>
          </a:prstGeom>
          <a:solidFill>
            <a:srgbClr val="FDCBC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Server 2</a:t>
            </a:r>
            <a:endParaRPr/>
          </a:p>
        </p:txBody>
      </p:sp>
      <p:sp>
        <p:nvSpPr>
          <p:cNvPr id="441" name="Google Shape;441;p34"/>
          <p:cNvSpPr/>
          <p:nvPr/>
        </p:nvSpPr>
        <p:spPr>
          <a:xfrm>
            <a:off x="847898" y="312576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A</a:t>
            </a:r>
            <a:endParaRPr/>
          </a:p>
        </p:txBody>
      </p:sp>
      <p:sp>
        <p:nvSpPr>
          <p:cNvPr id="442" name="Google Shape;442;p34"/>
          <p:cNvSpPr/>
          <p:nvPr/>
        </p:nvSpPr>
        <p:spPr>
          <a:xfrm>
            <a:off x="1744466" y="3124596"/>
            <a:ext cx="529500" cy="2976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sp>
        <p:nvSpPr>
          <p:cNvPr id="443" name="Google Shape;443;p34"/>
          <p:cNvSpPr/>
          <p:nvPr/>
        </p:nvSpPr>
        <p:spPr>
          <a:xfrm>
            <a:off x="3528336" y="312459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44" name="Google Shape;444;p34"/>
          <p:cNvSpPr/>
          <p:nvPr/>
        </p:nvSpPr>
        <p:spPr>
          <a:xfrm>
            <a:off x="4424904" y="3123426"/>
            <a:ext cx="529500" cy="297600"/>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D</a:t>
            </a:r>
            <a:endParaRPr/>
          </a:p>
        </p:txBody>
      </p:sp>
      <p:sp>
        <p:nvSpPr>
          <p:cNvPr id="445" name="Google Shape;445;p34"/>
          <p:cNvSpPr/>
          <p:nvPr/>
        </p:nvSpPr>
        <p:spPr>
          <a:xfrm>
            <a:off x="102569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A</a:t>
            </a:r>
            <a:endParaRPr/>
          </a:p>
        </p:txBody>
      </p:sp>
      <p:sp>
        <p:nvSpPr>
          <p:cNvPr id="446" name="Google Shape;446;p34"/>
          <p:cNvSpPr/>
          <p:nvPr/>
        </p:nvSpPr>
        <p:spPr>
          <a:xfrm>
            <a:off x="1555081"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B</a:t>
            </a:r>
            <a:endParaRPr/>
          </a:p>
        </p:txBody>
      </p:sp>
      <p:sp>
        <p:nvSpPr>
          <p:cNvPr id="447" name="Google Shape;447;p34"/>
          <p:cNvSpPr/>
          <p:nvPr/>
        </p:nvSpPr>
        <p:spPr>
          <a:xfrm>
            <a:off x="370612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C</a:t>
            </a:r>
            <a:endParaRPr/>
          </a:p>
        </p:txBody>
      </p:sp>
      <p:sp>
        <p:nvSpPr>
          <p:cNvPr id="448" name="Google Shape;448;p34"/>
          <p:cNvSpPr/>
          <p:nvPr/>
        </p:nvSpPr>
        <p:spPr>
          <a:xfrm>
            <a:off x="4235519" y="1497059"/>
            <a:ext cx="529500" cy="297600"/>
          </a:xfrm>
          <a:prstGeom prst="rect">
            <a:avLst/>
          </a:prstGeom>
          <a:solidFill>
            <a:srgbClr val="C48D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lt1"/>
                </a:solidFill>
                <a:latin typeface="Calibri"/>
                <a:ea typeface="Calibri"/>
                <a:cs typeface="Calibri"/>
                <a:sym typeface="Calibri"/>
              </a:rPr>
              <a:t>D</a:t>
            </a:r>
            <a:endParaRPr/>
          </a:p>
        </p:txBody>
      </p:sp>
      <p:cxnSp>
        <p:nvCxnSpPr>
          <p:cNvPr id="449" name="Google Shape;449;p34"/>
          <p:cNvCxnSpPr/>
          <p:nvPr/>
        </p:nvCxnSpPr>
        <p:spPr>
          <a:xfrm>
            <a:off x="1565674" y="1819572"/>
            <a:ext cx="0" cy="1303800"/>
          </a:xfrm>
          <a:prstGeom prst="straightConnector1">
            <a:avLst/>
          </a:prstGeom>
          <a:noFill/>
          <a:ln cap="flat" cmpd="sng" w="38100">
            <a:solidFill>
              <a:schemeClr val="dk1"/>
            </a:solidFill>
            <a:prstDash val="solid"/>
            <a:miter lim="800000"/>
            <a:headEnd len="sm" w="sm" type="none"/>
            <a:tailEnd len="med" w="med" type="triangle"/>
          </a:ln>
        </p:spPr>
      </p:cxnSp>
      <p:cxnSp>
        <p:nvCxnSpPr>
          <p:cNvPr id="450" name="Google Shape;450;p34"/>
          <p:cNvCxnSpPr/>
          <p:nvPr/>
        </p:nvCxnSpPr>
        <p:spPr>
          <a:xfrm>
            <a:off x="4246113" y="1821912"/>
            <a:ext cx="0" cy="1303800"/>
          </a:xfrm>
          <a:prstGeom prst="straightConnector1">
            <a:avLst/>
          </a:prstGeom>
          <a:noFill/>
          <a:ln cap="flat" cmpd="sng" w="38100">
            <a:solidFill>
              <a:schemeClr val="dk1"/>
            </a:solidFill>
            <a:prstDash val="solid"/>
            <a:miter lim="800000"/>
            <a:headEnd len="sm" w="sm" type="none"/>
            <a:tailEnd len="med" w="med" type="triangle"/>
          </a:ln>
        </p:spPr>
      </p:cxnSp>
      <p:pic>
        <p:nvPicPr>
          <p:cNvPr id="451" name="Google Shape;451;p34"/>
          <p:cNvPicPr preferRelativeResize="0"/>
          <p:nvPr/>
        </p:nvPicPr>
        <p:blipFill rotWithShape="1">
          <a:blip r:embed="rId3">
            <a:alphaModFix/>
          </a:blip>
          <a:srcRect b="0" l="0" r="0" t="0"/>
          <a:stretch/>
        </p:blipFill>
        <p:spPr>
          <a:xfrm>
            <a:off x="5857175" y="1369225"/>
            <a:ext cx="2337600" cy="2379000"/>
          </a:xfrm>
          <a:prstGeom prst="rect">
            <a:avLst/>
          </a:prstGeom>
          <a:noFill/>
          <a:ln>
            <a:noFill/>
          </a:ln>
        </p:spPr>
      </p:pic>
      <p:sp>
        <p:nvSpPr>
          <p:cNvPr id="452" name="Google Shape;452;p34"/>
          <p:cNvSpPr txBox="1"/>
          <p:nvPr/>
        </p:nvSpPr>
        <p:spPr>
          <a:xfrm>
            <a:off x="1025691" y="1206793"/>
            <a:ext cx="10587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 1</a:t>
            </a:r>
            <a:endParaRPr/>
          </a:p>
        </p:txBody>
      </p:sp>
      <p:sp>
        <p:nvSpPr>
          <p:cNvPr id="453" name="Google Shape;453;p34"/>
          <p:cNvSpPr txBox="1"/>
          <p:nvPr/>
        </p:nvSpPr>
        <p:spPr>
          <a:xfrm>
            <a:off x="3706129" y="1206793"/>
            <a:ext cx="10398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Client 2</a:t>
            </a:r>
            <a:endParaRPr/>
          </a:p>
        </p:txBody>
      </p:sp>
      <p:sp>
        <p:nvSpPr>
          <p:cNvPr id="454" name="Google Shape;454;p34"/>
          <p:cNvSpPr txBox="1"/>
          <p:nvPr/>
        </p:nvSpPr>
        <p:spPr>
          <a:xfrm>
            <a:off x="6205724" y="1326350"/>
            <a:ext cx="11190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25 Million</a:t>
            </a:r>
            <a:endParaRPr/>
          </a:p>
        </p:txBody>
      </p:sp>
      <p:sp>
        <p:nvSpPr>
          <p:cNvPr id="455" name="Google Shape;455;p34"/>
          <p:cNvSpPr txBox="1"/>
          <p:nvPr/>
        </p:nvSpPr>
        <p:spPr>
          <a:xfrm>
            <a:off x="7193274" y="2251775"/>
            <a:ext cx="10587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dk1"/>
                </a:solidFill>
                <a:latin typeface="Calibri"/>
                <a:ea typeface="Calibri"/>
                <a:cs typeface="Calibri"/>
                <a:sym typeface="Calibri"/>
              </a:rPr>
              <a:t>6 Million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5"/>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Goals For Migration</a:t>
            </a:r>
            <a:endParaRPr>
              <a:latin typeface="Calibri"/>
              <a:ea typeface="Calibri"/>
              <a:cs typeface="Calibri"/>
              <a:sym typeface="Calibri"/>
            </a:endParaRPr>
          </a:p>
        </p:txBody>
      </p:sp>
      <p:sp>
        <p:nvSpPr>
          <p:cNvPr id="462" name="Google Shape;462;p35"/>
          <p:cNvSpPr txBox="1"/>
          <p:nvPr>
            <p:ph idx="1" type="body"/>
          </p:nvPr>
        </p:nvSpPr>
        <p:spPr>
          <a:xfrm>
            <a:off x="634108" y="1369219"/>
            <a:ext cx="7886700" cy="3333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Migrate data fast</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Workloads dynamic</a:t>
            </a:r>
            <a:r>
              <a:rPr b="1"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a:t>
            </a:r>
            <a:r>
              <a:rPr b="1" lang="en" sz="1500">
                <a:solidFill>
                  <a:srgbClr val="000000"/>
                </a:solidFill>
                <a:latin typeface="Calibri"/>
                <a:ea typeface="Calibri"/>
                <a:cs typeface="Calibri"/>
                <a:sym typeface="Calibri"/>
              </a:rPr>
              <a:t> </a:t>
            </a:r>
            <a:r>
              <a:rPr lang="en" sz="1500">
                <a:solidFill>
                  <a:srgbClr val="000000"/>
                </a:solidFill>
                <a:latin typeface="Calibri"/>
                <a:ea typeface="Calibri"/>
                <a:cs typeface="Calibri"/>
                <a:sym typeface="Calibri"/>
              </a:rPr>
              <a:t>Respond quickly</a:t>
            </a:r>
            <a:endParaRPr sz="1500">
              <a:solidFill>
                <a:srgbClr val="000000"/>
              </a:solidFill>
              <a:latin typeface="Calibri"/>
              <a:ea typeface="Calibri"/>
              <a:cs typeface="Calibri"/>
              <a:sym typeface="Calibri"/>
            </a:endParaRPr>
          </a:p>
          <a:p>
            <a:pPr indent="0" lvl="0" marL="0" rtl="0" algn="l">
              <a:lnSpc>
                <a:spcPct val="90000"/>
              </a:lnSpc>
              <a:spcBef>
                <a:spcPts val="500"/>
              </a:spcBef>
              <a:spcAft>
                <a:spcPts val="0"/>
              </a:spcAft>
              <a:buNone/>
            </a:pPr>
            <a:r>
              <a:t/>
            </a:r>
            <a:endParaRPr sz="1500">
              <a:solidFill>
                <a:srgbClr val="000000"/>
              </a:solidFill>
              <a:latin typeface="Calibri"/>
              <a:ea typeface="Calibri"/>
              <a:cs typeface="Calibri"/>
              <a:sym typeface="Calibri"/>
            </a:endParaRPr>
          </a:p>
          <a:p>
            <a:pPr indent="0" lvl="0" marL="0" rtl="0" algn="l">
              <a:lnSpc>
                <a:spcPct val="90000"/>
              </a:lnSpc>
              <a:spcBef>
                <a:spcPts val="500"/>
              </a:spcBef>
              <a:spcAft>
                <a:spcPts val="0"/>
              </a:spcAft>
              <a:buNone/>
            </a:pPr>
            <a:r>
              <a:t/>
            </a:r>
            <a:endParaRPr sz="1500">
              <a:solidFill>
                <a:srgbClr val="000000"/>
              </a:solidFill>
              <a:latin typeface="Calibri"/>
              <a:ea typeface="Calibri"/>
              <a:cs typeface="Calibri"/>
              <a:sym typeface="Calibri"/>
            </a:endParaRPr>
          </a:p>
          <a:p>
            <a:pPr indent="0" lvl="0" marL="0" rtl="0" algn="l">
              <a:lnSpc>
                <a:spcPct val="90000"/>
              </a:lnSpc>
              <a:spcBef>
                <a:spcPts val="500"/>
              </a:spcBef>
              <a:spcAft>
                <a:spcPts val="0"/>
              </a:spcAft>
              <a:buNone/>
            </a:pPr>
            <a:r>
              <a:t/>
            </a:r>
            <a:endParaRPr sz="1500">
              <a:solidFill>
                <a:srgbClr val="00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900">
                <a:solidFill>
                  <a:schemeClr val="dk1"/>
                </a:solidFill>
                <a:latin typeface="Calibri"/>
                <a:ea typeface="Calibri"/>
                <a:cs typeface="Calibri"/>
                <a:sym typeface="Calibri"/>
              </a:rPr>
              <a:t>Maintain low access latency</a:t>
            </a:r>
            <a:endParaRPr sz="1900">
              <a:solidFill>
                <a:schemeClr val="dk1"/>
              </a:solidFill>
              <a:latin typeface="Calibri"/>
              <a:ea typeface="Calibri"/>
              <a:cs typeface="Calibri"/>
              <a:sym typeface="Calibri"/>
            </a:endParaRPr>
          </a:p>
          <a:p>
            <a:pPr indent="-209550" lvl="0" marL="685800" rtl="0" algn="l">
              <a:spcBef>
                <a:spcPts val="500"/>
              </a:spcBef>
              <a:spcAft>
                <a:spcPts val="0"/>
              </a:spcAft>
              <a:buSzPts val="1500"/>
              <a:buChar char="➔"/>
            </a:pPr>
            <a:r>
              <a:rPr lang="en" sz="1500">
                <a:solidFill>
                  <a:schemeClr val="dk1"/>
                </a:solidFill>
                <a:latin typeface="Calibri"/>
                <a:ea typeface="Calibri"/>
                <a:cs typeface="Calibri"/>
                <a:sym typeface="Calibri"/>
              </a:rPr>
              <a:t>10</a:t>
            </a:r>
            <a:r>
              <a:rPr b="1" lang="en" sz="15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µsec median latency</a:t>
            </a:r>
            <a:r>
              <a:rPr b="1" lang="en" sz="15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 System extremely sensitive</a:t>
            </a:r>
            <a:endParaRPr sz="1500">
              <a:solidFill>
                <a:schemeClr val="dk1"/>
              </a:solidFill>
              <a:latin typeface="Calibri"/>
              <a:ea typeface="Calibri"/>
              <a:cs typeface="Calibri"/>
              <a:sym typeface="Calibri"/>
            </a:endParaRPr>
          </a:p>
          <a:p>
            <a:pPr indent="-209550" lvl="0" marL="685800" rtl="0" algn="l">
              <a:spcBef>
                <a:spcPts val="500"/>
              </a:spcBef>
              <a:spcAft>
                <a:spcPts val="0"/>
              </a:spcAft>
              <a:buSzPts val="1500"/>
              <a:buChar char="➔"/>
            </a:pPr>
            <a:r>
              <a:rPr lang="en" sz="1500">
                <a:solidFill>
                  <a:schemeClr val="dk1"/>
                </a:solidFill>
                <a:latin typeface="Calibri"/>
                <a:ea typeface="Calibri"/>
                <a:cs typeface="Calibri"/>
                <a:sym typeface="Calibri"/>
              </a:rPr>
              <a:t>Tail latency matters at scale →</a:t>
            </a:r>
            <a:r>
              <a:rPr b="1" lang="en" sz="15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Even more sensitive</a:t>
            </a:r>
            <a:endParaRPr sz="15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6"/>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Design</a:t>
            </a:r>
            <a:endParaRPr>
              <a:latin typeface="Calibri"/>
              <a:ea typeface="Calibri"/>
              <a:cs typeface="Calibri"/>
              <a:sym typeface="Calibri"/>
            </a:endParaRPr>
          </a:p>
        </p:txBody>
      </p:sp>
      <p:sp>
        <p:nvSpPr>
          <p:cNvPr id="468" name="Google Shape;468;p36"/>
          <p:cNvSpPr txBox="1"/>
          <p:nvPr>
            <p:ph idx="1" type="body"/>
          </p:nvPr>
        </p:nvSpPr>
        <p:spPr>
          <a:xfrm>
            <a:off x="628650" y="1268017"/>
            <a:ext cx="7886700" cy="367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 sz="1900">
                <a:solidFill>
                  <a:srgbClr val="000000"/>
                </a:solidFill>
                <a:latin typeface="Calibri"/>
                <a:ea typeface="Calibri"/>
                <a:cs typeface="Calibri"/>
                <a:sym typeface="Calibri"/>
              </a:rPr>
              <a:t>Instantaneous ownership transfer</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Immediate load reduction at overloaded source</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Creates “headroom” for migration work</a:t>
            </a:r>
            <a:endParaRPr sz="1500">
              <a:solidFill>
                <a:srgbClr val="000000"/>
              </a:solidFill>
              <a:latin typeface="Calibri"/>
              <a:ea typeface="Calibri"/>
              <a:cs typeface="Calibri"/>
              <a:sym typeface="Calibri"/>
            </a:endParaRPr>
          </a:p>
          <a:p>
            <a:pPr indent="-76200" lvl="1" marL="68580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Leverage skew to rapidly migrate hot data</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Target comes up to speed with little data movement</a:t>
            </a:r>
            <a:endParaRPr sz="1500">
              <a:solidFill>
                <a:srgbClr val="000000"/>
              </a:solidFill>
              <a:latin typeface="Calibri"/>
              <a:ea typeface="Calibri"/>
              <a:cs typeface="Calibri"/>
              <a:sym typeface="Calibri"/>
            </a:endParaRPr>
          </a:p>
          <a:p>
            <a:pPr indent="-76200" lvl="1" marL="68580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Adaptive parallel, pipelined at source and target</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All cores avoid stalls, but yield to client-facing operations</a:t>
            </a:r>
            <a:endParaRPr sz="1500">
              <a:solidFill>
                <a:srgbClr val="000000"/>
              </a:solidFill>
              <a:latin typeface="Calibri"/>
              <a:ea typeface="Calibri"/>
              <a:cs typeface="Calibri"/>
              <a:sym typeface="Calibri"/>
            </a:endParaRPr>
          </a:p>
          <a:p>
            <a:pPr indent="-76200" lvl="1" marL="68580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Safely defer replication at target</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1600"/>
              </a:spcAft>
              <a:buClr>
                <a:srgbClr val="000000"/>
              </a:buClr>
              <a:buSzPts val="1500"/>
              <a:buFont typeface="Calibri"/>
              <a:buChar char="➔"/>
            </a:pPr>
            <a:r>
              <a:rPr lang="en" sz="1500">
                <a:solidFill>
                  <a:srgbClr val="000000"/>
                </a:solidFill>
                <a:latin typeface="Calibri"/>
                <a:ea typeface="Calibri"/>
                <a:cs typeface="Calibri"/>
                <a:sym typeface="Calibri"/>
              </a:rPr>
              <a:t>Eliminates replication bottleneck and contention</a:t>
            </a:r>
            <a:endParaRPr sz="1500">
              <a:solidFill>
                <a:srgbClr val="000000"/>
              </a:solidFill>
              <a:latin typeface="Calibri"/>
              <a:ea typeface="Calibri"/>
              <a:cs typeface="Calibri"/>
              <a:sym typeface="Calibri"/>
            </a:endParaRPr>
          </a:p>
        </p:txBody>
      </p:sp>
      <p:grpSp>
        <p:nvGrpSpPr>
          <p:cNvPr id="469" name="Google Shape;469;p36"/>
          <p:cNvGrpSpPr/>
          <p:nvPr/>
        </p:nvGrpSpPr>
        <p:grpSpPr>
          <a:xfrm>
            <a:off x="5502097" y="1268022"/>
            <a:ext cx="3013260" cy="985940"/>
            <a:chOff x="628650" y="3517516"/>
            <a:chExt cx="6000120" cy="1892400"/>
          </a:xfrm>
        </p:grpSpPr>
        <p:sp>
          <p:nvSpPr>
            <p:cNvPr id="470" name="Google Shape;470;p36"/>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471" name="Google Shape;471;p36"/>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72" name="Google Shape;472;p36"/>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73" name="Google Shape;473;p36"/>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74" name="Google Shape;474;p36"/>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75" name="Google Shape;475;p36"/>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grpSp>
      <p:sp>
        <p:nvSpPr>
          <p:cNvPr id="476" name="Google Shape;476;p36"/>
          <p:cNvSpPr/>
          <p:nvPr/>
        </p:nvSpPr>
        <p:spPr>
          <a:xfrm>
            <a:off x="6128075" y="1605750"/>
            <a:ext cx="1722900" cy="310500"/>
          </a:xfrm>
          <a:prstGeom prst="right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txBox="1"/>
          <p:nvPr/>
        </p:nvSpPr>
        <p:spPr>
          <a:xfrm>
            <a:off x="5391750" y="1292250"/>
            <a:ext cx="11919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a:solidFill>
                  <a:schemeClr val="dk1"/>
                </a:solidFill>
                <a:latin typeface="Calibri"/>
                <a:ea typeface="Calibri"/>
                <a:cs typeface="Calibri"/>
                <a:sym typeface="Calibri"/>
              </a:rPr>
              <a:t>Hash Range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7"/>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Rocksteady: Early Ownership Transfer</a:t>
            </a:r>
            <a:endParaRPr>
              <a:latin typeface="Calibri"/>
              <a:ea typeface="Calibri"/>
              <a:cs typeface="Calibri"/>
              <a:sym typeface="Calibri"/>
            </a:endParaRPr>
          </a:p>
        </p:txBody>
      </p:sp>
      <p:sp>
        <p:nvSpPr>
          <p:cNvPr id="483" name="Google Shape;483;p37"/>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Loaded source can bottleneck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Instantly shift ownership and all load to target before shifting data</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grpSp>
        <p:nvGrpSpPr>
          <p:cNvPr id="484" name="Google Shape;484;p37"/>
          <p:cNvGrpSpPr/>
          <p:nvPr/>
        </p:nvGrpSpPr>
        <p:grpSpPr>
          <a:xfrm>
            <a:off x="628650" y="2014516"/>
            <a:ext cx="7687838" cy="2654881"/>
            <a:chOff x="628650" y="1870075"/>
            <a:chExt cx="7687838" cy="3539841"/>
          </a:xfrm>
        </p:grpSpPr>
        <p:sp>
          <p:nvSpPr>
            <p:cNvPr id="485" name="Google Shape;485;p37"/>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486" name="Google Shape;486;p37"/>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87" name="Google Shape;487;p37"/>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88" name="Google Shape;488;p37"/>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89" name="Google Shape;489;p37"/>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90" name="Google Shape;490;p37"/>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91" name="Google Shape;491;p37"/>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492" name="Google Shape;492;p37"/>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493" name="Google Shape;493;p37"/>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cxnSp>
          <p:nvCxnSpPr>
            <p:cNvPr id="494" name="Google Shape;494;p37"/>
            <p:cNvCxnSpPr>
              <a:stCxn id="492" idx="2"/>
              <a:endCxn id="485" idx="0"/>
            </p:cNvCxnSpPr>
            <p:nvPr/>
          </p:nvCxnSpPr>
          <p:spPr>
            <a:xfrm flipH="1" rot="-5400000">
              <a:off x="1091558" y="2999277"/>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sp>
          <p:nvSpPr>
            <p:cNvPr id="495" name="Google Shape;495;p37"/>
            <p:cNvSpPr txBox="1"/>
            <p:nvPr/>
          </p:nvSpPr>
          <p:spPr>
            <a:xfrm>
              <a:off x="2568215" y="3148185"/>
              <a:ext cx="1847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Reads and Writes</a:t>
              </a:r>
              <a:endParaRPr/>
            </a:p>
          </p:txBody>
        </p:sp>
        <p:sp>
          <p:nvSpPr>
            <p:cNvPr id="496" name="Google Shape;496;p37"/>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497" name="Google Shape;497;p37"/>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cxnSp>
          <p:nvCxnSpPr>
            <p:cNvPr id="498" name="Google Shape;498;p37"/>
            <p:cNvCxnSpPr>
              <a:stCxn id="493" idx="2"/>
              <a:endCxn id="485" idx="0"/>
            </p:cNvCxnSpPr>
            <p:nvPr/>
          </p:nvCxnSpPr>
          <p:spPr>
            <a:xfrm rot="5400000">
              <a:off x="2101118" y="1989777"/>
              <a:ext cx="1035600" cy="2019600"/>
            </a:xfrm>
            <a:prstGeom prst="curvedConnector3">
              <a:avLst>
                <a:gd fmla="val 18731" name="adj1"/>
              </a:avLst>
            </a:prstGeom>
            <a:noFill/>
            <a:ln cap="flat" cmpd="sng" w="38100">
              <a:solidFill>
                <a:schemeClr val="dk1"/>
              </a:solidFill>
              <a:prstDash val="solid"/>
              <a:miter lim="800000"/>
              <a:headEnd len="sm" w="sm" type="none"/>
              <a:tailEnd len="med" w="med" type="stealth"/>
            </a:ln>
          </p:spPr>
        </p:cxnSp>
        <p:cxnSp>
          <p:nvCxnSpPr>
            <p:cNvPr id="499" name="Google Shape;499;p37"/>
            <p:cNvCxnSpPr>
              <a:stCxn id="496" idx="2"/>
              <a:endCxn id="485" idx="0"/>
            </p:cNvCxnSpPr>
            <p:nvPr/>
          </p:nvCxnSpPr>
          <p:spPr>
            <a:xfrm rot="5400000">
              <a:off x="3110978" y="979975"/>
              <a:ext cx="1035600" cy="4039200"/>
            </a:xfrm>
            <a:prstGeom prst="curvedConnector3">
              <a:avLst>
                <a:gd fmla="val 33634" name="adj1"/>
              </a:avLst>
            </a:prstGeom>
            <a:noFill/>
            <a:ln cap="flat" cmpd="sng" w="38100">
              <a:solidFill>
                <a:schemeClr val="dk1"/>
              </a:solidFill>
              <a:prstDash val="solid"/>
              <a:miter lim="800000"/>
              <a:headEnd len="sm" w="sm" type="none"/>
              <a:tailEnd len="med" w="med" type="stealth"/>
            </a:ln>
          </p:spPr>
        </p:cxnSp>
        <p:cxnSp>
          <p:nvCxnSpPr>
            <p:cNvPr id="500" name="Google Shape;500;p37"/>
            <p:cNvCxnSpPr>
              <a:stCxn id="497" idx="2"/>
              <a:endCxn id="485" idx="0"/>
            </p:cNvCxnSpPr>
            <p:nvPr/>
          </p:nvCxnSpPr>
          <p:spPr>
            <a:xfrm rot="5400000">
              <a:off x="4120688" y="-29975"/>
              <a:ext cx="1035600" cy="60591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8"/>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Rocksteady: Early Ownership Transfer</a:t>
            </a:r>
            <a:endParaRPr>
              <a:latin typeface="Calibri"/>
              <a:ea typeface="Calibri"/>
              <a:cs typeface="Calibri"/>
              <a:sym typeface="Calibri"/>
            </a:endParaRPr>
          </a:p>
        </p:txBody>
      </p:sp>
      <p:sp>
        <p:nvSpPr>
          <p:cNvPr id="506" name="Google Shape;506;p38"/>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latin typeface="Calibri"/>
                <a:ea typeface="Calibri"/>
                <a:cs typeface="Calibri"/>
                <a:sym typeface="Calibri"/>
              </a:rPr>
              <a:t> </a:t>
            </a:r>
            <a:r>
              <a:rPr b="1" lang="en" sz="1900">
                <a:solidFill>
                  <a:srgbClr val="000000"/>
                </a:solidFill>
                <a:latin typeface="Calibri"/>
                <a:ea typeface="Calibri"/>
                <a:cs typeface="Calibri"/>
                <a:sym typeface="Calibri"/>
              </a:rPr>
              <a:t>Loaded source can bottleneck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latin typeface="Calibri"/>
                <a:ea typeface="Calibri"/>
                <a:cs typeface="Calibri"/>
                <a:sym typeface="Calibri"/>
              </a:rPr>
              <a:t> </a:t>
            </a:r>
            <a:r>
              <a:rPr b="1" lang="en" sz="1900">
                <a:solidFill>
                  <a:srgbClr val="000000"/>
                </a:solidFill>
                <a:latin typeface="Calibri"/>
                <a:ea typeface="Calibri"/>
                <a:cs typeface="Calibri"/>
                <a:sym typeface="Calibri"/>
              </a:rPr>
              <a:t>Instantly shift ownership and all load to target</a:t>
            </a:r>
            <a:r>
              <a:rPr b="1" lang="en" sz="1900">
                <a:solidFill>
                  <a:schemeClr val="dk1"/>
                </a:solidFill>
                <a:latin typeface="Calibri"/>
                <a:ea typeface="Calibri"/>
                <a:cs typeface="Calibri"/>
                <a:sym typeface="Calibri"/>
              </a:rPr>
              <a:t> before shifting data</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grpSp>
        <p:nvGrpSpPr>
          <p:cNvPr id="507" name="Google Shape;507;p38"/>
          <p:cNvGrpSpPr/>
          <p:nvPr/>
        </p:nvGrpSpPr>
        <p:grpSpPr>
          <a:xfrm>
            <a:off x="628650" y="2014516"/>
            <a:ext cx="7687838" cy="2654881"/>
            <a:chOff x="628650" y="1870075"/>
            <a:chExt cx="7687838" cy="3539841"/>
          </a:xfrm>
        </p:grpSpPr>
        <p:sp>
          <p:nvSpPr>
            <p:cNvPr id="508" name="Google Shape;508;p38"/>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509" name="Google Shape;509;p38"/>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10" name="Google Shape;510;p38"/>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11" name="Google Shape;511;p38"/>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12" name="Google Shape;512;p38"/>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13" name="Google Shape;513;p38"/>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14" name="Google Shape;514;p38"/>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515" name="Google Shape;515;p38"/>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516" name="Google Shape;516;p38"/>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cxnSp>
          <p:nvCxnSpPr>
            <p:cNvPr id="517" name="Google Shape;517;p38"/>
            <p:cNvCxnSpPr>
              <a:stCxn id="515" idx="2"/>
              <a:endCxn id="514" idx="0"/>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sp>
          <p:nvSpPr>
            <p:cNvPr id="518" name="Google Shape;518;p38"/>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519" name="Google Shape;519;p38"/>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cxnSp>
          <p:nvCxnSpPr>
            <p:cNvPr id="520" name="Google Shape;520;p38"/>
            <p:cNvCxnSpPr>
              <a:stCxn id="516" idx="2"/>
              <a:endCxn id="514" idx="0"/>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521" name="Google Shape;521;p38"/>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522" name="Google Shape;522;p38"/>
            <p:cNvCxnSpPr>
              <a:stCxn id="519" idx="2"/>
              <a:endCxn id="514" idx="0"/>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
        <p:nvSpPr>
          <p:cNvPr id="523" name="Google Shape;523;p38"/>
          <p:cNvSpPr/>
          <p:nvPr/>
        </p:nvSpPr>
        <p:spPr>
          <a:xfrm>
            <a:off x="3209339" y="3041068"/>
            <a:ext cx="838800" cy="206700"/>
          </a:xfrm>
          <a:prstGeom prst="curvedUpArrow">
            <a:avLst>
              <a:gd fmla="val 25000" name="adj1"/>
              <a:gd fmla="val 50000" name="adj2"/>
              <a:gd fmla="val 25000" name="adj3"/>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38"/>
          <p:cNvSpPr txBox="1"/>
          <p:nvPr/>
        </p:nvSpPr>
        <p:spPr>
          <a:xfrm>
            <a:off x="2899446" y="3262650"/>
            <a:ext cx="1458600" cy="48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Instantly Redirected</a:t>
            </a:r>
            <a:endParaRPr/>
          </a:p>
        </p:txBody>
      </p:sp>
      <p:sp>
        <p:nvSpPr>
          <p:cNvPr id="525" name="Google Shape;525;p38"/>
          <p:cNvSpPr txBox="1"/>
          <p:nvPr/>
        </p:nvSpPr>
        <p:spPr>
          <a:xfrm>
            <a:off x="6680775" y="3217975"/>
            <a:ext cx="2376000" cy="1534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All future operations serviced at Target</a:t>
            </a:r>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Creates “headroom” to speed migration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9"/>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Leverage Skew</a:t>
            </a:r>
            <a:endParaRPr>
              <a:latin typeface="Calibri"/>
              <a:ea typeface="Calibri"/>
              <a:cs typeface="Calibri"/>
              <a:sym typeface="Calibri"/>
            </a:endParaRPr>
          </a:p>
        </p:txBody>
      </p:sp>
      <p:grpSp>
        <p:nvGrpSpPr>
          <p:cNvPr id="531" name="Google Shape;531;p39"/>
          <p:cNvGrpSpPr/>
          <p:nvPr/>
        </p:nvGrpSpPr>
        <p:grpSpPr>
          <a:xfrm>
            <a:off x="628650" y="2015624"/>
            <a:ext cx="7687838" cy="2654881"/>
            <a:chOff x="628650" y="1870075"/>
            <a:chExt cx="7687838" cy="3539841"/>
          </a:xfrm>
        </p:grpSpPr>
        <p:sp>
          <p:nvSpPr>
            <p:cNvPr id="532" name="Google Shape;532;p39"/>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533" name="Google Shape;533;p39"/>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4" name="Google Shape;534;p39"/>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5" name="Google Shape;535;p39"/>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6" name="Google Shape;536;p39"/>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7" name="Google Shape;537;p39"/>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8" name="Google Shape;538;p39"/>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539" name="Google Shape;539;p39"/>
            <p:cNvSpPr/>
            <p:nvPr/>
          </p:nvSpPr>
          <p:spPr>
            <a:xfrm>
              <a:off x="5191223" y="38488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40" name="Google Shape;540;p39"/>
            <p:cNvSpPr/>
            <p:nvPr/>
          </p:nvSpPr>
          <p:spPr>
            <a:xfrm>
              <a:off x="5191223" y="409653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41" name="Google Shape;541;p39"/>
            <p:cNvSpPr/>
            <p:nvPr/>
          </p:nvSpPr>
          <p:spPr>
            <a:xfrm>
              <a:off x="5191223" y="43441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42" name="Google Shape;542;p39"/>
            <p:cNvSpPr/>
            <p:nvPr/>
          </p:nvSpPr>
          <p:spPr>
            <a:xfrm>
              <a:off x="5191223" y="4582311"/>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43" name="Google Shape;543;p39"/>
            <p:cNvSpPr/>
            <p:nvPr/>
          </p:nvSpPr>
          <p:spPr>
            <a:xfrm>
              <a:off x="5191223" y="482996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44" name="Google Shape;544;p39"/>
            <p:cNvSpPr/>
            <p:nvPr/>
          </p:nvSpPr>
          <p:spPr>
            <a:xfrm rot="10800000">
              <a:off x="1990557" y="3894851"/>
              <a:ext cx="32814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45" name="Google Shape;545;p39"/>
            <p:cNvSpPr txBox="1"/>
            <p:nvPr/>
          </p:nvSpPr>
          <p:spPr>
            <a:xfrm>
              <a:off x="2257163" y="3530362"/>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On-demand Pull</a:t>
              </a:r>
              <a:endParaRPr/>
            </a:p>
          </p:txBody>
        </p:sp>
        <p:sp>
          <p:nvSpPr>
            <p:cNvPr id="546" name="Google Shape;546;p39"/>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547" name="Google Shape;547;p39"/>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cxnSp>
          <p:nvCxnSpPr>
            <p:cNvPr id="548" name="Google Shape;548;p39"/>
            <p:cNvCxnSpPr>
              <a:stCxn id="546" idx="2"/>
              <a:endCxn id="539" idx="0"/>
            </p:cNvCxnSpPr>
            <p:nvPr/>
          </p:nvCxnSpPr>
          <p:spPr>
            <a:xfrm flipH="1" rot="-5400000">
              <a:off x="2945258" y="1145577"/>
              <a:ext cx="1367100" cy="4039500"/>
            </a:xfrm>
            <a:prstGeom prst="curvedConnector3">
              <a:avLst>
                <a:gd fmla="val 41596" name="adj1"/>
              </a:avLst>
            </a:prstGeom>
            <a:noFill/>
            <a:ln cap="flat" cmpd="sng" w="38100">
              <a:solidFill>
                <a:schemeClr val="dk1"/>
              </a:solidFill>
              <a:prstDash val="solid"/>
              <a:miter lim="800000"/>
              <a:headEnd len="sm" w="sm" type="none"/>
              <a:tailEnd len="med" w="med" type="stealth"/>
            </a:ln>
          </p:spPr>
        </p:cxnSp>
        <p:sp>
          <p:nvSpPr>
            <p:cNvPr id="549" name="Google Shape;549;p39"/>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550" name="Google Shape;550;p39"/>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cxnSp>
          <p:nvCxnSpPr>
            <p:cNvPr id="551" name="Google Shape;551;p39"/>
            <p:cNvCxnSpPr>
              <a:stCxn id="547" idx="2"/>
            </p:cNvCxnSpPr>
            <p:nvPr/>
          </p:nvCxnSpPr>
          <p:spPr>
            <a:xfrm flipH="1" rot="-5400000">
              <a:off x="4120568" y="1989927"/>
              <a:ext cx="1035900" cy="2019600"/>
            </a:xfrm>
            <a:prstGeom prst="curvedConnector3">
              <a:avLst>
                <a:gd fmla="val 48380" name="adj1"/>
              </a:avLst>
            </a:prstGeom>
            <a:noFill/>
            <a:ln cap="flat" cmpd="sng" w="38100">
              <a:solidFill>
                <a:srgbClr val="7F7F7F"/>
              </a:solidFill>
              <a:prstDash val="solid"/>
              <a:miter lim="800000"/>
              <a:headEnd len="sm" w="sm" type="none"/>
              <a:tailEnd len="med" w="med" type="stealth"/>
            </a:ln>
          </p:spPr>
        </p:cxnSp>
        <p:cxnSp>
          <p:nvCxnSpPr>
            <p:cNvPr id="552" name="Google Shape;552;p39"/>
            <p:cNvCxnSpPr/>
            <p:nvPr/>
          </p:nvCxnSpPr>
          <p:spPr>
            <a:xfrm flipH="1" rot="-5400000">
              <a:off x="5130728" y="2999425"/>
              <a:ext cx="1035900" cy="600"/>
            </a:xfrm>
            <a:prstGeom prst="curvedConnector3">
              <a:avLst>
                <a:gd fmla="val 50000" name="adj1"/>
              </a:avLst>
            </a:prstGeom>
            <a:noFill/>
            <a:ln cap="flat" cmpd="sng" w="38100">
              <a:solidFill>
                <a:srgbClr val="7F7F7F"/>
              </a:solidFill>
              <a:prstDash val="solid"/>
              <a:miter lim="800000"/>
              <a:headEnd len="sm" w="sm" type="none"/>
              <a:tailEnd len="med" w="med" type="stealth"/>
            </a:ln>
          </p:spPr>
        </p:cxnSp>
        <p:cxnSp>
          <p:nvCxnSpPr>
            <p:cNvPr id="553" name="Google Shape;553;p39"/>
            <p:cNvCxnSpPr>
              <a:stCxn id="550" idx="2"/>
            </p:cNvCxnSpPr>
            <p:nvPr/>
          </p:nvCxnSpPr>
          <p:spPr>
            <a:xfrm rot="5400000">
              <a:off x="6140288" y="1989925"/>
              <a:ext cx="1035900" cy="2019600"/>
            </a:xfrm>
            <a:prstGeom prst="curvedConnector3">
              <a:avLst>
                <a:gd fmla="val 50000" name="adj1"/>
              </a:avLst>
            </a:prstGeom>
            <a:noFill/>
            <a:ln cap="flat" cmpd="sng" w="38100">
              <a:solidFill>
                <a:srgbClr val="7F7F7F"/>
              </a:solidFill>
              <a:prstDash val="solid"/>
              <a:miter lim="800000"/>
              <a:headEnd len="sm" w="sm" type="none"/>
              <a:tailEnd len="med" w="med" type="stealth"/>
            </a:ln>
          </p:spPr>
        </p:cxnSp>
        <p:sp>
          <p:nvSpPr>
            <p:cNvPr id="554" name="Google Shape;554;p39"/>
            <p:cNvSpPr txBox="1"/>
            <p:nvPr/>
          </p:nvSpPr>
          <p:spPr>
            <a:xfrm>
              <a:off x="1273110" y="2750369"/>
              <a:ext cx="663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Read</a:t>
              </a:r>
              <a:endParaRPr/>
            </a:p>
          </p:txBody>
        </p:sp>
      </p:grpSp>
      <p:sp>
        <p:nvSpPr>
          <p:cNvPr id="555" name="Google Shape;555;p39"/>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Data has not arrived at source yet</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On demand migration of unavailable data</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0"/>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Leverage Skew</a:t>
            </a:r>
            <a:endParaRPr>
              <a:latin typeface="Calibri"/>
              <a:ea typeface="Calibri"/>
              <a:cs typeface="Calibri"/>
              <a:sym typeface="Calibri"/>
            </a:endParaRPr>
          </a:p>
        </p:txBody>
      </p:sp>
      <p:sp>
        <p:nvSpPr>
          <p:cNvPr id="561" name="Google Shape;561;p40"/>
          <p:cNvSpPr txBox="1"/>
          <p:nvPr>
            <p:ph idx="12" type="sldNum"/>
          </p:nvPr>
        </p:nvSpPr>
        <p:spPr>
          <a:xfrm>
            <a:off x="6457950" y="3575448"/>
            <a:ext cx="20574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62" name="Google Shape;562;p40"/>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Data has not arrived at source yet</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On demand migration of unavailable data</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sp>
        <p:nvSpPr>
          <p:cNvPr id="563" name="Google Shape;563;p40"/>
          <p:cNvSpPr/>
          <p:nvPr/>
        </p:nvSpPr>
        <p:spPr>
          <a:xfrm>
            <a:off x="6825600" y="3219149"/>
            <a:ext cx="2020500" cy="16359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Hot keys move early</a:t>
            </a:r>
            <a:endParaRPr sz="1300"/>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Median Latency recovers to</a:t>
            </a:r>
            <a:br>
              <a:rPr b="1" lang="en" sz="1700">
                <a:solidFill>
                  <a:schemeClr val="dk1"/>
                </a:solidFill>
                <a:latin typeface="Calibri"/>
                <a:ea typeface="Calibri"/>
                <a:cs typeface="Calibri"/>
                <a:sym typeface="Calibri"/>
              </a:rPr>
            </a:br>
            <a:r>
              <a:rPr b="1" lang="en" sz="1700">
                <a:solidFill>
                  <a:schemeClr val="dk1"/>
                </a:solidFill>
                <a:latin typeface="Calibri"/>
                <a:ea typeface="Calibri"/>
                <a:cs typeface="Calibri"/>
                <a:sym typeface="Calibri"/>
              </a:rPr>
              <a:t>20 µs in 14 s</a:t>
            </a:r>
            <a:endParaRPr sz="1300"/>
          </a:p>
        </p:txBody>
      </p:sp>
      <p:sp>
        <p:nvSpPr>
          <p:cNvPr id="564" name="Google Shape;564;p40"/>
          <p:cNvSpPr/>
          <p:nvPr/>
        </p:nvSpPr>
        <p:spPr>
          <a:xfrm>
            <a:off x="2927366" y="3009341"/>
            <a:ext cx="914400" cy="1872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40"/>
          <p:cNvSpPr/>
          <p:nvPr/>
        </p:nvSpPr>
        <p:spPr>
          <a:xfrm>
            <a:off x="3171562" y="3710558"/>
            <a:ext cx="914400" cy="1872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nvGrpSpPr>
          <p:cNvPr id="566" name="Google Shape;566;p40"/>
          <p:cNvGrpSpPr/>
          <p:nvPr/>
        </p:nvGrpSpPr>
        <p:grpSpPr>
          <a:xfrm>
            <a:off x="628650" y="2015624"/>
            <a:ext cx="7687838" cy="2654881"/>
            <a:chOff x="628650" y="1870075"/>
            <a:chExt cx="7687838" cy="3539841"/>
          </a:xfrm>
        </p:grpSpPr>
        <p:sp>
          <p:nvSpPr>
            <p:cNvPr id="567" name="Google Shape;567;p40"/>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568" name="Google Shape;568;p40"/>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9" name="Google Shape;569;p40"/>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0" name="Google Shape;570;p40"/>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1" name="Google Shape;571;p40"/>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2" name="Google Shape;572;p40"/>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3" name="Google Shape;573;p40"/>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574" name="Google Shape;574;p40"/>
            <p:cNvSpPr/>
            <p:nvPr/>
          </p:nvSpPr>
          <p:spPr>
            <a:xfrm>
              <a:off x="5191223" y="384888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5" name="Google Shape;575;p40"/>
            <p:cNvSpPr/>
            <p:nvPr/>
          </p:nvSpPr>
          <p:spPr>
            <a:xfrm>
              <a:off x="5191223" y="409653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6" name="Google Shape;576;p40"/>
            <p:cNvSpPr/>
            <p:nvPr/>
          </p:nvSpPr>
          <p:spPr>
            <a:xfrm>
              <a:off x="5191223" y="43441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7" name="Google Shape;577;p40"/>
            <p:cNvSpPr/>
            <p:nvPr/>
          </p:nvSpPr>
          <p:spPr>
            <a:xfrm>
              <a:off x="5191223" y="4582311"/>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8" name="Google Shape;578;p40"/>
            <p:cNvSpPr/>
            <p:nvPr/>
          </p:nvSpPr>
          <p:spPr>
            <a:xfrm>
              <a:off x="5191223" y="482996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79" name="Google Shape;579;p40"/>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580" name="Google Shape;580;p40"/>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581" name="Google Shape;581;p40"/>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582" name="Google Shape;582;p40"/>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sp>
          <p:nvSpPr>
            <p:cNvPr id="583" name="Google Shape;583;p40"/>
            <p:cNvSpPr txBox="1"/>
            <p:nvPr/>
          </p:nvSpPr>
          <p:spPr>
            <a:xfrm>
              <a:off x="1273110" y="2750369"/>
              <a:ext cx="663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Read</a:t>
              </a:r>
              <a:endParaRPr/>
            </a:p>
          </p:txBody>
        </p:sp>
      </p:grpSp>
      <p:grpSp>
        <p:nvGrpSpPr>
          <p:cNvPr id="584" name="Google Shape;584;p40"/>
          <p:cNvGrpSpPr/>
          <p:nvPr/>
        </p:nvGrpSpPr>
        <p:grpSpPr>
          <a:xfrm>
            <a:off x="1609058" y="2474399"/>
            <a:ext cx="6058980" cy="1025326"/>
            <a:chOff x="1609058" y="2481775"/>
            <a:chExt cx="6058980" cy="1367102"/>
          </a:xfrm>
        </p:grpSpPr>
        <p:cxnSp>
          <p:nvCxnSpPr>
            <p:cNvPr id="585" name="Google Shape;585;p40"/>
            <p:cNvCxnSpPr/>
            <p:nvPr/>
          </p:nvCxnSpPr>
          <p:spPr>
            <a:xfrm flipH="1" rot="-5400000">
              <a:off x="2945258" y="1145577"/>
              <a:ext cx="1367100" cy="4039500"/>
            </a:xfrm>
            <a:prstGeom prst="curvedConnector3">
              <a:avLst>
                <a:gd fmla="val 41596" name="adj1"/>
              </a:avLst>
            </a:prstGeom>
            <a:noFill/>
            <a:ln cap="flat" cmpd="sng" w="38100">
              <a:solidFill>
                <a:schemeClr val="dk1"/>
              </a:solidFill>
              <a:prstDash val="solid"/>
              <a:miter lim="800000"/>
              <a:headEnd len="sm" w="sm" type="none"/>
              <a:tailEnd len="med" w="med" type="stealth"/>
            </a:ln>
          </p:spPr>
        </p:cxnSp>
        <p:cxnSp>
          <p:nvCxnSpPr>
            <p:cNvPr id="586" name="Google Shape;586;p40"/>
            <p:cNvCxnSpPr/>
            <p:nvPr/>
          </p:nvCxnSpPr>
          <p:spPr>
            <a:xfrm flipH="1" rot="-5400000">
              <a:off x="4120568" y="1989927"/>
              <a:ext cx="1035900" cy="2019600"/>
            </a:xfrm>
            <a:prstGeom prst="curvedConnector3">
              <a:avLst>
                <a:gd fmla="val 48380" name="adj1"/>
              </a:avLst>
            </a:prstGeom>
            <a:noFill/>
            <a:ln cap="flat" cmpd="sng" w="38100">
              <a:solidFill>
                <a:srgbClr val="7F7F7F"/>
              </a:solidFill>
              <a:prstDash val="solid"/>
              <a:miter lim="800000"/>
              <a:headEnd len="sm" w="sm" type="none"/>
              <a:tailEnd len="med" w="med" type="stealth"/>
            </a:ln>
          </p:spPr>
        </p:cxnSp>
        <p:cxnSp>
          <p:nvCxnSpPr>
            <p:cNvPr id="587" name="Google Shape;587;p40"/>
            <p:cNvCxnSpPr/>
            <p:nvPr/>
          </p:nvCxnSpPr>
          <p:spPr>
            <a:xfrm flipH="1" rot="-5400000">
              <a:off x="5130728" y="2999425"/>
              <a:ext cx="1035900" cy="600"/>
            </a:xfrm>
            <a:prstGeom prst="curvedConnector3">
              <a:avLst>
                <a:gd fmla="val 50000" name="adj1"/>
              </a:avLst>
            </a:prstGeom>
            <a:noFill/>
            <a:ln cap="flat" cmpd="sng" w="38100">
              <a:solidFill>
                <a:srgbClr val="7F7F7F"/>
              </a:solidFill>
              <a:prstDash val="solid"/>
              <a:miter lim="800000"/>
              <a:headEnd len="sm" w="sm" type="none"/>
              <a:tailEnd len="med" w="med" type="stealth"/>
            </a:ln>
          </p:spPr>
        </p:cxnSp>
        <p:cxnSp>
          <p:nvCxnSpPr>
            <p:cNvPr id="588" name="Google Shape;588;p40"/>
            <p:cNvCxnSpPr/>
            <p:nvPr/>
          </p:nvCxnSpPr>
          <p:spPr>
            <a:xfrm rot="5400000">
              <a:off x="6140288" y="1989925"/>
              <a:ext cx="1035900" cy="2019600"/>
            </a:xfrm>
            <a:prstGeom prst="curvedConnector3">
              <a:avLst>
                <a:gd fmla="val 50000" name="adj1"/>
              </a:avLst>
            </a:prstGeom>
            <a:noFill/>
            <a:ln cap="flat" cmpd="sng" w="38100">
              <a:solidFill>
                <a:srgbClr val="7F7F7F"/>
              </a:solidFill>
              <a:prstDash val="solid"/>
              <a:miter lim="800000"/>
              <a:headEnd len="sm" w="sm" type="none"/>
              <a:tailEnd len="med" w="med" type="stealth"/>
            </a:ln>
          </p:spPr>
        </p:cxnSp>
      </p:grpSp>
      <p:sp>
        <p:nvSpPr>
          <p:cNvPr id="589" name="Google Shape;589;p40"/>
          <p:cNvSpPr/>
          <p:nvPr/>
        </p:nvSpPr>
        <p:spPr>
          <a:xfrm flipH="1" rot="10800000">
            <a:off x="1990557" y="3534204"/>
            <a:ext cx="3281400" cy="1467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1"/>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Adaptive and Parallel</a:t>
            </a:r>
            <a:endParaRPr>
              <a:latin typeface="Calibri"/>
              <a:ea typeface="Calibri"/>
              <a:cs typeface="Calibri"/>
              <a:sym typeface="Calibri"/>
            </a:endParaRPr>
          </a:p>
        </p:txBody>
      </p:sp>
      <p:grpSp>
        <p:nvGrpSpPr>
          <p:cNvPr id="595" name="Google Shape;595;p41"/>
          <p:cNvGrpSpPr/>
          <p:nvPr/>
        </p:nvGrpSpPr>
        <p:grpSpPr>
          <a:xfrm>
            <a:off x="628650" y="2015622"/>
            <a:ext cx="7687838" cy="2654881"/>
            <a:chOff x="628650" y="1870075"/>
            <a:chExt cx="7687838" cy="3539841"/>
          </a:xfrm>
        </p:grpSpPr>
        <p:sp>
          <p:nvSpPr>
            <p:cNvPr id="596" name="Google Shape;596;p41"/>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597" name="Google Shape;597;p41"/>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8" name="Google Shape;598;p41"/>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9" name="Google Shape;599;p41"/>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0" name="Google Shape;600;p41"/>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1" name="Google Shape;601;p41"/>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2" name="Google Shape;602;p41"/>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603" name="Google Shape;603;p41"/>
            <p:cNvSpPr txBox="1"/>
            <p:nvPr/>
          </p:nvSpPr>
          <p:spPr>
            <a:xfrm>
              <a:off x="2257163" y="3530362"/>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On-demand Pull</a:t>
              </a:r>
              <a:endParaRPr/>
            </a:p>
          </p:txBody>
        </p:sp>
        <p:sp>
          <p:nvSpPr>
            <p:cNvPr id="604" name="Google Shape;604;p41"/>
            <p:cNvSpPr/>
            <p:nvPr/>
          </p:nvSpPr>
          <p:spPr>
            <a:xfrm>
              <a:off x="5191223" y="38488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5" name="Google Shape;605;p41"/>
            <p:cNvSpPr/>
            <p:nvPr/>
          </p:nvSpPr>
          <p:spPr>
            <a:xfrm>
              <a:off x="5191223" y="409653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6" name="Google Shape;606;p41"/>
            <p:cNvSpPr/>
            <p:nvPr/>
          </p:nvSpPr>
          <p:spPr>
            <a:xfrm>
              <a:off x="5191223" y="43441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7" name="Google Shape;607;p41"/>
            <p:cNvSpPr/>
            <p:nvPr/>
          </p:nvSpPr>
          <p:spPr>
            <a:xfrm>
              <a:off x="5191223" y="4582311"/>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8" name="Google Shape;608;p41"/>
            <p:cNvSpPr/>
            <p:nvPr/>
          </p:nvSpPr>
          <p:spPr>
            <a:xfrm>
              <a:off x="5191223" y="482996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9" name="Google Shape;609;p41"/>
            <p:cNvSpPr/>
            <p:nvPr/>
          </p:nvSpPr>
          <p:spPr>
            <a:xfrm rot="10800000">
              <a:off x="1990557" y="3894851"/>
              <a:ext cx="32814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10" name="Google Shape;610;p41"/>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611" name="Google Shape;611;p41"/>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612" name="Google Shape;612;p41"/>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613" name="Google Shape;613;p41"/>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grpSp>
      <p:sp>
        <p:nvSpPr>
          <p:cNvPr id="614" name="Google Shape;614;p41"/>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Old single-threaded protocol limited to 130 MB/s</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Pipelined and parallel at source and target</a:t>
            </a:r>
            <a:endParaRPr sz="1900"/>
          </a:p>
        </p:txBody>
      </p:sp>
      <p:sp>
        <p:nvSpPr>
          <p:cNvPr id="615" name="Google Shape;615;p41"/>
          <p:cNvSpPr/>
          <p:nvPr/>
        </p:nvSpPr>
        <p:spPr>
          <a:xfrm rot="10800000">
            <a:off x="2638342" y="3768394"/>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41"/>
          <p:cNvSpPr/>
          <p:nvPr/>
        </p:nvSpPr>
        <p:spPr>
          <a:xfrm rot="10800000">
            <a:off x="2637730" y="3970689"/>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41"/>
          <p:cNvSpPr/>
          <p:nvPr/>
        </p:nvSpPr>
        <p:spPr>
          <a:xfrm rot="10800000">
            <a:off x="2637730" y="4177858"/>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41"/>
          <p:cNvSpPr txBox="1"/>
          <p:nvPr/>
        </p:nvSpPr>
        <p:spPr>
          <a:xfrm>
            <a:off x="2257163" y="4322207"/>
            <a:ext cx="27432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Parallel Pulls</a:t>
            </a:r>
            <a:endParaRPr/>
          </a:p>
        </p:txBody>
      </p:sp>
      <p:grpSp>
        <p:nvGrpSpPr>
          <p:cNvPr id="619" name="Google Shape;619;p41"/>
          <p:cNvGrpSpPr/>
          <p:nvPr/>
        </p:nvGrpSpPr>
        <p:grpSpPr>
          <a:xfrm>
            <a:off x="1609058" y="2473291"/>
            <a:ext cx="6058980" cy="776806"/>
            <a:chOff x="1609058" y="2481775"/>
            <a:chExt cx="6058980" cy="1035741"/>
          </a:xfrm>
        </p:grpSpPr>
        <p:cxnSp>
          <p:nvCxnSpPr>
            <p:cNvPr id="620" name="Google Shape;620;p41"/>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21" name="Google Shape;621;p41"/>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622" name="Google Shape;622;p41"/>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23" name="Google Shape;623;p41"/>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Adaptive and Parallel</a:t>
            </a:r>
            <a:endParaRPr>
              <a:latin typeface="Calibri"/>
              <a:ea typeface="Calibri"/>
              <a:cs typeface="Calibri"/>
              <a:sym typeface="Calibri"/>
            </a:endParaRPr>
          </a:p>
        </p:txBody>
      </p:sp>
      <p:sp>
        <p:nvSpPr>
          <p:cNvPr id="629" name="Google Shape;629;p42"/>
          <p:cNvSpPr txBox="1"/>
          <p:nvPr>
            <p:ph idx="12" type="sldNum"/>
          </p:nvPr>
        </p:nvSpPr>
        <p:spPr>
          <a:xfrm>
            <a:off x="6457950" y="3575448"/>
            <a:ext cx="20574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630" name="Google Shape;630;p42"/>
          <p:cNvGrpSpPr/>
          <p:nvPr/>
        </p:nvGrpSpPr>
        <p:grpSpPr>
          <a:xfrm>
            <a:off x="628650" y="2015622"/>
            <a:ext cx="7687838" cy="2654881"/>
            <a:chOff x="628650" y="1870075"/>
            <a:chExt cx="7687838" cy="3539841"/>
          </a:xfrm>
        </p:grpSpPr>
        <p:sp>
          <p:nvSpPr>
            <p:cNvPr id="631" name="Google Shape;631;p42"/>
            <p:cNvSpPr/>
            <p:nvPr/>
          </p:nvSpPr>
          <p:spPr>
            <a:xfrm>
              <a:off x="628650" y="3517516"/>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632" name="Google Shape;632;p42"/>
            <p:cNvSpPr/>
            <p:nvPr/>
          </p:nvSpPr>
          <p:spPr>
            <a:xfrm>
              <a:off x="1152618" y="38508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3" name="Google Shape;633;p42"/>
            <p:cNvSpPr/>
            <p:nvPr/>
          </p:nvSpPr>
          <p:spPr>
            <a:xfrm>
              <a:off x="1152618" y="409854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4" name="Google Shape;634;p42"/>
            <p:cNvSpPr/>
            <p:nvPr/>
          </p:nvSpPr>
          <p:spPr>
            <a:xfrm>
              <a:off x="1152618" y="434619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5" name="Google Shape;635;p42"/>
            <p:cNvSpPr/>
            <p:nvPr/>
          </p:nvSpPr>
          <p:spPr>
            <a:xfrm>
              <a:off x="1152618" y="458431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6" name="Google Shape;636;p42"/>
            <p:cNvSpPr/>
            <p:nvPr/>
          </p:nvSpPr>
          <p:spPr>
            <a:xfrm>
              <a:off x="1152618" y="483196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37" name="Google Shape;637;p42"/>
            <p:cNvSpPr/>
            <p:nvPr/>
          </p:nvSpPr>
          <p:spPr>
            <a:xfrm>
              <a:off x="4667970" y="3517516"/>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638" name="Google Shape;638;p42"/>
            <p:cNvSpPr txBox="1"/>
            <p:nvPr/>
          </p:nvSpPr>
          <p:spPr>
            <a:xfrm>
              <a:off x="2257163" y="3530362"/>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On-demand Pull</a:t>
              </a:r>
              <a:endParaRPr/>
            </a:p>
          </p:txBody>
        </p:sp>
        <p:sp>
          <p:nvSpPr>
            <p:cNvPr id="639" name="Google Shape;639;p42"/>
            <p:cNvSpPr/>
            <p:nvPr/>
          </p:nvSpPr>
          <p:spPr>
            <a:xfrm>
              <a:off x="5191223" y="38488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40" name="Google Shape;640;p42"/>
            <p:cNvSpPr/>
            <p:nvPr/>
          </p:nvSpPr>
          <p:spPr>
            <a:xfrm>
              <a:off x="5191223" y="4096536"/>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41" name="Google Shape;641;p42"/>
            <p:cNvSpPr/>
            <p:nvPr/>
          </p:nvSpPr>
          <p:spPr>
            <a:xfrm>
              <a:off x="5191223" y="4344186"/>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42" name="Google Shape;642;p42"/>
            <p:cNvSpPr/>
            <p:nvPr/>
          </p:nvSpPr>
          <p:spPr>
            <a:xfrm>
              <a:off x="5191223" y="4582311"/>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43" name="Google Shape;643;p42"/>
            <p:cNvSpPr/>
            <p:nvPr/>
          </p:nvSpPr>
          <p:spPr>
            <a:xfrm>
              <a:off x="5191223" y="4829961"/>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44" name="Google Shape;644;p42"/>
            <p:cNvSpPr/>
            <p:nvPr/>
          </p:nvSpPr>
          <p:spPr>
            <a:xfrm rot="10800000">
              <a:off x="1990557" y="3894851"/>
              <a:ext cx="32814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45" name="Google Shape;645;p42"/>
            <p:cNvSpPr/>
            <p:nvPr/>
          </p:nvSpPr>
          <p:spPr>
            <a:xfrm>
              <a:off x="96060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646" name="Google Shape;646;p42"/>
            <p:cNvSpPr/>
            <p:nvPr/>
          </p:nvSpPr>
          <p:spPr>
            <a:xfrm>
              <a:off x="2980268" y="1870077"/>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647" name="Google Shape;647;p42"/>
            <p:cNvSpPr/>
            <p:nvPr/>
          </p:nvSpPr>
          <p:spPr>
            <a:xfrm>
              <a:off x="499992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648" name="Google Shape;648;p42"/>
            <p:cNvSpPr/>
            <p:nvPr/>
          </p:nvSpPr>
          <p:spPr>
            <a:xfrm>
              <a:off x="7019588" y="1870075"/>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grpSp>
      <p:sp>
        <p:nvSpPr>
          <p:cNvPr id="649" name="Google Shape;649;p42"/>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Old single-threaded protocol limited to 130 MB/s</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Pipelined and parallel at source and target</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sp>
        <p:nvSpPr>
          <p:cNvPr id="650" name="Google Shape;650;p42"/>
          <p:cNvSpPr/>
          <p:nvPr/>
        </p:nvSpPr>
        <p:spPr>
          <a:xfrm>
            <a:off x="6835393" y="3219023"/>
            <a:ext cx="18132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Target Driven</a:t>
            </a:r>
            <a:endParaRPr sz="1300"/>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Yields to</a:t>
            </a:r>
            <a:br>
              <a:rPr b="1" lang="en" sz="1700">
                <a:solidFill>
                  <a:schemeClr val="dk1"/>
                </a:solidFill>
                <a:latin typeface="Calibri"/>
                <a:ea typeface="Calibri"/>
                <a:cs typeface="Calibri"/>
                <a:sym typeface="Calibri"/>
              </a:rPr>
            </a:br>
            <a:r>
              <a:rPr b="1" lang="en" sz="1700">
                <a:solidFill>
                  <a:schemeClr val="dk1"/>
                </a:solidFill>
                <a:latin typeface="Calibri"/>
                <a:ea typeface="Calibri"/>
                <a:cs typeface="Calibri"/>
                <a:sym typeface="Calibri"/>
              </a:rPr>
              <a:t>On-demand Pulls</a:t>
            </a:r>
            <a:endParaRPr sz="1300"/>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Moves 758 MB/s</a:t>
            </a:r>
            <a:endParaRPr sz="1300"/>
          </a:p>
        </p:txBody>
      </p:sp>
      <p:sp>
        <p:nvSpPr>
          <p:cNvPr id="651" name="Google Shape;651;p42"/>
          <p:cNvSpPr/>
          <p:nvPr/>
        </p:nvSpPr>
        <p:spPr>
          <a:xfrm rot="10800000">
            <a:off x="2638342" y="3768394"/>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 name="Google Shape;652;p42"/>
          <p:cNvSpPr/>
          <p:nvPr/>
        </p:nvSpPr>
        <p:spPr>
          <a:xfrm rot="10800000">
            <a:off x="2637730" y="3970689"/>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42"/>
          <p:cNvSpPr/>
          <p:nvPr/>
        </p:nvSpPr>
        <p:spPr>
          <a:xfrm rot="10800000">
            <a:off x="2637730" y="4177858"/>
            <a:ext cx="1980300" cy="1464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42"/>
          <p:cNvSpPr txBox="1"/>
          <p:nvPr/>
        </p:nvSpPr>
        <p:spPr>
          <a:xfrm>
            <a:off x="2257163" y="4322207"/>
            <a:ext cx="27432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Parallel Pulls</a:t>
            </a:r>
            <a:endParaRPr/>
          </a:p>
        </p:txBody>
      </p:sp>
      <p:grpSp>
        <p:nvGrpSpPr>
          <p:cNvPr id="655" name="Google Shape;655;p42"/>
          <p:cNvGrpSpPr/>
          <p:nvPr/>
        </p:nvGrpSpPr>
        <p:grpSpPr>
          <a:xfrm>
            <a:off x="1609058" y="2473291"/>
            <a:ext cx="6058980" cy="776806"/>
            <a:chOff x="1609058" y="2481775"/>
            <a:chExt cx="6058980" cy="1035741"/>
          </a:xfrm>
        </p:grpSpPr>
        <p:cxnSp>
          <p:nvCxnSpPr>
            <p:cNvPr id="656" name="Google Shape;656;p42"/>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57" name="Google Shape;657;p42"/>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658" name="Google Shape;658;p42"/>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59" name="Google Shape;659;p42"/>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are Used Everywhere!</a:t>
            </a:r>
            <a:endParaRPr>
              <a:latin typeface="Calibri"/>
              <a:ea typeface="Calibri"/>
              <a:cs typeface="Calibri"/>
              <a:sym typeface="Calibri"/>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rPr b="1" lang="en" sz="1900">
                <a:solidFill>
                  <a:schemeClr val="dk1"/>
                </a:solidFill>
                <a:latin typeface="Calibri"/>
                <a:ea typeface="Calibri"/>
                <a:cs typeface="Calibri"/>
                <a:sym typeface="Calibri"/>
              </a:rPr>
              <a:t>				NSDI 2013							SOSP 2007</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78" name="Google Shape;78;p16"/>
          <p:cNvPicPr preferRelativeResize="0"/>
          <p:nvPr/>
        </p:nvPicPr>
        <p:blipFill>
          <a:blip r:embed="rId3">
            <a:alphaModFix/>
          </a:blip>
          <a:stretch>
            <a:fillRect/>
          </a:stretch>
        </p:blipFill>
        <p:spPr>
          <a:xfrm>
            <a:off x="311700" y="1152481"/>
            <a:ext cx="2047875" cy="1185863"/>
          </a:xfrm>
          <a:prstGeom prst="rect">
            <a:avLst/>
          </a:prstGeom>
          <a:noFill/>
          <a:ln>
            <a:noFill/>
          </a:ln>
        </p:spPr>
      </p:pic>
      <p:pic>
        <p:nvPicPr>
          <p:cNvPr id="79" name="Google Shape;79;p16"/>
          <p:cNvPicPr preferRelativeResize="0"/>
          <p:nvPr/>
        </p:nvPicPr>
        <p:blipFill>
          <a:blip r:embed="rId4">
            <a:alphaModFix/>
          </a:blip>
          <a:stretch>
            <a:fillRect/>
          </a:stretch>
        </p:blipFill>
        <p:spPr>
          <a:xfrm>
            <a:off x="2571750" y="1152475"/>
            <a:ext cx="1565625" cy="1185875"/>
          </a:xfrm>
          <a:prstGeom prst="rect">
            <a:avLst/>
          </a:prstGeom>
          <a:noFill/>
          <a:ln>
            <a:noFill/>
          </a:ln>
        </p:spPr>
      </p:pic>
      <p:pic>
        <p:nvPicPr>
          <p:cNvPr id="80" name="Google Shape;80;p16"/>
          <p:cNvPicPr preferRelativeResize="0"/>
          <p:nvPr/>
        </p:nvPicPr>
        <p:blipFill>
          <a:blip r:embed="rId5">
            <a:alphaModFix/>
          </a:blip>
          <a:stretch>
            <a:fillRect/>
          </a:stretch>
        </p:blipFill>
        <p:spPr>
          <a:xfrm>
            <a:off x="4425750" y="1152475"/>
            <a:ext cx="2371750" cy="1185875"/>
          </a:xfrm>
          <a:prstGeom prst="rect">
            <a:avLst/>
          </a:prstGeom>
          <a:noFill/>
          <a:ln>
            <a:noFill/>
          </a:ln>
        </p:spPr>
      </p:pic>
      <p:pic>
        <p:nvPicPr>
          <p:cNvPr id="81" name="Google Shape;81;p16"/>
          <p:cNvPicPr preferRelativeResize="0"/>
          <p:nvPr/>
        </p:nvPicPr>
        <p:blipFill>
          <a:blip r:embed="rId6">
            <a:alphaModFix/>
          </a:blip>
          <a:stretch>
            <a:fillRect/>
          </a:stretch>
        </p:blipFill>
        <p:spPr>
          <a:xfrm>
            <a:off x="7123250" y="1152475"/>
            <a:ext cx="1709049" cy="1185876"/>
          </a:xfrm>
          <a:prstGeom prst="rect">
            <a:avLst/>
          </a:prstGeom>
          <a:noFill/>
          <a:ln>
            <a:noFill/>
          </a:ln>
        </p:spPr>
      </p:pic>
      <p:pic>
        <p:nvPicPr>
          <p:cNvPr id="82" name="Google Shape;82;p16"/>
          <p:cNvPicPr preferRelativeResize="0"/>
          <p:nvPr/>
        </p:nvPicPr>
        <p:blipFill>
          <a:blip r:embed="rId7">
            <a:alphaModFix/>
          </a:blip>
          <a:stretch>
            <a:fillRect/>
          </a:stretch>
        </p:blipFill>
        <p:spPr>
          <a:xfrm>
            <a:off x="311700" y="3028950"/>
            <a:ext cx="4572026" cy="1655201"/>
          </a:xfrm>
          <a:prstGeom prst="rect">
            <a:avLst/>
          </a:prstGeom>
          <a:noFill/>
          <a:ln>
            <a:noFill/>
          </a:ln>
        </p:spPr>
      </p:pic>
      <p:pic>
        <p:nvPicPr>
          <p:cNvPr id="83" name="Google Shape;83;p16"/>
          <p:cNvPicPr preferRelativeResize="0"/>
          <p:nvPr/>
        </p:nvPicPr>
        <p:blipFill>
          <a:blip r:embed="rId8">
            <a:alphaModFix/>
          </a:blip>
          <a:stretch>
            <a:fillRect/>
          </a:stretch>
        </p:blipFill>
        <p:spPr>
          <a:xfrm>
            <a:off x="4500025" y="3028950"/>
            <a:ext cx="4339199" cy="16551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grpSp>
        <p:nvGrpSpPr>
          <p:cNvPr id="664" name="Google Shape;664;p43"/>
          <p:cNvGrpSpPr/>
          <p:nvPr/>
        </p:nvGrpSpPr>
        <p:grpSpPr>
          <a:xfrm>
            <a:off x="628650" y="2015630"/>
            <a:ext cx="7687838" cy="2654881"/>
            <a:chOff x="628650" y="2687506"/>
            <a:chExt cx="7687838" cy="3539841"/>
          </a:xfrm>
        </p:grpSpPr>
        <p:sp>
          <p:nvSpPr>
            <p:cNvPr id="665" name="Google Shape;665;p43"/>
            <p:cNvSpPr/>
            <p:nvPr/>
          </p:nvSpPr>
          <p:spPr>
            <a:xfrm>
              <a:off x="628650" y="4334947"/>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666" name="Google Shape;666;p43"/>
            <p:cNvSpPr/>
            <p:nvPr/>
          </p:nvSpPr>
          <p:spPr>
            <a:xfrm>
              <a:off x="1152618" y="466832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7" name="Google Shape;667;p43"/>
            <p:cNvSpPr/>
            <p:nvPr/>
          </p:nvSpPr>
          <p:spPr>
            <a:xfrm>
              <a:off x="1152618" y="491597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8" name="Google Shape;668;p43"/>
            <p:cNvSpPr/>
            <p:nvPr/>
          </p:nvSpPr>
          <p:spPr>
            <a:xfrm>
              <a:off x="1152618" y="516362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69" name="Google Shape;669;p43"/>
            <p:cNvSpPr/>
            <p:nvPr/>
          </p:nvSpPr>
          <p:spPr>
            <a:xfrm>
              <a:off x="1152618" y="540174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0" name="Google Shape;670;p43"/>
            <p:cNvSpPr/>
            <p:nvPr/>
          </p:nvSpPr>
          <p:spPr>
            <a:xfrm>
              <a:off x="1152618" y="564939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1" name="Google Shape;671;p43"/>
            <p:cNvSpPr/>
            <p:nvPr/>
          </p:nvSpPr>
          <p:spPr>
            <a:xfrm>
              <a:off x="4667970" y="4334947"/>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672" name="Google Shape;672;p43"/>
            <p:cNvSpPr/>
            <p:nvPr/>
          </p:nvSpPr>
          <p:spPr>
            <a:xfrm rot="10800000">
              <a:off x="2638342" y="5024425"/>
              <a:ext cx="1980300" cy="1953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3" name="Google Shape;673;p43"/>
            <p:cNvSpPr/>
            <p:nvPr/>
          </p:nvSpPr>
          <p:spPr>
            <a:xfrm rot="10800000">
              <a:off x="2637730" y="5294152"/>
              <a:ext cx="1980300" cy="1953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4" name="Google Shape;674;p43"/>
            <p:cNvSpPr/>
            <p:nvPr/>
          </p:nvSpPr>
          <p:spPr>
            <a:xfrm rot="10800000">
              <a:off x="2637730" y="5570377"/>
              <a:ext cx="1980300" cy="1953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5" name="Google Shape;675;p43"/>
            <p:cNvSpPr txBox="1"/>
            <p:nvPr/>
          </p:nvSpPr>
          <p:spPr>
            <a:xfrm>
              <a:off x="2257163" y="5762943"/>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Parallel Pulls</a:t>
              </a:r>
              <a:endParaRPr/>
            </a:p>
          </p:txBody>
        </p:sp>
        <p:sp>
          <p:nvSpPr>
            <p:cNvPr id="676" name="Google Shape;676;p43"/>
            <p:cNvSpPr txBox="1"/>
            <p:nvPr/>
          </p:nvSpPr>
          <p:spPr>
            <a:xfrm>
              <a:off x="2257163" y="4347793"/>
              <a:ext cx="274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On-demand Pull</a:t>
              </a:r>
              <a:endParaRPr/>
            </a:p>
          </p:txBody>
        </p:sp>
        <p:sp>
          <p:nvSpPr>
            <p:cNvPr id="677" name="Google Shape;677;p43"/>
            <p:cNvSpPr/>
            <p:nvPr/>
          </p:nvSpPr>
          <p:spPr>
            <a:xfrm>
              <a:off x="5191223" y="4666317"/>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8" name="Google Shape;678;p43"/>
            <p:cNvSpPr/>
            <p:nvPr/>
          </p:nvSpPr>
          <p:spPr>
            <a:xfrm>
              <a:off x="5191223" y="491396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79" name="Google Shape;679;p43"/>
            <p:cNvSpPr/>
            <p:nvPr/>
          </p:nvSpPr>
          <p:spPr>
            <a:xfrm>
              <a:off x="5191223" y="5161617"/>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80" name="Google Shape;680;p43"/>
            <p:cNvSpPr/>
            <p:nvPr/>
          </p:nvSpPr>
          <p:spPr>
            <a:xfrm>
              <a:off x="5191223" y="5399742"/>
              <a:ext cx="914400" cy="2496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81" name="Google Shape;681;p43"/>
            <p:cNvSpPr/>
            <p:nvPr/>
          </p:nvSpPr>
          <p:spPr>
            <a:xfrm>
              <a:off x="5191223" y="564739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82" name="Google Shape;682;p43"/>
            <p:cNvSpPr/>
            <p:nvPr/>
          </p:nvSpPr>
          <p:spPr>
            <a:xfrm rot="10800000">
              <a:off x="1990557" y="4712282"/>
              <a:ext cx="32814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83" name="Google Shape;683;p43"/>
            <p:cNvSpPr/>
            <p:nvPr/>
          </p:nvSpPr>
          <p:spPr>
            <a:xfrm>
              <a:off x="960608" y="2687508"/>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684" name="Google Shape;684;p43"/>
            <p:cNvSpPr/>
            <p:nvPr/>
          </p:nvSpPr>
          <p:spPr>
            <a:xfrm>
              <a:off x="2980268" y="2687508"/>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685" name="Google Shape;685;p43"/>
            <p:cNvSpPr/>
            <p:nvPr/>
          </p:nvSpPr>
          <p:spPr>
            <a:xfrm>
              <a:off x="4999928" y="2687506"/>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686" name="Google Shape;686;p43"/>
            <p:cNvSpPr/>
            <p:nvPr/>
          </p:nvSpPr>
          <p:spPr>
            <a:xfrm>
              <a:off x="7019588" y="2687506"/>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sp>
          <p:nvSpPr>
            <p:cNvPr id="687" name="Google Shape;687;p43"/>
            <p:cNvSpPr/>
            <p:nvPr/>
          </p:nvSpPr>
          <p:spPr>
            <a:xfrm flipH="1" rot="10800000">
              <a:off x="6282143" y="5189020"/>
              <a:ext cx="15969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88" name="Google Shape;688;p43"/>
            <p:cNvSpPr/>
            <p:nvPr/>
          </p:nvSpPr>
          <p:spPr>
            <a:xfrm rot="-745353">
              <a:off x="6284451" y="4781711"/>
              <a:ext cx="1596784" cy="195661"/>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89" name="Google Shape;689;p43"/>
            <p:cNvSpPr/>
            <p:nvPr/>
          </p:nvSpPr>
          <p:spPr>
            <a:xfrm flipH="1" rot="-10054647">
              <a:off x="6284451" y="5589157"/>
              <a:ext cx="1596784" cy="195661"/>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90" name="Google Shape;690;p43"/>
            <p:cNvSpPr txBox="1"/>
            <p:nvPr/>
          </p:nvSpPr>
          <p:spPr>
            <a:xfrm>
              <a:off x="6629214" y="4245793"/>
              <a:ext cx="1252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Replication</a:t>
              </a:r>
              <a:endParaRPr/>
            </a:p>
          </p:txBody>
        </p:sp>
      </p:grpSp>
      <p:sp>
        <p:nvSpPr>
          <p:cNvPr id="691" name="Google Shape;691;p43"/>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Synchronous replication bottleneck at target</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Safely defer replication until after migration</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grpSp>
        <p:nvGrpSpPr>
          <p:cNvPr id="692" name="Google Shape;692;p43"/>
          <p:cNvGrpSpPr/>
          <p:nvPr/>
        </p:nvGrpSpPr>
        <p:grpSpPr>
          <a:xfrm>
            <a:off x="3628718" y="2473291"/>
            <a:ext cx="4039320" cy="776806"/>
            <a:chOff x="3628718" y="2481775"/>
            <a:chExt cx="4039320" cy="1035741"/>
          </a:xfrm>
        </p:grpSpPr>
        <p:cxnSp>
          <p:nvCxnSpPr>
            <p:cNvPr id="693" name="Google Shape;693;p43"/>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694" name="Google Shape;694;p43"/>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95" name="Google Shape;695;p43"/>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grpSp>
        <p:nvGrpSpPr>
          <p:cNvPr id="696" name="Google Shape;696;p43"/>
          <p:cNvGrpSpPr/>
          <p:nvPr/>
        </p:nvGrpSpPr>
        <p:grpSpPr>
          <a:xfrm>
            <a:off x="1609058" y="2473291"/>
            <a:ext cx="6058980" cy="776806"/>
            <a:chOff x="1609058" y="2481775"/>
            <a:chExt cx="6058980" cy="1035741"/>
          </a:xfrm>
        </p:grpSpPr>
        <p:cxnSp>
          <p:nvCxnSpPr>
            <p:cNvPr id="697" name="Google Shape;697;p43"/>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698" name="Google Shape;698;p43"/>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699" name="Google Shape;699;p43"/>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700" name="Google Shape;700;p43"/>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
        <p:nvSpPr>
          <p:cNvPr id="701" name="Google Shape;701;p4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Eliminate Sync Replication</a:t>
            </a:r>
            <a:endParaRPr>
              <a:latin typeface="Calibri"/>
              <a:ea typeface="Calibri"/>
              <a:cs typeface="Calibri"/>
              <a:sym typeface="Calibri"/>
            </a:endParaRPr>
          </a:p>
        </p:txBody>
      </p:sp>
      <p:sp>
        <p:nvSpPr>
          <p:cNvPr id="702" name="Google Shape;702;p43"/>
          <p:cNvSpPr/>
          <p:nvPr/>
        </p:nvSpPr>
        <p:spPr>
          <a:xfrm>
            <a:off x="7969098" y="3327147"/>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703" name="Google Shape;703;p43"/>
          <p:cNvSpPr/>
          <p:nvPr/>
        </p:nvSpPr>
        <p:spPr>
          <a:xfrm>
            <a:off x="7969098" y="3768122"/>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704" name="Google Shape;704;p43"/>
          <p:cNvSpPr/>
          <p:nvPr/>
        </p:nvSpPr>
        <p:spPr>
          <a:xfrm>
            <a:off x="7969098" y="4209097"/>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grpSp>
        <p:nvGrpSpPr>
          <p:cNvPr id="709" name="Google Shape;709;p44"/>
          <p:cNvGrpSpPr/>
          <p:nvPr/>
        </p:nvGrpSpPr>
        <p:grpSpPr>
          <a:xfrm>
            <a:off x="628650" y="2015630"/>
            <a:ext cx="7687838" cy="2654881"/>
            <a:chOff x="628650" y="2687506"/>
            <a:chExt cx="7687838" cy="3539841"/>
          </a:xfrm>
        </p:grpSpPr>
        <p:sp>
          <p:nvSpPr>
            <p:cNvPr id="710" name="Google Shape;710;p44"/>
            <p:cNvSpPr/>
            <p:nvPr/>
          </p:nvSpPr>
          <p:spPr>
            <a:xfrm>
              <a:off x="628650" y="4334947"/>
              <a:ext cx="1960800" cy="1892400"/>
            </a:xfrm>
            <a:prstGeom prst="rect">
              <a:avLst/>
            </a:prstGeom>
            <a:solidFill>
              <a:srgbClr val="FDCBC9"/>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Server</a:t>
              </a:r>
              <a:endParaRPr/>
            </a:p>
          </p:txBody>
        </p:sp>
        <p:sp>
          <p:nvSpPr>
            <p:cNvPr id="711" name="Google Shape;711;p44"/>
            <p:cNvSpPr/>
            <p:nvPr/>
          </p:nvSpPr>
          <p:spPr>
            <a:xfrm>
              <a:off x="4667970" y="4334947"/>
              <a:ext cx="1960800" cy="18924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Target Server</a:t>
              </a:r>
              <a:endParaRPr/>
            </a:p>
          </p:txBody>
        </p:sp>
        <p:sp>
          <p:nvSpPr>
            <p:cNvPr id="712" name="Google Shape;712;p44"/>
            <p:cNvSpPr/>
            <p:nvPr/>
          </p:nvSpPr>
          <p:spPr>
            <a:xfrm>
              <a:off x="5191223" y="466631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13" name="Google Shape;713;p44"/>
            <p:cNvSpPr/>
            <p:nvPr/>
          </p:nvSpPr>
          <p:spPr>
            <a:xfrm>
              <a:off x="5191223" y="491396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14" name="Google Shape;714;p44"/>
            <p:cNvSpPr/>
            <p:nvPr/>
          </p:nvSpPr>
          <p:spPr>
            <a:xfrm>
              <a:off x="5191223" y="5161617"/>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15" name="Google Shape;715;p44"/>
            <p:cNvSpPr/>
            <p:nvPr/>
          </p:nvSpPr>
          <p:spPr>
            <a:xfrm>
              <a:off x="5191223" y="539974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16" name="Google Shape;716;p44"/>
            <p:cNvSpPr/>
            <p:nvPr/>
          </p:nvSpPr>
          <p:spPr>
            <a:xfrm>
              <a:off x="5191223" y="5647392"/>
              <a:ext cx="914400" cy="249600"/>
            </a:xfrm>
            <a:prstGeom prst="rect">
              <a:avLst/>
            </a:prstGeom>
            <a:solidFill>
              <a:srgbClr val="C05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17" name="Google Shape;717;p44"/>
            <p:cNvSpPr/>
            <p:nvPr/>
          </p:nvSpPr>
          <p:spPr>
            <a:xfrm>
              <a:off x="960608" y="2687508"/>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1</a:t>
              </a:r>
              <a:endParaRPr/>
            </a:p>
          </p:txBody>
        </p:sp>
        <p:sp>
          <p:nvSpPr>
            <p:cNvPr id="718" name="Google Shape;718;p44"/>
            <p:cNvSpPr/>
            <p:nvPr/>
          </p:nvSpPr>
          <p:spPr>
            <a:xfrm>
              <a:off x="2980268" y="2687508"/>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2</a:t>
              </a:r>
              <a:endParaRPr/>
            </a:p>
          </p:txBody>
        </p:sp>
        <p:sp>
          <p:nvSpPr>
            <p:cNvPr id="719" name="Google Shape;719;p44"/>
            <p:cNvSpPr/>
            <p:nvPr/>
          </p:nvSpPr>
          <p:spPr>
            <a:xfrm>
              <a:off x="4999928" y="2687506"/>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3</a:t>
              </a:r>
              <a:endParaRPr/>
            </a:p>
          </p:txBody>
        </p:sp>
        <p:sp>
          <p:nvSpPr>
            <p:cNvPr id="720" name="Google Shape;720;p44"/>
            <p:cNvSpPr/>
            <p:nvPr/>
          </p:nvSpPr>
          <p:spPr>
            <a:xfrm>
              <a:off x="7019588" y="2687506"/>
              <a:ext cx="1296900" cy="611700"/>
            </a:xfrm>
            <a:prstGeom prst="rect">
              <a:avLst/>
            </a:prstGeom>
            <a:solidFill>
              <a:srgbClr val="EBD8ED"/>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4</a:t>
              </a:r>
              <a:endParaRPr/>
            </a:p>
          </p:txBody>
        </p:sp>
        <p:sp>
          <p:nvSpPr>
            <p:cNvPr id="721" name="Google Shape;721;p44"/>
            <p:cNvSpPr/>
            <p:nvPr/>
          </p:nvSpPr>
          <p:spPr>
            <a:xfrm flipH="1" rot="10800000">
              <a:off x="6282143" y="5189020"/>
              <a:ext cx="1596900" cy="195600"/>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22" name="Google Shape;722;p44"/>
            <p:cNvSpPr/>
            <p:nvPr/>
          </p:nvSpPr>
          <p:spPr>
            <a:xfrm rot="-745353">
              <a:off x="6284451" y="4781711"/>
              <a:ext cx="1596784" cy="195661"/>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23" name="Google Shape;723;p44"/>
            <p:cNvSpPr/>
            <p:nvPr/>
          </p:nvSpPr>
          <p:spPr>
            <a:xfrm flipH="1" rot="-10054647">
              <a:off x="6284451" y="5589157"/>
              <a:ext cx="1596784" cy="195661"/>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724" name="Google Shape;724;p44"/>
            <p:cNvSpPr txBox="1"/>
            <p:nvPr/>
          </p:nvSpPr>
          <p:spPr>
            <a:xfrm>
              <a:off x="6629214" y="4245793"/>
              <a:ext cx="1252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Replication</a:t>
              </a:r>
              <a:endParaRPr/>
            </a:p>
          </p:txBody>
        </p:sp>
      </p:grpSp>
      <p:sp>
        <p:nvSpPr>
          <p:cNvPr id="725" name="Google Shape;725;p44"/>
          <p:cNvSpPr txBox="1"/>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Arial"/>
              <a:buNone/>
            </a:pPr>
            <a:r>
              <a:rPr b="1" lang="en" sz="1900">
                <a:solidFill>
                  <a:srgbClr val="FF0000"/>
                </a:solidFill>
                <a:latin typeface="Calibri"/>
                <a:ea typeface="Calibri"/>
                <a:cs typeface="Calibri"/>
                <a:sym typeface="Calibri"/>
              </a:rPr>
              <a:t>Problem:</a:t>
            </a:r>
            <a:r>
              <a:rPr b="1" lang="en" sz="1900">
                <a:solidFill>
                  <a:schemeClr val="dk1"/>
                </a:solidFill>
                <a:latin typeface="Calibri"/>
                <a:ea typeface="Calibri"/>
                <a:cs typeface="Calibri"/>
                <a:sym typeface="Calibri"/>
              </a:rPr>
              <a:t> Synchronous replication bottleneck at target</a:t>
            </a:r>
            <a:endParaRPr sz="1900"/>
          </a:p>
          <a:p>
            <a:pPr indent="0" lvl="0" marL="0" marR="0" rtl="0" algn="l">
              <a:lnSpc>
                <a:spcPct val="90000"/>
              </a:lnSpc>
              <a:spcBef>
                <a:spcPts val="1000"/>
              </a:spcBef>
              <a:spcAft>
                <a:spcPts val="0"/>
              </a:spcAft>
              <a:buClr>
                <a:schemeClr val="accent2"/>
              </a:buClr>
              <a:buSzPts val="2400"/>
              <a:buFont typeface="Arial"/>
              <a:buNone/>
            </a:pPr>
            <a:r>
              <a:rPr b="1" lang="en" sz="1900">
                <a:solidFill>
                  <a:srgbClr val="4A86E8"/>
                </a:solidFill>
                <a:latin typeface="Calibri"/>
                <a:ea typeface="Calibri"/>
                <a:cs typeface="Calibri"/>
                <a:sym typeface="Calibri"/>
              </a:rPr>
              <a:t>Solution:</a:t>
            </a:r>
            <a:r>
              <a:rPr b="1" lang="en" sz="1900">
                <a:solidFill>
                  <a:schemeClr val="dk1"/>
                </a:solidFill>
                <a:latin typeface="Calibri"/>
                <a:ea typeface="Calibri"/>
                <a:cs typeface="Calibri"/>
                <a:sym typeface="Calibri"/>
              </a:rPr>
              <a:t> Safely defer replication until after migration</a:t>
            </a:r>
            <a:endParaRPr sz="1900"/>
          </a:p>
          <a:p>
            <a:pPr indent="0" lvl="0" marL="228600" marR="0" rtl="0" algn="l">
              <a:lnSpc>
                <a:spcPct val="90000"/>
              </a:lnSpc>
              <a:spcBef>
                <a:spcPts val="100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p:txBody>
      </p:sp>
      <p:grpSp>
        <p:nvGrpSpPr>
          <p:cNvPr id="726" name="Google Shape;726;p44"/>
          <p:cNvGrpSpPr/>
          <p:nvPr/>
        </p:nvGrpSpPr>
        <p:grpSpPr>
          <a:xfrm>
            <a:off x="1609058" y="2473291"/>
            <a:ext cx="6058980" cy="776806"/>
            <a:chOff x="1609058" y="2481775"/>
            <a:chExt cx="6058980" cy="1035741"/>
          </a:xfrm>
        </p:grpSpPr>
        <p:cxnSp>
          <p:nvCxnSpPr>
            <p:cNvPr id="727" name="Google Shape;727;p44"/>
            <p:cNvCxnSpPr/>
            <p:nvPr/>
          </p:nvCxnSpPr>
          <p:spPr>
            <a:xfrm flipH="1" rot="-5400000">
              <a:off x="3110858" y="979977"/>
              <a:ext cx="1035600" cy="40392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728" name="Google Shape;728;p44"/>
            <p:cNvCxnSpPr/>
            <p:nvPr/>
          </p:nvCxnSpPr>
          <p:spPr>
            <a:xfrm flipH="1" rot="-5400000">
              <a:off x="4120718" y="1989777"/>
              <a:ext cx="1035600" cy="2019600"/>
            </a:xfrm>
            <a:prstGeom prst="curvedConnector3">
              <a:avLst>
                <a:gd fmla="val 37358" name="adj1"/>
              </a:avLst>
            </a:prstGeom>
            <a:noFill/>
            <a:ln cap="flat" cmpd="sng" w="38100">
              <a:solidFill>
                <a:schemeClr val="dk1"/>
              </a:solidFill>
              <a:prstDash val="solid"/>
              <a:miter lim="800000"/>
              <a:headEnd len="sm" w="sm" type="none"/>
              <a:tailEnd len="med" w="med" type="stealth"/>
            </a:ln>
          </p:spPr>
        </p:cxnSp>
        <p:cxnSp>
          <p:nvCxnSpPr>
            <p:cNvPr id="729" name="Google Shape;729;p44"/>
            <p:cNvCxnSpPr/>
            <p:nvPr/>
          </p:nvCxnSpPr>
          <p:spPr>
            <a:xfrm flipH="1" rot="-5400000">
              <a:off x="5130270" y="2999416"/>
              <a:ext cx="1035600" cy="600"/>
            </a:xfrm>
            <a:prstGeom prst="curvedConnector3">
              <a:avLst>
                <a:gd fmla="val 50000" name="adj1"/>
              </a:avLst>
            </a:prstGeom>
            <a:noFill/>
            <a:ln cap="flat" cmpd="sng" w="38100">
              <a:solidFill>
                <a:schemeClr val="dk1"/>
              </a:solidFill>
              <a:prstDash val="solid"/>
              <a:miter lim="800000"/>
              <a:headEnd len="sm" w="sm" type="none"/>
              <a:tailEnd len="med" w="med" type="stealth"/>
            </a:ln>
          </p:spPr>
        </p:cxnSp>
        <p:cxnSp>
          <p:nvCxnSpPr>
            <p:cNvPr id="730" name="Google Shape;730;p44"/>
            <p:cNvCxnSpPr/>
            <p:nvPr/>
          </p:nvCxnSpPr>
          <p:spPr>
            <a:xfrm rot="5400000">
              <a:off x="6140438" y="1989775"/>
              <a:ext cx="1035600" cy="2019600"/>
            </a:xfrm>
            <a:prstGeom prst="curvedConnector3">
              <a:avLst>
                <a:gd fmla="val 59712" name="adj1"/>
              </a:avLst>
            </a:prstGeom>
            <a:noFill/>
            <a:ln cap="flat" cmpd="sng" w="38100">
              <a:solidFill>
                <a:schemeClr val="dk1"/>
              </a:solidFill>
              <a:prstDash val="solid"/>
              <a:miter lim="800000"/>
              <a:headEnd len="sm" w="sm" type="none"/>
              <a:tailEnd len="med" w="med" type="stealth"/>
            </a:ln>
          </p:spPr>
        </p:cxnSp>
      </p:grpSp>
      <p:sp>
        <p:nvSpPr>
          <p:cNvPr id="731" name="Google Shape;731;p44"/>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Rocksteady: Eliminate Sync Replication</a:t>
            </a:r>
            <a:endParaRPr>
              <a:latin typeface="Calibri"/>
              <a:ea typeface="Calibri"/>
              <a:cs typeface="Calibri"/>
              <a:sym typeface="Calibri"/>
            </a:endParaRPr>
          </a:p>
        </p:txBody>
      </p:sp>
      <p:sp>
        <p:nvSpPr>
          <p:cNvPr id="732" name="Google Shape;732;p44"/>
          <p:cNvSpPr/>
          <p:nvPr/>
        </p:nvSpPr>
        <p:spPr>
          <a:xfrm>
            <a:off x="7969098" y="3327147"/>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733" name="Google Shape;733;p44"/>
          <p:cNvSpPr/>
          <p:nvPr/>
        </p:nvSpPr>
        <p:spPr>
          <a:xfrm>
            <a:off x="7969098" y="3768122"/>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
        <p:nvSpPr>
          <p:cNvPr id="734" name="Google Shape;734;p44"/>
          <p:cNvSpPr/>
          <p:nvPr/>
        </p:nvSpPr>
        <p:spPr>
          <a:xfrm>
            <a:off x="7969098" y="4209097"/>
            <a:ext cx="347400" cy="370800"/>
          </a:xfrm>
          <a:prstGeom prst="rect">
            <a:avLst/>
          </a:prstGeom>
          <a:solidFill>
            <a:srgbClr val="D1E4F4"/>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5"/>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Rocksteady</a:t>
            </a:r>
            <a:endParaRPr sz="2400"/>
          </a:p>
        </p:txBody>
      </p:sp>
      <p:sp>
        <p:nvSpPr>
          <p:cNvPr id="740" name="Google Shape;740;p45"/>
          <p:cNvSpPr txBox="1"/>
          <p:nvPr>
            <p:ph idx="12" type="sldNum"/>
          </p:nvPr>
        </p:nvSpPr>
        <p:spPr>
          <a:xfrm>
            <a:off x="6457950" y="3423048"/>
            <a:ext cx="20574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41" name="Google Shape;741;p45"/>
          <p:cNvSpPr txBox="1"/>
          <p:nvPr/>
        </p:nvSpPr>
        <p:spPr>
          <a:xfrm>
            <a:off x="1490691" y="4369966"/>
            <a:ext cx="4967400" cy="2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Time Since Experiment Start (Seconds)</a:t>
            </a:r>
            <a:endParaRPr/>
          </a:p>
        </p:txBody>
      </p:sp>
      <p:pic>
        <p:nvPicPr>
          <p:cNvPr descr="Screen Clipping" id="742" name="Google Shape;742;p45"/>
          <p:cNvPicPr preferRelativeResize="0"/>
          <p:nvPr>
            <p:ph idx="1" type="body"/>
          </p:nvPr>
        </p:nvPicPr>
        <p:blipFill rotWithShape="1">
          <a:blip r:embed="rId3">
            <a:alphaModFix/>
          </a:blip>
          <a:srcRect b="0" l="0" r="29681" t="0"/>
          <a:stretch/>
        </p:blipFill>
        <p:spPr>
          <a:xfrm>
            <a:off x="912067" y="2105129"/>
            <a:ext cx="5545800" cy="2305200"/>
          </a:xfrm>
          <a:prstGeom prst="rect">
            <a:avLst/>
          </a:prstGeom>
          <a:noFill/>
          <a:ln>
            <a:noFill/>
          </a:ln>
        </p:spPr>
      </p:pic>
      <p:sp>
        <p:nvSpPr>
          <p:cNvPr id="743" name="Google Shape;743;p45"/>
          <p:cNvSpPr txBox="1"/>
          <p:nvPr/>
        </p:nvSpPr>
        <p:spPr>
          <a:xfrm rot="-5400000">
            <a:off x="-502587" y="2995995"/>
            <a:ext cx="2033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Median Access Latency (µ</a:t>
            </a:r>
            <a:r>
              <a:rPr b="1" lang="en" sz="1600">
                <a:solidFill>
                  <a:srgbClr val="000000"/>
                </a:solidFill>
                <a:latin typeface="Calibri"/>
                <a:ea typeface="Calibri"/>
                <a:cs typeface="Calibri"/>
                <a:sym typeface="Calibri"/>
              </a:rPr>
              <a:t>s</a:t>
            </a:r>
            <a:r>
              <a:rPr b="1" lang="en" sz="1600">
                <a:solidFill>
                  <a:schemeClr val="dk1"/>
                </a:solidFill>
                <a:latin typeface="Calibri"/>
                <a:ea typeface="Calibri"/>
                <a:cs typeface="Calibri"/>
                <a:sym typeface="Calibri"/>
              </a:rPr>
              <a:t>)</a:t>
            </a:r>
            <a:endParaRPr/>
          </a:p>
        </p:txBody>
      </p:sp>
      <p:sp>
        <p:nvSpPr>
          <p:cNvPr id="744" name="Google Shape;744;p45"/>
          <p:cNvSpPr txBox="1"/>
          <p:nvPr/>
        </p:nvSpPr>
        <p:spPr>
          <a:xfrm>
            <a:off x="7088949" y="2474850"/>
            <a:ext cx="1426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Rocksteady</a:t>
            </a:r>
            <a:endParaRPr b="1" sz="1600">
              <a:solidFill>
                <a:schemeClr val="dk1"/>
              </a:solidFill>
              <a:latin typeface="Calibri"/>
              <a:ea typeface="Calibri"/>
              <a:cs typeface="Calibri"/>
              <a:sym typeface="Calibri"/>
            </a:endParaRPr>
          </a:p>
        </p:txBody>
      </p:sp>
      <p:sp>
        <p:nvSpPr>
          <p:cNvPr id="745" name="Google Shape;745;p45"/>
          <p:cNvSpPr txBox="1"/>
          <p:nvPr/>
        </p:nvSpPr>
        <p:spPr>
          <a:xfrm>
            <a:off x="6450928" y="3290990"/>
            <a:ext cx="2542800" cy="6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Keeps Ownership</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a:t>
            </a:r>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Sync Replication</a:t>
            </a:r>
            <a:endParaRPr/>
          </a:p>
        </p:txBody>
      </p:sp>
      <p:sp>
        <p:nvSpPr>
          <p:cNvPr id="746" name="Google Shape;746;p45"/>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YCSB-B, 300 Million objects (30 B key, 100 B value), migrate half</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46"/>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Rocksteady</a:t>
            </a:r>
            <a:endParaRPr/>
          </a:p>
        </p:txBody>
      </p:sp>
      <p:sp>
        <p:nvSpPr>
          <p:cNvPr id="752" name="Google Shape;752;p46"/>
          <p:cNvSpPr txBox="1"/>
          <p:nvPr>
            <p:ph idx="12" type="sldNum"/>
          </p:nvPr>
        </p:nvSpPr>
        <p:spPr>
          <a:xfrm>
            <a:off x="6457950" y="3423048"/>
            <a:ext cx="20574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53" name="Google Shape;753;p46"/>
          <p:cNvSpPr txBox="1"/>
          <p:nvPr/>
        </p:nvSpPr>
        <p:spPr>
          <a:xfrm>
            <a:off x="1490691" y="4369966"/>
            <a:ext cx="4967400" cy="2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Time Since Experiment Start (Seconds)</a:t>
            </a:r>
            <a:endParaRPr/>
          </a:p>
        </p:txBody>
      </p:sp>
      <p:pic>
        <p:nvPicPr>
          <p:cNvPr descr="Screen Clipping" id="754" name="Google Shape;754;p46"/>
          <p:cNvPicPr preferRelativeResize="0"/>
          <p:nvPr>
            <p:ph idx="1" type="body"/>
          </p:nvPr>
        </p:nvPicPr>
        <p:blipFill rotWithShape="1">
          <a:blip r:embed="rId3">
            <a:alphaModFix/>
          </a:blip>
          <a:srcRect b="0" l="0" r="29681" t="0"/>
          <a:stretch/>
        </p:blipFill>
        <p:spPr>
          <a:xfrm>
            <a:off x="912067" y="2105129"/>
            <a:ext cx="5545800" cy="2305200"/>
          </a:xfrm>
          <a:prstGeom prst="rect">
            <a:avLst/>
          </a:prstGeom>
          <a:noFill/>
          <a:ln>
            <a:noFill/>
          </a:ln>
        </p:spPr>
      </p:pic>
      <p:sp>
        <p:nvSpPr>
          <p:cNvPr id="755" name="Google Shape;755;p46"/>
          <p:cNvSpPr txBox="1"/>
          <p:nvPr/>
        </p:nvSpPr>
        <p:spPr>
          <a:xfrm rot="-5400000">
            <a:off x="-502587" y="2995995"/>
            <a:ext cx="2033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Median Access Latency (µ</a:t>
            </a:r>
            <a:r>
              <a:rPr b="1" lang="en" sz="1600">
                <a:solidFill>
                  <a:srgbClr val="000000"/>
                </a:solidFill>
                <a:latin typeface="Calibri"/>
                <a:ea typeface="Calibri"/>
                <a:cs typeface="Calibri"/>
                <a:sym typeface="Calibri"/>
              </a:rPr>
              <a:t>s</a:t>
            </a:r>
            <a:r>
              <a:rPr b="1" lang="en" sz="1600">
                <a:solidFill>
                  <a:schemeClr val="dk1"/>
                </a:solidFill>
                <a:latin typeface="Calibri"/>
                <a:ea typeface="Calibri"/>
                <a:cs typeface="Calibri"/>
                <a:sym typeface="Calibri"/>
              </a:rPr>
              <a:t>)</a:t>
            </a:r>
            <a:endParaRPr/>
          </a:p>
        </p:txBody>
      </p:sp>
      <p:sp>
        <p:nvSpPr>
          <p:cNvPr id="756" name="Google Shape;756;p46"/>
          <p:cNvSpPr txBox="1"/>
          <p:nvPr/>
        </p:nvSpPr>
        <p:spPr>
          <a:xfrm>
            <a:off x="6450928" y="3290990"/>
            <a:ext cx="2542800" cy="6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Keeps Ownership</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a:t>
            </a:r>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Sync Replication</a:t>
            </a:r>
            <a:endParaRPr/>
          </a:p>
        </p:txBody>
      </p:sp>
      <p:sp>
        <p:nvSpPr>
          <p:cNvPr id="757" name="Google Shape;757;p46"/>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YCSB-B, 300 Million objects (30 B key, 100 B value), migrate half</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758" name="Google Shape;758;p46"/>
          <p:cNvSpPr/>
          <p:nvPr/>
        </p:nvSpPr>
        <p:spPr>
          <a:xfrm flipH="1" rot="-5400000">
            <a:off x="3934861" y="2380668"/>
            <a:ext cx="93300" cy="642900"/>
          </a:xfrm>
          <a:prstGeom prst="leftBrace">
            <a:avLst>
              <a:gd fmla="val 8333" name="adj1"/>
              <a:gd fmla="val 50000" name="adj2"/>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46"/>
          <p:cNvSpPr txBox="1"/>
          <p:nvPr/>
        </p:nvSpPr>
        <p:spPr>
          <a:xfrm>
            <a:off x="3464264" y="2046073"/>
            <a:ext cx="1187100" cy="48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28% faster</a:t>
            </a:r>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migration</a:t>
            </a:r>
            <a:endParaRPr/>
          </a:p>
        </p:txBody>
      </p:sp>
      <p:sp>
        <p:nvSpPr>
          <p:cNvPr id="760" name="Google Shape;760;p46"/>
          <p:cNvSpPr txBox="1"/>
          <p:nvPr/>
        </p:nvSpPr>
        <p:spPr>
          <a:xfrm>
            <a:off x="7088949" y="2474850"/>
            <a:ext cx="1426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Rocksteady</a:t>
            </a:r>
            <a:endParaRPr b="1" sz="1600">
              <a:solidFill>
                <a:schemeClr val="dk1"/>
              </a:solidFill>
              <a:latin typeface="Calibri"/>
              <a:ea typeface="Calibri"/>
              <a:cs typeface="Calibri"/>
              <a:sym typeface="Calibri"/>
            </a:endParaRPr>
          </a:p>
        </p:txBody>
      </p:sp>
      <p:sp>
        <p:nvSpPr>
          <p:cNvPr id="761" name="Google Shape;761;p46"/>
          <p:cNvSpPr txBox="1"/>
          <p:nvPr/>
        </p:nvSpPr>
        <p:spPr>
          <a:xfrm>
            <a:off x="466530" y="4758169"/>
            <a:ext cx="8201700" cy="779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Source headroom speeds up migration</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7"/>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Rocksteady</a:t>
            </a:r>
            <a:endParaRPr/>
          </a:p>
        </p:txBody>
      </p:sp>
      <p:sp>
        <p:nvSpPr>
          <p:cNvPr id="767" name="Google Shape;767;p47"/>
          <p:cNvSpPr txBox="1"/>
          <p:nvPr>
            <p:ph idx="12" type="sldNum"/>
          </p:nvPr>
        </p:nvSpPr>
        <p:spPr>
          <a:xfrm>
            <a:off x="6457950" y="3423048"/>
            <a:ext cx="2057400" cy="20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68" name="Google Shape;768;p47"/>
          <p:cNvSpPr txBox="1"/>
          <p:nvPr/>
        </p:nvSpPr>
        <p:spPr>
          <a:xfrm>
            <a:off x="1490691" y="4369966"/>
            <a:ext cx="4967400" cy="2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Time Since Experiment Start (Seconds)</a:t>
            </a:r>
            <a:endParaRPr/>
          </a:p>
        </p:txBody>
      </p:sp>
      <p:pic>
        <p:nvPicPr>
          <p:cNvPr descr="Screen Clipping" id="769" name="Google Shape;769;p47"/>
          <p:cNvPicPr preferRelativeResize="0"/>
          <p:nvPr>
            <p:ph idx="1" type="body"/>
          </p:nvPr>
        </p:nvPicPr>
        <p:blipFill rotWithShape="1">
          <a:blip r:embed="rId3">
            <a:alphaModFix/>
          </a:blip>
          <a:srcRect b="0" l="0" r="29681" t="0"/>
          <a:stretch/>
        </p:blipFill>
        <p:spPr>
          <a:xfrm>
            <a:off x="912067" y="2105129"/>
            <a:ext cx="5545800" cy="2305200"/>
          </a:xfrm>
          <a:prstGeom prst="rect">
            <a:avLst/>
          </a:prstGeom>
          <a:noFill/>
          <a:ln>
            <a:noFill/>
          </a:ln>
        </p:spPr>
      </p:pic>
      <p:sp>
        <p:nvSpPr>
          <p:cNvPr id="770" name="Google Shape;770;p47"/>
          <p:cNvSpPr txBox="1"/>
          <p:nvPr/>
        </p:nvSpPr>
        <p:spPr>
          <a:xfrm rot="-5400000">
            <a:off x="-502587" y="2995995"/>
            <a:ext cx="20337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Calibri"/>
                <a:ea typeface="Calibri"/>
                <a:cs typeface="Calibri"/>
                <a:sym typeface="Calibri"/>
              </a:rPr>
              <a:t>Median Access Latency (µ</a:t>
            </a:r>
            <a:r>
              <a:rPr b="1" lang="en" sz="1600">
                <a:solidFill>
                  <a:srgbClr val="000000"/>
                </a:solidFill>
                <a:latin typeface="Calibri"/>
                <a:ea typeface="Calibri"/>
                <a:cs typeface="Calibri"/>
                <a:sym typeface="Calibri"/>
              </a:rPr>
              <a:t>s</a:t>
            </a:r>
            <a:r>
              <a:rPr b="1" lang="en" sz="1600">
                <a:solidFill>
                  <a:schemeClr val="dk1"/>
                </a:solidFill>
                <a:latin typeface="Calibri"/>
                <a:ea typeface="Calibri"/>
                <a:cs typeface="Calibri"/>
                <a:sym typeface="Calibri"/>
              </a:rPr>
              <a:t>)</a:t>
            </a:r>
            <a:endParaRPr/>
          </a:p>
        </p:txBody>
      </p:sp>
      <p:sp>
        <p:nvSpPr>
          <p:cNvPr id="771" name="Google Shape;771;p47"/>
          <p:cNvSpPr txBox="1"/>
          <p:nvPr/>
        </p:nvSpPr>
        <p:spPr>
          <a:xfrm>
            <a:off x="6450928" y="3290990"/>
            <a:ext cx="2542800" cy="6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Source Keeps Ownership</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a:t>
            </a:r>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Sync Replication</a:t>
            </a:r>
            <a:endParaRPr/>
          </a:p>
        </p:txBody>
      </p:sp>
      <p:grpSp>
        <p:nvGrpSpPr>
          <p:cNvPr id="772" name="Google Shape;772;p47"/>
          <p:cNvGrpSpPr/>
          <p:nvPr/>
        </p:nvGrpSpPr>
        <p:grpSpPr>
          <a:xfrm>
            <a:off x="2631266" y="2596229"/>
            <a:ext cx="213319" cy="1270331"/>
            <a:chOff x="2738842" y="3678286"/>
            <a:chExt cx="213319" cy="1693774"/>
          </a:xfrm>
        </p:grpSpPr>
        <p:cxnSp>
          <p:nvCxnSpPr>
            <p:cNvPr id="773" name="Google Shape;773;p47"/>
            <p:cNvCxnSpPr/>
            <p:nvPr/>
          </p:nvCxnSpPr>
          <p:spPr>
            <a:xfrm>
              <a:off x="2843866" y="3872319"/>
              <a:ext cx="0" cy="1328400"/>
            </a:xfrm>
            <a:prstGeom prst="straightConnector1">
              <a:avLst/>
            </a:prstGeom>
            <a:noFill/>
            <a:ln cap="flat" cmpd="sng" w="38100">
              <a:solidFill>
                <a:schemeClr val="accent2"/>
              </a:solidFill>
              <a:prstDash val="solid"/>
              <a:miter lim="800000"/>
              <a:headEnd len="sm" w="sm" type="none"/>
              <a:tailEnd len="sm" w="sm" type="none"/>
            </a:ln>
          </p:spPr>
        </p:cxnSp>
        <p:sp>
          <p:nvSpPr>
            <p:cNvPr id="774" name="Google Shape;774;p47"/>
            <p:cNvSpPr/>
            <p:nvPr/>
          </p:nvSpPr>
          <p:spPr>
            <a:xfrm>
              <a:off x="2756261" y="3678286"/>
              <a:ext cx="195900" cy="195900"/>
            </a:xfrm>
            <a:prstGeom prst="ellipse">
              <a:avLst/>
            </a:prstGeom>
            <a:solidFill>
              <a:schemeClr val="accent2"/>
            </a:solidFill>
            <a:ln cap="flat" cmpd="sng" w="38100">
              <a:solidFill>
                <a:srgbClr val="245A8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 name="Google Shape;775;p47"/>
            <p:cNvSpPr/>
            <p:nvPr/>
          </p:nvSpPr>
          <p:spPr>
            <a:xfrm>
              <a:off x="2738842" y="5176160"/>
              <a:ext cx="195900" cy="195900"/>
            </a:xfrm>
            <a:prstGeom prst="ellipse">
              <a:avLst/>
            </a:prstGeom>
            <a:solidFill>
              <a:schemeClr val="accent2"/>
            </a:solidFill>
            <a:ln cap="flat" cmpd="sng" w="38100">
              <a:solidFill>
                <a:srgbClr val="245A8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76" name="Google Shape;776;p47"/>
          <p:cNvSpPr/>
          <p:nvPr/>
        </p:nvSpPr>
        <p:spPr>
          <a:xfrm flipH="1" rot="-5400000">
            <a:off x="2264393" y="1872769"/>
            <a:ext cx="113700" cy="795600"/>
          </a:xfrm>
          <a:prstGeom prst="leftBrace">
            <a:avLst>
              <a:gd fmla="val 8333" name="adj1"/>
              <a:gd fmla="val 50000" name="adj2"/>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47"/>
          <p:cNvSpPr txBox="1"/>
          <p:nvPr/>
        </p:nvSpPr>
        <p:spPr>
          <a:xfrm>
            <a:off x="957306" y="1484575"/>
            <a:ext cx="2847000" cy="6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Median latency</a:t>
            </a:r>
            <a:br>
              <a:rPr b="1" lang="en" sz="1800">
                <a:solidFill>
                  <a:schemeClr val="dk1"/>
                </a:solidFill>
                <a:latin typeface="Calibri"/>
                <a:ea typeface="Calibri"/>
                <a:cs typeface="Calibri"/>
                <a:sym typeface="Calibri"/>
              </a:rPr>
            </a:br>
            <a:r>
              <a:rPr b="1" lang="en" sz="1800">
                <a:solidFill>
                  <a:schemeClr val="dk1"/>
                </a:solidFill>
                <a:latin typeface="Calibri"/>
                <a:ea typeface="Calibri"/>
                <a:cs typeface="Calibri"/>
                <a:sym typeface="Calibri"/>
              </a:rPr>
              <a:t>better after</a:t>
            </a:r>
            <a:r>
              <a:rPr lang="en"/>
              <a:t> </a:t>
            </a:r>
            <a:r>
              <a:rPr b="1" lang="en" sz="1800">
                <a:solidFill>
                  <a:schemeClr val="dk1"/>
                </a:solidFill>
                <a:latin typeface="Calibri"/>
                <a:ea typeface="Calibri"/>
                <a:cs typeface="Calibri"/>
                <a:sym typeface="Calibri"/>
              </a:rPr>
              <a:t>~14 seconds</a:t>
            </a:r>
            <a:endParaRPr/>
          </a:p>
        </p:txBody>
      </p:sp>
      <p:sp>
        <p:nvSpPr>
          <p:cNvPr id="778" name="Google Shape;778;p47"/>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YCSB-B, 300 Million objects (30 B key, 100 B value), migrate half</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779" name="Google Shape;779;p47"/>
          <p:cNvSpPr/>
          <p:nvPr/>
        </p:nvSpPr>
        <p:spPr>
          <a:xfrm flipH="1" rot="-5400000">
            <a:off x="3934861" y="2380668"/>
            <a:ext cx="93300" cy="642900"/>
          </a:xfrm>
          <a:prstGeom prst="leftBrace">
            <a:avLst>
              <a:gd fmla="val 8333" name="adj1"/>
              <a:gd fmla="val 50000" name="adj2"/>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47"/>
          <p:cNvSpPr txBox="1"/>
          <p:nvPr/>
        </p:nvSpPr>
        <p:spPr>
          <a:xfrm>
            <a:off x="3464264" y="2046073"/>
            <a:ext cx="1187100" cy="48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28% faster</a:t>
            </a:r>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migration</a:t>
            </a:r>
            <a:endParaRPr/>
          </a:p>
        </p:txBody>
      </p:sp>
      <p:sp>
        <p:nvSpPr>
          <p:cNvPr id="781" name="Google Shape;781;p47"/>
          <p:cNvSpPr txBox="1"/>
          <p:nvPr/>
        </p:nvSpPr>
        <p:spPr>
          <a:xfrm>
            <a:off x="7088949" y="2474850"/>
            <a:ext cx="1426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Rocksteady</a:t>
            </a:r>
            <a:endParaRPr b="1" sz="1600">
              <a:solidFill>
                <a:schemeClr val="dk1"/>
              </a:solidFill>
              <a:latin typeface="Calibri"/>
              <a:ea typeface="Calibri"/>
              <a:cs typeface="Calibri"/>
              <a:sym typeface="Calibri"/>
            </a:endParaRPr>
          </a:p>
        </p:txBody>
      </p:sp>
      <p:sp>
        <p:nvSpPr>
          <p:cNvPr id="782" name="Google Shape;782;p47"/>
          <p:cNvSpPr txBox="1"/>
          <p:nvPr/>
        </p:nvSpPr>
        <p:spPr>
          <a:xfrm>
            <a:off x="466530" y="4758169"/>
            <a:ext cx="8201700" cy="779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Priority Pulls help recover latency</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48"/>
          <p:cNvSpPr txBox="1"/>
          <p:nvPr>
            <p:ph type="title"/>
          </p:nvPr>
        </p:nvSpPr>
        <p:spPr>
          <a:xfrm>
            <a:off x="311700" y="1223700"/>
            <a:ext cx="8520600" cy="38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Low-Cost Coordination</a:t>
            </a:r>
            <a:endParaRPr>
              <a:latin typeface="Calibri"/>
              <a:ea typeface="Calibri"/>
              <a:cs typeface="Calibri"/>
              <a:sym typeface="Calibri"/>
            </a:endParaRPr>
          </a:p>
          <a:p>
            <a:pPr indent="0" lvl="0" marL="0" rtl="0" algn="ctr">
              <a:spcBef>
                <a:spcPts val="0"/>
              </a:spcBef>
              <a:spcAft>
                <a:spcPts val="0"/>
              </a:spcAft>
              <a:buNone/>
            </a:pPr>
            <a:r>
              <a:t/>
            </a:r>
            <a:endParaRPr b="1" sz="1100">
              <a:solidFill>
                <a:schemeClr val="accent2"/>
              </a:solidFill>
            </a:endParaRPr>
          </a:p>
          <a:p>
            <a:pPr indent="0" lvl="0" marL="0" rtl="0" algn="ctr">
              <a:spcBef>
                <a:spcPts val="0"/>
              </a:spcBef>
              <a:spcAft>
                <a:spcPts val="0"/>
              </a:spcAft>
              <a:buNone/>
            </a:pPr>
            <a:r>
              <a:t/>
            </a:r>
            <a:endParaRPr b="1" sz="1100">
              <a:solidFill>
                <a:schemeClr val="accent2"/>
              </a:solidFill>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rPr b="1" lang="en" sz="1500">
                <a:solidFill>
                  <a:schemeClr val="accent2"/>
                </a:solidFill>
                <a:latin typeface="Calibri"/>
                <a:ea typeface="Calibri"/>
                <a:cs typeface="Calibri"/>
                <a:sym typeface="Calibri"/>
              </a:rPr>
              <a:t>Chinmay Kulkarni</a:t>
            </a:r>
            <a:r>
              <a:rPr lang="en" sz="1500">
                <a:solidFill>
                  <a:schemeClr val="accent2"/>
                </a:solidFill>
                <a:latin typeface="Calibri"/>
                <a:ea typeface="Calibri"/>
                <a:cs typeface="Calibri"/>
                <a:sym typeface="Calibri"/>
              </a:rPr>
              <a:t>, Badrish Chandramouli, and Ryan Stutsman. </a:t>
            </a:r>
            <a:r>
              <a:rPr b="1" lang="en" sz="1500">
                <a:solidFill>
                  <a:schemeClr val="accent2"/>
                </a:solidFill>
                <a:latin typeface="Calibri"/>
                <a:ea typeface="Calibri"/>
                <a:cs typeface="Calibri"/>
                <a:sym typeface="Calibri"/>
              </a:rPr>
              <a:t>Achieving High Throughput and Elasticity in a Larger-than-Memory Store. Under Revision </a:t>
            </a:r>
            <a:r>
              <a:rPr lang="en" sz="1500">
                <a:solidFill>
                  <a:schemeClr val="accent2"/>
                </a:solidFill>
                <a:latin typeface="Calibri"/>
                <a:ea typeface="Calibri"/>
                <a:cs typeface="Calibri"/>
                <a:sym typeface="Calibri"/>
              </a:rPr>
              <a:t>at </a:t>
            </a:r>
            <a:r>
              <a:rPr b="1" lang="en" sz="1500">
                <a:solidFill>
                  <a:schemeClr val="accent2"/>
                </a:solidFill>
                <a:latin typeface="Calibri"/>
                <a:ea typeface="Calibri"/>
                <a:cs typeface="Calibri"/>
                <a:sym typeface="Calibri"/>
              </a:rPr>
              <a:t>VLDB 2021 </a:t>
            </a:r>
            <a:endParaRPr b="1"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Shadowfax </a:t>
            </a:r>
            <a:r>
              <a:rPr lang="en">
                <a:latin typeface="Calibri"/>
                <a:ea typeface="Calibri"/>
                <a:cs typeface="Calibri"/>
                <a:sym typeface="Calibri"/>
              </a:rPr>
              <a:t>Introduction</a:t>
            </a:r>
            <a:endParaRPr sz="2400"/>
          </a:p>
        </p:txBody>
      </p:sp>
      <p:sp>
        <p:nvSpPr>
          <p:cNvPr id="793" name="Google Shape;793;p49"/>
          <p:cNvSpPr txBox="1"/>
          <p:nvPr>
            <p:ph idx="1" type="body"/>
          </p:nvPr>
        </p:nvSpPr>
        <p:spPr>
          <a:xfrm>
            <a:off x="628650" y="1111825"/>
            <a:ext cx="7886700" cy="4031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 sz="1900">
                <a:solidFill>
                  <a:srgbClr val="000000"/>
                </a:solidFill>
                <a:latin typeface="Calibri"/>
                <a:ea typeface="Calibri"/>
                <a:cs typeface="Calibri"/>
                <a:sym typeface="Calibri"/>
              </a:rPr>
              <a:t>Multi-core optimized single-node </a:t>
            </a:r>
            <a:r>
              <a:rPr lang="en" sz="1900">
                <a:solidFill>
                  <a:srgbClr val="000000"/>
                </a:solidFill>
                <a:latin typeface="Calibri"/>
                <a:ea typeface="Calibri"/>
                <a:cs typeface="Calibri"/>
                <a:sym typeface="Calibri"/>
              </a:rPr>
              <a:t>key-value stores are emerging</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b="1" lang="en" sz="1500">
                <a:solidFill>
                  <a:srgbClr val="000000"/>
                </a:solidFill>
                <a:latin typeface="Calibri"/>
                <a:ea typeface="Calibri"/>
                <a:cs typeface="Calibri"/>
                <a:sym typeface="Calibri"/>
              </a:rPr>
              <a:t>Very </a:t>
            </a:r>
            <a:r>
              <a:rPr lang="en" sz="1500">
                <a:solidFill>
                  <a:srgbClr val="000000"/>
                </a:solidFill>
                <a:latin typeface="Calibri"/>
                <a:ea typeface="Calibri"/>
                <a:cs typeface="Calibri"/>
                <a:sym typeface="Calibri"/>
              </a:rPr>
              <a:t>high throughput</a:t>
            </a:r>
            <a:r>
              <a:rPr lang="en" sz="1500">
                <a:solidFill>
                  <a:srgbClr val="000000"/>
                </a:solidFill>
                <a:latin typeface="Calibri"/>
                <a:ea typeface="Calibri"/>
                <a:cs typeface="Calibri"/>
                <a:sym typeface="Calibri"/>
              </a:rPr>
              <a:t> ~</a:t>
            </a:r>
            <a:r>
              <a:rPr b="1" lang="en" sz="1500">
                <a:solidFill>
                  <a:srgbClr val="000000"/>
                </a:solidFill>
                <a:latin typeface="Calibri"/>
                <a:ea typeface="Calibri"/>
                <a:cs typeface="Calibri"/>
                <a:sym typeface="Calibri"/>
              </a:rPr>
              <a:t>100 Million events/sec/server. </a:t>
            </a:r>
            <a:r>
              <a:rPr lang="en" sz="1500">
                <a:solidFill>
                  <a:srgbClr val="000000"/>
                </a:solidFill>
                <a:latin typeface="Calibri"/>
                <a:ea typeface="Calibri"/>
                <a:cs typeface="Calibri"/>
                <a:sym typeface="Calibri"/>
              </a:rPr>
              <a:t>Ex: FASTER (SIGMOD’18)</a:t>
            </a:r>
            <a:endParaRPr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FF0000"/>
                </a:solidFill>
                <a:latin typeface="Calibri"/>
                <a:ea typeface="Calibri"/>
                <a:cs typeface="Calibri"/>
                <a:sym typeface="Calibri"/>
              </a:rPr>
              <a:t>Problem:</a:t>
            </a:r>
            <a:r>
              <a:rPr lang="en" sz="1900">
                <a:solidFill>
                  <a:srgbClr val="FF0000"/>
                </a:solidFill>
                <a:latin typeface="Calibri"/>
                <a:ea typeface="Calibri"/>
                <a:cs typeface="Calibri"/>
                <a:sym typeface="Calibri"/>
              </a:rPr>
              <a:t> </a:t>
            </a:r>
            <a:r>
              <a:rPr lang="en" sz="1900">
                <a:solidFill>
                  <a:srgbClr val="000000"/>
                </a:solidFill>
                <a:latin typeface="Calibri"/>
                <a:ea typeface="Calibri"/>
                <a:cs typeface="Calibri"/>
                <a:sym typeface="Calibri"/>
              </a:rPr>
              <a:t>Retain high throughput in the public cloud</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b="1" lang="en" sz="1500">
                <a:solidFill>
                  <a:schemeClr val="dk1"/>
                </a:solidFill>
                <a:latin typeface="Calibri"/>
                <a:ea typeface="Calibri"/>
                <a:cs typeface="Calibri"/>
                <a:sym typeface="Calibri"/>
              </a:rPr>
              <a:t>Avoid dispatch and network bottlenecks </a:t>
            </a:r>
            <a:r>
              <a:rPr lang="en" sz="1500">
                <a:solidFill>
                  <a:schemeClr val="dk1"/>
                </a:solidFill>
                <a:latin typeface="Calibri"/>
                <a:ea typeface="Calibri"/>
                <a:cs typeface="Calibri"/>
                <a:sym typeface="Calibri"/>
              </a:rPr>
              <a:t>→</a:t>
            </a:r>
            <a:r>
              <a:rPr b="1" lang="en" sz="1500">
                <a:solidFill>
                  <a:schemeClr val="dk1"/>
                </a:solidFill>
                <a:latin typeface="Calibri"/>
                <a:ea typeface="Calibri"/>
                <a:cs typeface="Calibri"/>
                <a:sym typeface="Calibri"/>
              </a:rPr>
              <a:t> </a:t>
            </a:r>
            <a:r>
              <a:rPr lang="en" sz="1500">
                <a:solidFill>
                  <a:srgbClr val="000000"/>
                </a:solidFill>
                <a:latin typeface="Calibri"/>
                <a:ea typeface="Calibri"/>
                <a:cs typeface="Calibri"/>
                <a:sym typeface="Calibri"/>
              </a:rPr>
              <a:t>Saturate servers within hash index</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Support reconfiguration/migration while preserving throughput</a:t>
            </a:r>
            <a:endParaRPr sz="1500">
              <a:solidFill>
                <a:srgbClr val="000000"/>
              </a:solidFill>
              <a:latin typeface="Calibri"/>
              <a:ea typeface="Calibri"/>
              <a:cs typeface="Calibri"/>
              <a:sym typeface="Calibri"/>
            </a:endParaRPr>
          </a:p>
          <a:p>
            <a:pPr indent="-152400" lvl="1" marL="6858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S</a:t>
            </a:r>
            <a:r>
              <a:rPr b="1" lang="en" sz="1900">
                <a:solidFill>
                  <a:srgbClr val="4A86E8"/>
                </a:solidFill>
                <a:latin typeface="Calibri"/>
                <a:ea typeface="Calibri"/>
                <a:cs typeface="Calibri"/>
                <a:sym typeface="Calibri"/>
              </a:rPr>
              <a:t>olution</a:t>
            </a:r>
            <a:r>
              <a:rPr b="1" lang="en" sz="1900">
                <a:solidFill>
                  <a:srgbClr val="4A86E8"/>
                </a:solidFill>
                <a:latin typeface="Calibri"/>
                <a:ea typeface="Calibri"/>
                <a:cs typeface="Calibri"/>
                <a:sym typeface="Calibri"/>
              </a:rPr>
              <a:t>:</a:t>
            </a:r>
            <a:r>
              <a:rPr b="1" lang="en" sz="1900">
                <a:solidFill>
                  <a:srgbClr val="255D8A"/>
                </a:solidFill>
                <a:latin typeface="Calibri"/>
                <a:ea typeface="Calibri"/>
                <a:cs typeface="Calibri"/>
                <a:sym typeface="Calibri"/>
              </a:rPr>
              <a:t> </a:t>
            </a:r>
            <a:r>
              <a:rPr lang="en" sz="1900">
                <a:solidFill>
                  <a:srgbClr val="000000"/>
                </a:solidFill>
                <a:latin typeface="Calibri"/>
                <a:ea typeface="Calibri"/>
                <a:cs typeface="Calibri"/>
                <a:sym typeface="Calibri"/>
              </a:rPr>
              <a:t>Partitioned Dispatch, </a:t>
            </a:r>
            <a:r>
              <a:rPr lang="en" sz="1900">
                <a:solidFill>
                  <a:schemeClr val="dk1"/>
                </a:solidFill>
                <a:latin typeface="Calibri"/>
                <a:ea typeface="Calibri"/>
                <a:cs typeface="Calibri"/>
                <a:sym typeface="Calibri"/>
              </a:rPr>
              <a:t>Asynchronous Global Cuts</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lang="en" sz="1500">
                <a:solidFill>
                  <a:srgbClr val="000000"/>
                </a:solidFill>
                <a:latin typeface="Calibri"/>
                <a:ea typeface="Calibri"/>
                <a:cs typeface="Calibri"/>
                <a:sym typeface="Calibri"/>
              </a:rPr>
              <a:t>Cores share FASTER index, dispatch layer is partitioned </a:t>
            </a: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retain high throughput</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Cores avoid coordination during migration </a:t>
            </a:r>
            <a:r>
              <a:rPr lang="en" sz="1500">
                <a:solidFill>
                  <a:schemeClr val="dk1"/>
                </a:solidFill>
                <a:latin typeface="Calibri"/>
                <a:ea typeface="Calibri"/>
                <a:cs typeface="Calibri"/>
                <a:sym typeface="Calibri"/>
              </a:rPr>
              <a:t>→ </a:t>
            </a:r>
            <a:r>
              <a:rPr b="1" lang="en" sz="1500">
                <a:solidFill>
                  <a:schemeClr val="dk1"/>
                </a:solidFill>
                <a:latin typeface="Calibri"/>
                <a:ea typeface="Calibri"/>
                <a:cs typeface="Calibri"/>
                <a:sym typeface="Calibri"/>
              </a:rPr>
              <a:t>maintain high throughput</a:t>
            </a:r>
            <a:endParaRPr sz="1500">
              <a:solidFill>
                <a:srgbClr val="000000"/>
              </a:solidFill>
              <a:latin typeface="Calibri"/>
              <a:ea typeface="Calibri"/>
              <a:cs typeface="Calibri"/>
              <a:sym typeface="Calibri"/>
            </a:endParaRPr>
          </a:p>
          <a:p>
            <a:pPr indent="0" lvl="1" marL="457200" rtl="0" algn="l">
              <a:lnSpc>
                <a:spcPct val="90000"/>
              </a:lnSpc>
              <a:spcBef>
                <a:spcPts val="500"/>
              </a:spcBef>
              <a:spcAft>
                <a:spcPts val="0"/>
              </a:spcAft>
              <a:buClr>
                <a:schemeClr val="dk1"/>
              </a:buClr>
              <a:buSzPts val="1200"/>
              <a:buNone/>
            </a:pPr>
            <a:r>
              <a:t/>
            </a:r>
            <a:endParaRPr sz="1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4A86E8"/>
                </a:solidFill>
                <a:latin typeface="Calibri"/>
                <a:ea typeface="Calibri"/>
                <a:cs typeface="Calibri"/>
                <a:sym typeface="Calibri"/>
              </a:rPr>
              <a:t>Shadowfax</a:t>
            </a:r>
            <a:r>
              <a:rPr b="1" lang="en" sz="1900">
                <a:solidFill>
                  <a:srgbClr val="4A86E8"/>
                </a:solidFill>
                <a:latin typeface="Calibri"/>
                <a:ea typeface="Calibri"/>
                <a:cs typeface="Calibri"/>
                <a:sym typeface="Calibri"/>
              </a:rPr>
              <a:t>:</a:t>
            </a:r>
            <a:r>
              <a:rPr lang="en" sz="1900">
                <a:solidFill>
                  <a:srgbClr val="C05F00"/>
                </a:solidFill>
                <a:latin typeface="Calibri"/>
                <a:ea typeface="Calibri"/>
                <a:cs typeface="Calibri"/>
                <a:sym typeface="Calibri"/>
              </a:rPr>
              <a:t> </a:t>
            </a:r>
            <a:r>
              <a:rPr lang="en" sz="1900">
                <a:solidFill>
                  <a:srgbClr val="000000"/>
                </a:solidFill>
                <a:latin typeface="Calibri"/>
                <a:ea typeface="Calibri"/>
                <a:cs typeface="Calibri"/>
                <a:sym typeface="Calibri"/>
              </a:rPr>
              <a:t>High Throughput, Elastic, Larger-than-Memory key-value store</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Char char="➔"/>
            </a:pPr>
            <a:r>
              <a:rPr b="1" lang="en" sz="1500">
                <a:solidFill>
                  <a:srgbClr val="000000"/>
                </a:solidFill>
                <a:latin typeface="Calibri"/>
                <a:ea typeface="Calibri"/>
                <a:cs typeface="Calibri"/>
                <a:sym typeface="Calibri"/>
              </a:rPr>
              <a:t>100 Million events/sec/VM on Azure</a:t>
            </a:r>
            <a:r>
              <a:rPr lang="en" sz="1500">
                <a:solidFill>
                  <a:srgbClr val="000000"/>
                </a:solidFill>
                <a:latin typeface="Calibri"/>
                <a:ea typeface="Calibri"/>
                <a:cs typeface="Calibri"/>
                <a:sym typeface="Calibri"/>
              </a:rPr>
              <a:t>, </a:t>
            </a:r>
            <a:r>
              <a:rPr b="1" lang="en" sz="1500">
                <a:solidFill>
                  <a:srgbClr val="000000"/>
                </a:solidFill>
                <a:latin typeface="Calibri"/>
                <a:ea typeface="Calibri"/>
                <a:cs typeface="Calibri"/>
                <a:sym typeface="Calibri"/>
              </a:rPr>
              <a:t>80 Million events/sec/VM </a:t>
            </a:r>
            <a:r>
              <a:rPr lang="en" sz="1500">
                <a:solidFill>
                  <a:srgbClr val="000000"/>
                </a:solidFill>
                <a:latin typeface="Calibri"/>
                <a:ea typeface="Calibri"/>
                <a:cs typeface="Calibri"/>
                <a:sym typeface="Calibri"/>
              </a:rPr>
              <a:t>during migration</a:t>
            </a:r>
            <a:endParaRPr sz="1500">
              <a:solidFill>
                <a:srgbClr val="000000"/>
              </a:solidFill>
              <a:latin typeface="Calibri"/>
              <a:ea typeface="Calibri"/>
              <a:cs typeface="Calibri"/>
              <a:sym typeface="Calibri"/>
            </a:endParaRPr>
          </a:p>
          <a:p>
            <a:pPr indent="-209550" lvl="0" marL="685800" rtl="0" algn="l">
              <a:lnSpc>
                <a:spcPct val="30000"/>
              </a:lnSpc>
              <a:spcBef>
                <a:spcPts val="1600"/>
              </a:spcBef>
              <a:spcAft>
                <a:spcPts val="1600"/>
              </a:spcAft>
              <a:buClr>
                <a:srgbClr val="000000"/>
              </a:buClr>
              <a:buSzPts val="1500"/>
              <a:buFont typeface="Calibri"/>
              <a:buChar char="➔"/>
            </a:pPr>
            <a:r>
              <a:rPr lang="en" sz="1500">
                <a:solidFill>
                  <a:srgbClr val="000000"/>
                </a:solidFill>
                <a:latin typeface="Calibri"/>
                <a:ea typeface="Calibri"/>
                <a:cs typeface="Calibri"/>
                <a:sym typeface="Calibri"/>
              </a:rPr>
              <a:t>Spans DRAM, SSD and Cloud blob storage</a:t>
            </a:r>
            <a:endParaRPr sz="1500">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0"/>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State-of-the-art Cloud Key-Value Store</a:t>
            </a:r>
            <a:endParaRPr>
              <a:latin typeface="Calibri"/>
              <a:ea typeface="Calibri"/>
              <a:cs typeface="Calibri"/>
              <a:sym typeface="Calibri"/>
            </a:endParaRPr>
          </a:p>
        </p:txBody>
      </p:sp>
      <p:sp>
        <p:nvSpPr>
          <p:cNvPr id="799" name="Google Shape;799;p50"/>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a:t>
            </a:r>
            <a:r>
              <a:rPr b="1" lang="en" sz="1900">
                <a:latin typeface="Calibri"/>
                <a:ea typeface="Calibri"/>
                <a:cs typeface="Calibri"/>
                <a:sym typeface="Calibri"/>
              </a:rPr>
              <a:t>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00" name="Google Shape;800;p50"/>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801" name="Google Shape;801;p50"/>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803" name="Google Shape;803;p50"/>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804" name="Google Shape;804;p50"/>
          <p:cNvGrpSpPr/>
          <p:nvPr/>
        </p:nvGrpSpPr>
        <p:grpSpPr>
          <a:xfrm>
            <a:off x="2928272" y="3605799"/>
            <a:ext cx="426478" cy="360309"/>
            <a:chOff x="3163350" y="2159850"/>
            <a:chExt cx="397500" cy="338700"/>
          </a:xfrm>
        </p:grpSpPr>
        <p:sp>
          <p:nvSpPr>
            <p:cNvPr id="805" name="Google Shape;805;p5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06" name="Google Shape;806;p5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50"/>
          <p:cNvGrpSpPr/>
          <p:nvPr/>
        </p:nvGrpSpPr>
        <p:grpSpPr>
          <a:xfrm>
            <a:off x="3908197" y="3605799"/>
            <a:ext cx="426478" cy="360309"/>
            <a:chOff x="3163350" y="2159850"/>
            <a:chExt cx="397500" cy="338700"/>
          </a:xfrm>
        </p:grpSpPr>
        <p:sp>
          <p:nvSpPr>
            <p:cNvPr id="808" name="Google Shape;808;p5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09" name="Google Shape;809;p5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50"/>
          <p:cNvGrpSpPr/>
          <p:nvPr/>
        </p:nvGrpSpPr>
        <p:grpSpPr>
          <a:xfrm>
            <a:off x="4888122" y="3605799"/>
            <a:ext cx="426478" cy="360309"/>
            <a:chOff x="3163350" y="2159850"/>
            <a:chExt cx="397500" cy="338700"/>
          </a:xfrm>
        </p:grpSpPr>
        <p:sp>
          <p:nvSpPr>
            <p:cNvPr id="811" name="Google Shape;811;p5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12" name="Google Shape;812;p5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0"/>
          <p:cNvGrpSpPr/>
          <p:nvPr/>
        </p:nvGrpSpPr>
        <p:grpSpPr>
          <a:xfrm>
            <a:off x="5868047" y="3605799"/>
            <a:ext cx="426478" cy="360309"/>
            <a:chOff x="3163350" y="2159850"/>
            <a:chExt cx="397500" cy="338700"/>
          </a:xfrm>
        </p:grpSpPr>
        <p:sp>
          <p:nvSpPr>
            <p:cNvPr id="814" name="Google Shape;814;p5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15" name="Google Shape;815;p5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1"/>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State-of-the-art Cloud Key-Value Store</a:t>
            </a:r>
            <a:endParaRPr>
              <a:latin typeface="Calibri"/>
              <a:ea typeface="Calibri"/>
              <a:cs typeface="Calibri"/>
              <a:sym typeface="Calibri"/>
            </a:endParaRPr>
          </a:p>
        </p:txBody>
      </p:sp>
      <p:sp>
        <p:nvSpPr>
          <p:cNvPr id="821" name="Google Shape;821;p51"/>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22" name="Google Shape;822;p51"/>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823" name="Google Shape;823;p51"/>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825" name="Google Shape;825;p51"/>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826" name="Google Shape;826;p51"/>
          <p:cNvGrpSpPr/>
          <p:nvPr/>
        </p:nvGrpSpPr>
        <p:grpSpPr>
          <a:xfrm>
            <a:off x="2928272" y="3605799"/>
            <a:ext cx="426478" cy="360309"/>
            <a:chOff x="3163350" y="2159850"/>
            <a:chExt cx="397500" cy="338700"/>
          </a:xfrm>
        </p:grpSpPr>
        <p:sp>
          <p:nvSpPr>
            <p:cNvPr id="827" name="Google Shape;827;p5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28" name="Google Shape;828;p5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51"/>
          <p:cNvGrpSpPr/>
          <p:nvPr/>
        </p:nvGrpSpPr>
        <p:grpSpPr>
          <a:xfrm>
            <a:off x="3908197" y="3605799"/>
            <a:ext cx="426478" cy="360309"/>
            <a:chOff x="3163350" y="2159850"/>
            <a:chExt cx="397500" cy="338700"/>
          </a:xfrm>
        </p:grpSpPr>
        <p:sp>
          <p:nvSpPr>
            <p:cNvPr id="830" name="Google Shape;830;p5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31" name="Google Shape;831;p5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51"/>
          <p:cNvGrpSpPr/>
          <p:nvPr/>
        </p:nvGrpSpPr>
        <p:grpSpPr>
          <a:xfrm>
            <a:off x="4888122" y="3605799"/>
            <a:ext cx="426478" cy="360309"/>
            <a:chOff x="3163350" y="2159850"/>
            <a:chExt cx="397500" cy="338700"/>
          </a:xfrm>
        </p:grpSpPr>
        <p:sp>
          <p:nvSpPr>
            <p:cNvPr id="833" name="Google Shape;833;p5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34" name="Google Shape;834;p5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51"/>
          <p:cNvGrpSpPr/>
          <p:nvPr/>
        </p:nvGrpSpPr>
        <p:grpSpPr>
          <a:xfrm>
            <a:off x="5868047" y="3605799"/>
            <a:ext cx="426478" cy="360309"/>
            <a:chOff x="3163350" y="2159850"/>
            <a:chExt cx="397500" cy="338700"/>
          </a:xfrm>
        </p:grpSpPr>
        <p:sp>
          <p:nvSpPr>
            <p:cNvPr id="836" name="Google Shape;836;p5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37" name="Google Shape;837;p5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51"/>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Hash partition records across vCPUs</a:t>
            </a:r>
            <a:endParaRPr b="1" sz="17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Avoids synchronization on records</a:t>
            </a:r>
            <a:endParaRPr b="1" sz="1700">
              <a:solidFill>
                <a:schemeClr val="dk1"/>
              </a:solidFill>
              <a:latin typeface="Calibri"/>
              <a:ea typeface="Calibri"/>
              <a:cs typeface="Calibri"/>
              <a:sym typeface="Calibri"/>
            </a:endParaRPr>
          </a:p>
        </p:txBody>
      </p:sp>
      <p:grpSp>
        <p:nvGrpSpPr>
          <p:cNvPr id="839" name="Google Shape;839;p51"/>
          <p:cNvGrpSpPr/>
          <p:nvPr/>
        </p:nvGrpSpPr>
        <p:grpSpPr>
          <a:xfrm>
            <a:off x="2995480" y="1826686"/>
            <a:ext cx="292059" cy="543334"/>
            <a:chOff x="1006560" y="3903840"/>
            <a:chExt cx="457200" cy="723000"/>
          </a:xfrm>
        </p:grpSpPr>
        <p:sp>
          <p:nvSpPr>
            <p:cNvPr id="840" name="Google Shape;840;p5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41" name="Google Shape;841;p5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42" name="Google Shape;842;p5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43" name="Google Shape;843;p5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44" name="Google Shape;844;p51"/>
          <p:cNvGrpSpPr/>
          <p:nvPr/>
        </p:nvGrpSpPr>
        <p:grpSpPr>
          <a:xfrm>
            <a:off x="3940918" y="1826686"/>
            <a:ext cx="292059" cy="543334"/>
            <a:chOff x="1006560" y="3903840"/>
            <a:chExt cx="457200" cy="723000"/>
          </a:xfrm>
        </p:grpSpPr>
        <p:sp>
          <p:nvSpPr>
            <p:cNvPr id="845" name="Google Shape;845;p5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46" name="Google Shape;846;p5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47" name="Google Shape;847;p5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48" name="Google Shape;848;p5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49" name="Google Shape;849;p51"/>
          <p:cNvGrpSpPr/>
          <p:nvPr/>
        </p:nvGrpSpPr>
        <p:grpSpPr>
          <a:xfrm>
            <a:off x="4955330" y="1826686"/>
            <a:ext cx="292059" cy="543334"/>
            <a:chOff x="1006560" y="3903840"/>
            <a:chExt cx="457200" cy="723000"/>
          </a:xfrm>
        </p:grpSpPr>
        <p:sp>
          <p:nvSpPr>
            <p:cNvPr id="850" name="Google Shape;850;p5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51" name="Google Shape;851;p5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52" name="Google Shape;852;p5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53" name="Google Shape;853;p5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54" name="Google Shape;854;p51"/>
          <p:cNvGrpSpPr/>
          <p:nvPr/>
        </p:nvGrpSpPr>
        <p:grpSpPr>
          <a:xfrm>
            <a:off x="5935255" y="1826686"/>
            <a:ext cx="292059" cy="543334"/>
            <a:chOff x="1006560" y="3903840"/>
            <a:chExt cx="457200" cy="723000"/>
          </a:xfrm>
        </p:grpSpPr>
        <p:sp>
          <p:nvSpPr>
            <p:cNvPr id="855" name="Google Shape;855;p5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56" name="Google Shape;856;p5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57" name="Google Shape;857;p5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58" name="Google Shape;858;p5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State-of-the-art Cloud Key-Value Store</a:t>
            </a:r>
            <a:endParaRPr>
              <a:latin typeface="Calibri"/>
              <a:ea typeface="Calibri"/>
              <a:cs typeface="Calibri"/>
              <a:sym typeface="Calibri"/>
            </a:endParaRPr>
          </a:p>
        </p:txBody>
      </p:sp>
      <p:sp>
        <p:nvSpPr>
          <p:cNvPr id="864" name="Google Shape;864;p52"/>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65" name="Google Shape;865;p52"/>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866" name="Google Shape;866;p52"/>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868" name="Google Shape;868;p52"/>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869" name="Google Shape;869;p52"/>
          <p:cNvGrpSpPr/>
          <p:nvPr/>
        </p:nvGrpSpPr>
        <p:grpSpPr>
          <a:xfrm>
            <a:off x="2928272" y="3605799"/>
            <a:ext cx="426478" cy="360309"/>
            <a:chOff x="3163350" y="2159850"/>
            <a:chExt cx="397500" cy="338700"/>
          </a:xfrm>
        </p:grpSpPr>
        <p:sp>
          <p:nvSpPr>
            <p:cNvPr id="870" name="Google Shape;870;p5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71" name="Google Shape;871;p5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2"/>
          <p:cNvGrpSpPr/>
          <p:nvPr/>
        </p:nvGrpSpPr>
        <p:grpSpPr>
          <a:xfrm>
            <a:off x="3908197" y="3605799"/>
            <a:ext cx="426478" cy="360309"/>
            <a:chOff x="3163350" y="2159850"/>
            <a:chExt cx="397500" cy="338700"/>
          </a:xfrm>
        </p:grpSpPr>
        <p:sp>
          <p:nvSpPr>
            <p:cNvPr id="873" name="Google Shape;873;p5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74" name="Google Shape;874;p5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2"/>
          <p:cNvGrpSpPr/>
          <p:nvPr/>
        </p:nvGrpSpPr>
        <p:grpSpPr>
          <a:xfrm>
            <a:off x="4888122" y="3605799"/>
            <a:ext cx="426478" cy="360309"/>
            <a:chOff x="3163350" y="2159850"/>
            <a:chExt cx="397500" cy="338700"/>
          </a:xfrm>
        </p:grpSpPr>
        <p:sp>
          <p:nvSpPr>
            <p:cNvPr id="876" name="Google Shape;876;p5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77" name="Google Shape;877;p5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52"/>
          <p:cNvGrpSpPr/>
          <p:nvPr/>
        </p:nvGrpSpPr>
        <p:grpSpPr>
          <a:xfrm>
            <a:off x="5868047" y="3605799"/>
            <a:ext cx="426478" cy="360309"/>
            <a:chOff x="3163350" y="2159850"/>
            <a:chExt cx="397500" cy="338700"/>
          </a:xfrm>
        </p:grpSpPr>
        <p:sp>
          <p:nvSpPr>
            <p:cNvPr id="879" name="Google Shape;879;p5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880" name="Google Shape;880;p5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52"/>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Dispatcher on every vCPU</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7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700">
                <a:solidFill>
                  <a:schemeClr val="dk1"/>
                </a:solidFill>
                <a:latin typeface="Calibri"/>
                <a:ea typeface="Calibri"/>
                <a:cs typeface="Calibri"/>
                <a:sym typeface="Calibri"/>
              </a:rPr>
              <a:t>Each listens on different TCP port</a:t>
            </a:r>
            <a:endParaRPr b="1" sz="1700">
              <a:solidFill>
                <a:schemeClr val="dk1"/>
              </a:solidFill>
              <a:latin typeface="Calibri"/>
              <a:ea typeface="Calibri"/>
              <a:cs typeface="Calibri"/>
              <a:sym typeface="Calibri"/>
            </a:endParaRPr>
          </a:p>
        </p:txBody>
      </p:sp>
      <p:grpSp>
        <p:nvGrpSpPr>
          <p:cNvPr id="882" name="Google Shape;882;p52"/>
          <p:cNvGrpSpPr/>
          <p:nvPr/>
        </p:nvGrpSpPr>
        <p:grpSpPr>
          <a:xfrm>
            <a:off x="2995480" y="1826686"/>
            <a:ext cx="292059" cy="543334"/>
            <a:chOff x="1006560" y="3903840"/>
            <a:chExt cx="457200" cy="723000"/>
          </a:xfrm>
        </p:grpSpPr>
        <p:sp>
          <p:nvSpPr>
            <p:cNvPr id="883" name="Google Shape;883;p5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84" name="Google Shape;884;p5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85" name="Google Shape;885;p5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86" name="Google Shape;886;p5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87" name="Google Shape;887;p52"/>
          <p:cNvGrpSpPr/>
          <p:nvPr/>
        </p:nvGrpSpPr>
        <p:grpSpPr>
          <a:xfrm>
            <a:off x="3940918" y="1826686"/>
            <a:ext cx="292059" cy="543334"/>
            <a:chOff x="1006560" y="3903840"/>
            <a:chExt cx="457200" cy="723000"/>
          </a:xfrm>
        </p:grpSpPr>
        <p:sp>
          <p:nvSpPr>
            <p:cNvPr id="888" name="Google Shape;888;p5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89" name="Google Shape;889;p5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90" name="Google Shape;890;p5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91" name="Google Shape;891;p5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92" name="Google Shape;892;p52"/>
          <p:cNvGrpSpPr/>
          <p:nvPr/>
        </p:nvGrpSpPr>
        <p:grpSpPr>
          <a:xfrm>
            <a:off x="4955330" y="1826686"/>
            <a:ext cx="292059" cy="543334"/>
            <a:chOff x="1006560" y="3903840"/>
            <a:chExt cx="457200" cy="723000"/>
          </a:xfrm>
        </p:grpSpPr>
        <p:sp>
          <p:nvSpPr>
            <p:cNvPr id="893" name="Google Shape;893;p5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94" name="Google Shape;894;p5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95" name="Google Shape;895;p5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96" name="Google Shape;896;p5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897" name="Google Shape;897;p52"/>
          <p:cNvGrpSpPr/>
          <p:nvPr/>
        </p:nvGrpSpPr>
        <p:grpSpPr>
          <a:xfrm>
            <a:off x="5935255" y="1826686"/>
            <a:ext cx="292059" cy="543334"/>
            <a:chOff x="1006560" y="3903840"/>
            <a:chExt cx="457200" cy="723000"/>
          </a:xfrm>
        </p:grpSpPr>
        <p:sp>
          <p:nvSpPr>
            <p:cNvPr id="898" name="Google Shape;898;p5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899" name="Google Shape;899;p5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00" name="Google Shape;900;p5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01" name="Google Shape;901;p5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902" name="Google Shape;902;p52"/>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03" name="Google Shape;903;p52"/>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04" name="Google Shape;904;p52"/>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05" name="Google Shape;905;p52"/>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06" name="Google Shape;906;p52"/>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are Used Everywhere!</a:t>
            </a:r>
            <a:endParaRPr>
              <a:latin typeface="Calibri"/>
              <a:ea typeface="Calibri"/>
              <a:cs typeface="Calibri"/>
              <a:sym typeface="Calibri"/>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90" name="Google Shape;90;p17"/>
          <p:cNvPicPr preferRelativeResize="0"/>
          <p:nvPr/>
        </p:nvPicPr>
        <p:blipFill>
          <a:blip r:embed="rId3">
            <a:alphaModFix/>
          </a:blip>
          <a:stretch>
            <a:fillRect/>
          </a:stretch>
        </p:blipFill>
        <p:spPr>
          <a:xfrm>
            <a:off x="311700" y="1152481"/>
            <a:ext cx="2047875" cy="1185863"/>
          </a:xfrm>
          <a:prstGeom prst="rect">
            <a:avLst/>
          </a:prstGeom>
          <a:noFill/>
          <a:ln>
            <a:noFill/>
          </a:ln>
        </p:spPr>
      </p:pic>
      <p:pic>
        <p:nvPicPr>
          <p:cNvPr id="91" name="Google Shape;91;p17"/>
          <p:cNvPicPr preferRelativeResize="0"/>
          <p:nvPr/>
        </p:nvPicPr>
        <p:blipFill>
          <a:blip r:embed="rId4">
            <a:alphaModFix/>
          </a:blip>
          <a:stretch>
            <a:fillRect/>
          </a:stretch>
        </p:blipFill>
        <p:spPr>
          <a:xfrm>
            <a:off x="2571750" y="1152475"/>
            <a:ext cx="1565625" cy="1185875"/>
          </a:xfrm>
          <a:prstGeom prst="rect">
            <a:avLst/>
          </a:prstGeom>
          <a:noFill/>
          <a:ln>
            <a:noFill/>
          </a:ln>
        </p:spPr>
      </p:pic>
      <p:pic>
        <p:nvPicPr>
          <p:cNvPr id="92" name="Google Shape;92;p17"/>
          <p:cNvPicPr preferRelativeResize="0"/>
          <p:nvPr/>
        </p:nvPicPr>
        <p:blipFill>
          <a:blip r:embed="rId5">
            <a:alphaModFix/>
          </a:blip>
          <a:stretch>
            <a:fillRect/>
          </a:stretch>
        </p:blipFill>
        <p:spPr>
          <a:xfrm>
            <a:off x="4425750" y="1152475"/>
            <a:ext cx="2371750" cy="1185875"/>
          </a:xfrm>
          <a:prstGeom prst="rect">
            <a:avLst/>
          </a:prstGeom>
          <a:noFill/>
          <a:ln>
            <a:noFill/>
          </a:ln>
        </p:spPr>
      </p:pic>
      <p:pic>
        <p:nvPicPr>
          <p:cNvPr id="93" name="Google Shape;93;p17"/>
          <p:cNvPicPr preferRelativeResize="0"/>
          <p:nvPr/>
        </p:nvPicPr>
        <p:blipFill>
          <a:blip r:embed="rId6">
            <a:alphaModFix/>
          </a:blip>
          <a:stretch>
            <a:fillRect/>
          </a:stretch>
        </p:blipFill>
        <p:spPr>
          <a:xfrm>
            <a:off x="7123250" y="1152475"/>
            <a:ext cx="1709049" cy="1185876"/>
          </a:xfrm>
          <a:prstGeom prst="rect">
            <a:avLst/>
          </a:prstGeom>
          <a:noFill/>
          <a:ln>
            <a:noFill/>
          </a:ln>
        </p:spPr>
      </p:pic>
      <p:pic>
        <p:nvPicPr>
          <p:cNvPr id="94" name="Google Shape;94;p17"/>
          <p:cNvPicPr preferRelativeResize="0"/>
          <p:nvPr/>
        </p:nvPicPr>
        <p:blipFill>
          <a:blip r:embed="rId7">
            <a:alphaModFix/>
          </a:blip>
          <a:stretch>
            <a:fillRect/>
          </a:stretch>
        </p:blipFill>
        <p:spPr>
          <a:xfrm>
            <a:off x="311700" y="3028950"/>
            <a:ext cx="4572026" cy="1655201"/>
          </a:xfrm>
          <a:prstGeom prst="rect">
            <a:avLst/>
          </a:prstGeom>
          <a:noFill/>
          <a:ln>
            <a:noFill/>
          </a:ln>
        </p:spPr>
      </p:pic>
      <p:pic>
        <p:nvPicPr>
          <p:cNvPr id="95" name="Google Shape;95;p17"/>
          <p:cNvPicPr preferRelativeResize="0"/>
          <p:nvPr/>
        </p:nvPicPr>
        <p:blipFill>
          <a:blip r:embed="rId8">
            <a:alphaModFix/>
          </a:blip>
          <a:stretch>
            <a:fillRect/>
          </a:stretch>
        </p:blipFill>
        <p:spPr>
          <a:xfrm>
            <a:off x="4500025" y="3028950"/>
            <a:ext cx="4339199" cy="1655199"/>
          </a:xfrm>
          <a:prstGeom prst="rect">
            <a:avLst/>
          </a:prstGeom>
          <a:noFill/>
          <a:ln>
            <a:noFill/>
          </a:ln>
        </p:spPr>
      </p:pic>
      <p:pic>
        <p:nvPicPr>
          <p:cNvPr id="96" name="Google Shape;96;p17"/>
          <p:cNvPicPr preferRelativeResize="0"/>
          <p:nvPr/>
        </p:nvPicPr>
        <p:blipFill>
          <a:blip r:embed="rId9">
            <a:alphaModFix/>
          </a:blip>
          <a:stretch>
            <a:fillRect/>
          </a:stretch>
        </p:blipFill>
        <p:spPr>
          <a:xfrm rot="1200006">
            <a:off x="1005509" y="2971580"/>
            <a:ext cx="3184412" cy="1528521"/>
          </a:xfrm>
          <a:prstGeom prst="rect">
            <a:avLst/>
          </a:prstGeom>
          <a:noFill/>
          <a:ln>
            <a:noFill/>
          </a:ln>
        </p:spPr>
      </p:pic>
      <p:pic>
        <p:nvPicPr>
          <p:cNvPr id="97" name="Google Shape;97;p17"/>
          <p:cNvPicPr preferRelativeResize="0"/>
          <p:nvPr/>
        </p:nvPicPr>
        <p:blipFill>
          <a:blip r:embed="rId10">
            <a:alphaModFix/>
          </a:blip>
          <a:stretch>
            <a:fillRect/>
          </a:stretch>
        </p:blipFill>
        <p:spPr>
          <a:xfrm rot="-1200014">
            <a:off x="822732" y="3073393"/>
            <a:ext cx="3279726" cy="1267342"/>
          </a:xfrm>
          <a:prstGeom prst="rect">
            <a:avLst/>
          </a:prstGeom>
          <a:noFill/>
          <a:ln>
            <a:noFill/>
          </a:ln>
        </p:spPr>
      </p:pic>
      <p:pic>
        <p:nvPicPr>
          <p:cNvPr id="98" name="Google Shape;98;p17"/>
          <p:cNvPicPr preferRelativeResize="0"/>
          <p:nvPr/>
        </p:nvPicPr>
        <p:blipFill>
          <a:blip r:embed="rId11">
            <a:alphaModFix/>
          </a:blip>
          <a:stretch>
            <a:fillRect/>
          </a:stretch>
        </p:blipFill>
        <p:spPr>
          <a:xfrm rot="-1200006">
            <a:off x="4878219" y="2904493"/>
            <a:ext cx="3141066" cy="1507714"/>
          </a:xfrm>
          <a:prstGeom prst="rect">
            <a:avLst/>
          </a:prstGeom>
          <a:noFill/>
          <a:ln>
            <a:noFill/>
          </a:ln>
        </p:spPr>
      </p:pic>
      <p:pic>
        <p:nvPicPr>
          <p:cNvPr id="99" name="Google Shape;99;p17"/>
          <p:cNvPicPr preferRelativeResize="0"/>
          <p:nvPr/>
        </p:nvPicPr>
        <p:blipFill>
          <a:blip r:embed="rId12">
            <a:alphaModFix/>
          </a:blip>
          <a:stretch>
            <a:fillRect/>
          </a:stretch>
        </p:blipFill>
        <p:spPr>
          <a:xfrm rot="1200003">
            <a:off x="5517023" y="3173300"/>
            <a:ext cx="3244201" cy="13665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5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State-of-the-art Cloud Key-Value Store</a:t>
            </a:r>
            <a:endParaRPr>
              <a:latin typeface="Calibri"/>
              <a:ea typeface="Calibri"/>
              <a:cs typeface="Calibri"/>
              <a:sym typeface="Calibri"/>
            </a:endParaRPr>
          </a:p>
        </p:txBody>
      </p:sp>
      <p:sp>
        <p:nvSpPr>
          <p:cNvPr id="912" name="Google Shape;912;p53"/>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13" name="Google Shape;913;p53"/>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914" name="Google Shape;914;p53"/>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916" name="Google Shape;916;p53"/>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917" name="Google Shape;917;p53"/>
          <p:cNvGrpSpPr/>
          <p:nvPr/>
        </p:nvGrpSpPr>
        <p:grpSpPr>
          <a:xfrm>
            <a:off x="2928272" y="3605799"/>
            <a:ext cx="426478" cy="360309"/>
            <a:chOff x="3163350" y="2159850"/>
            <a:chExt cx="397500" cy="338700"/>
          </a:xfrm>
        </p:grpSpPr>
        <p:sp>
          <p:nvSpPr>
            <p:cNvPr id="918" name="Google Shape;918;p5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19" name="Google Shape;919;p5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3"/>
          <p:cNvGrpSpPr/>
          <p:nvPr/>
        </p:nvGrpSpPr>
        <p:grpSpPr>
          <a:xfrm>
            <a:off x="3908197" y="3605799"/>
            <a:ext cx="426478" cy="360309"/>
            <a:chOff x="3163350" y="2159850"/>
            <a:chExt cx="397500" cy="338700"/>
          </a:xfrm>
        </p:grpSpPr>
        <p:sp>
          <p:nvSpPr>
            <p:cNvPr id="921" name="Google Shape;921;p5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22" name="Google Shape;922;p5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53"/>
          <p:cNvGrpSpPr/>
          <p:nvPr/>
        </p:nvGrpSpPr>
        <p:grpSpPr>
          <a:xfrm>
            <a:off x="4888122" y="3605799"/>
            <a:ext cx="426478" cy="360309"/>
            <a:chOff x="3163350" y="2159850"/>
            <a:chExt cx="397500" cy="338700"/>
          </a:xfrm>
        </p:grpSpPr>
        <p:sp>
          <p:nvSpPr>
            <p:cNvPr id="924" name="Google Shape;924;p5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25" name="Google Shape;925;p5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3"/>
          <p:cNvGrpSpPr/>
          <p:nvPr/>
        </p:nvGrpSpPr>
        <p:grpSpPr>
          <a:xfrm>
            <a:off x="5868047" y="3605799"/>
            <a:ext cx="426478" cy="360309"/>
            <a:chOff x="3163350" y="2159850"/>
            <a:chExt cx="397500" cy="338700"/>
          </a:xfrm>
        </p:grpSpPr>
        <p:sp>
          <p:nvSpPr>
            <p:cNvPr id="927" name="Google Shape;927;p5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28" name="Google Shape;928;p5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53"/>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Each dispatcher routes requests to correct partition</a:t>
            </a:r>
            <a:endParaRPr b="1" sz="1700">
              <a:solidFill>
                <a:schemeClr val="dk1"/>
              </a:solidFill>
              <a:latin typeface="Calibri"/>
              <a:ea typeface="Calibri"/>
              <a:cs typeface="Calibri"/>
              <a:sym typeface="Calibri"/>
            </a:endParaRPr>
          </a:p>
        </p:txBody>
      </p:sp>
      <p:grpSp>
        <p:nvGrpSpPr>
          <p:cNvPr id="930" name="Google Shape;930;p53"/>
          <p:cNvGrpSpPr/>
          <p:nvPr/>
        </p:nvGrpSpPr>
        <p:grpSpPr>
          <a:xfrm>
            <a:off x="2995480" y="1826686"/>
            <a:ext cx="292059" cy="543334"/>
            <a:chOff x="1006560" y="3903840"/>
            <a:chExt cx="457200" cy="723000"/>
          </a:xfrm>
        </p:grpSpPr>
        <p:sp>
          <p:nvSpPr>
            <p:cNvPr id="931" name="Google Shape;931;p5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32" name="Google Shape;932;p5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33" name="Google Shape;933;p5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34" name="Google Shape;934;p5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35" name="Google Shape;935;p53"/>
          <p:cNvGrpSpPr/>
          <p:nvPr/>
        </p:nvGrpSpPr>
        <p:grpSpPr>
          <a:xfrm>
            <a:off x="3940918" y="1826686"/>
            <a:ext cx="292059" cy="543334"/>
            <a:chOff x="1006560" y="3903840"/>
            <a:chExt cx="457200" cy="723000"/>
          </a:xfrm>
        </p:grpSpPr>
        <p:sp>
          <p:nvSpPr>
            <p:cNvPr id="936" name="Google Shape;936;p5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37" name="Google Shape;937;p5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38" name="Google Shape;938;p5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39" name="Google Shape;939;p5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40" name="Google Shape;940;p53"/>
          <p:cNvGrpSpPr/>
          <p:nvPr/>
        </p:nvGrpSpPr>
        <p:grpSpPr>
          <a:xfrm>
            <a:off x="4955330" y="1826686"/>
            <a:ext cx="292059" cy="543334"/>
            <a:chOff x="1006560" y="3903840"/>
            <a:chExt cx="457200" cy="723000"/>
          </a:xfrm>
        </p:grpSpPr>
        <p:sp>
          <p:nvSpPr>
            <p:cNvPr id="941" name="Google Shape;941;p5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42" name="Google Shape;942;p5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43" name="Google Shape;943;p5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44" name="Google Shape;944;p5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45" name="Google Shape;945;p53"/>
          <p:cNvGrpSpPr/>
          <p:nvPr/>
        </p:nvGrpSpPr>
        <p:grpSpPr>
          <a:xfrm>
            <a:off x="5935255" y="1826686"/>
            <a:ext cx="292059" cy="543334"/>
            <a:chOff x="1006560" y="3903840"/>
            <a:chExt cx="457200" cy="723000"/>
          </a:xfrm>
        </p:grpSpPr>
        <p:sp>
          <p:nvSpPr>
            <p:cNvPr id="946" name="Google Shape;946;p5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47" name="Google Shape;947;p5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48" name="Google Shape;948;p5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49" name="Google Shape;949;p5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950" name="Google Shape;950;p53"/>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51" name="Google Shape;951;p53"/>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52" name="Google Shape;952;p53"/>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53" name="Google Shape;953;p53"/>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54" name="Google Shape;954;p53"/>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
        <p:nvSpPr>
          <p:cNvPr id="955" name="Google Shape;955;p53"/>
          <p:cNvSpPr/>
          <p:nvPr/>
        </p:nvSpPr>
        <p:spPr>
          <a:xfrm rot="7843190">
            <a:off x="3281909" y="3892506"/>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p:nvPr/>
        </p:nvSpPr>
        <p:spPr>
          <a:xfrm rot="-7197825">
            <a:off x="35784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3"/>
          <p:cNvSpPr/>
          <p:nvPr/>
        </p:nvSpPr>
        <p:spPr>
          <a:xfrm rot="-5996481">
            <a:off x="4538074" y="1349157"/>
            <a:ext cx="224166" cy="2591417"/>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rot="-6597807">
            <a:off x="4018831" y="1689815"/>
            <a:ext cx="224064" cy="172013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54"/>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State-of-the-art Cloud Key-Value Store</a:t>
            </a:r>
            <a:endParaRPr>
              <a:latin typeface="Calibri"/>
              <a:ea typeface="Calibri"/>
              <a:cs typeface="Calibri"/>
              <a:sym typeface="Calibri"/>
            </a:endParaRPr>
          </a:p>
        </p:txBody>
      </p:sp>
      <p:sp>
        <p:nvSpPr>
          <p:cNvPr id="966" name="Google Shape;966;p54"/>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67" name="Google Shape;967;p54"/>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968" name="Google Shape;968;p54"/>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970" name="Google Shape;970;p54"/>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971" name="Google Shape;971;p54"/>
          <p:cNvGrpSpPr/>
          <p:nvPr/>
        </p:nvGrpSpPr>
        <p:grpSpPr>
          <a:xfrm>
            <a:off x="2928272" y="3605799"/>
            <a:ext cx="426478" cy="360309"/>
            <a:chOff x="3163350" y="2159850"/>
            <a:chExt cx="397500" cy="338700"/>
          </a:xfrm>
        </p:grpSpPr>
        <p:sp>
          <p:nvSpPr>
            <p:cNvPr id="972" name="Google Shape;972;p5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73" name="Google Shape;973;p5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4"/>
          <p:cNvGrpSpPr/>
          <p:nvPr/>
        </p:nvGrpSpPr>
        <p:grpSpPr>
          <a:xfrm>
            <a:off x="3908197" y="3605799"/>
            <a:ext cx="426478" cy="360309"/>
            <a:chOff x="3163350" y="2159850"/>
            <a:chExt cx="397500" cy="338700"/>
          </a:xfrm>
        </p:grpSpPr>
        <p:sp>
          <p:nvSpPr>
            <p:cNvPr id="975" name="Google Shape;975;p5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76" name="Google Shape;976;p5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4"/>
          <p:cNvGrpSpPr/>
          <p:nvPr/>
        </p:nvGrpSpPr>
        <p:grpSpPr>
          <a:xfrm>
            <a:off x="4888122" y="3605799"/>
            <a:ext cx="426478" cy="360309"/>
            <a:chOff x="3163350" y="2159850"/>
            <a:chExt cx="397500" cy="338700"/>
          </a:xfrm>
        </p:grpSpPr>
        <p:sp>
          <p:nvSpPr>
            <p:cNvPr id="978" name="Google Shape;978;p5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79" name="Google Shape;979;p5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54"/>
          <p:cNvGrpSpPr/>
          <p:nvPr/>
        </p:nvGrpSpPr>
        <p:grpSpPr>
          <a:xfrm>
            <a:off x="5868047" y="3605799"/>
            <a:ext cx="426478" cy="360309"/>
            <a:chOff x="3163350" y="2159850"/>
            <a:chExt cx="397500" cy="338700"/>
          </a:xfrm>
        </p:grpSpPr>
        <p:sp>
          <p:nvSpPr>
            <p:cNvPr id="981" name="Google Shape;981;p5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982" name="Google Shape;982;p5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54"/>
          <p:cNvGrpSpPr/>
          <p:nvPr/>
        </p:nvGrpSpPr>
        <p:grpSpPr>
          <a:xfrm>
            <a:off x="2995480" y="1826686"/>
            <a:ext cx="292059" cy="543334"/>
            <a:chOff x="1006560" y="3903840"/>
            <a:chExt cx="457200" cy="723000"/>
          </a:xfrm>
        </p:grpSpPr>
        <p:sp>
          <p:nvSpPr>
            <p:cNvPr id="984" name="Google Shape;984;p5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85" name="Google Shape;985;p5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86" name="Google Shape;986;p5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87" name="Google Shape;987;p5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88" name="Google Shape;988;p54"/>
          <p:cNvGrpSpPr/>
          <p:nvPr/>
        </p:nvGrpSpPr>
        <p:grpSpPr>
          <a:xfrm>
            <a:off x="3940918" y="1826686"/>
            <a:ext cx="292059" cy="543334"/>
            <a:chOff x="1006560" y="3903840"/>
            <a:chExt cx="457200" cy="723000"/>
          </a:xfrm>
        </p:grpSpPr>
        <p:sp>
          <p:nvSpPr>
            <p:cNvPr id="989" name="Google Shape;989;p5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90" name="Google Shape;990;p5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91" name="Google Shape;991;p5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92" name="Google Shape;992;p5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93" name="Google Shape;993;p54"/>
          <p:cNvGrpSpPr/>
          <p:nvPr/>
        </p:nvGrpSpPr>
        <p:grpSpPr>
          <a:xfrm>
            <a:off x="4955330" y="1826686"/>
            <a:ext cx="292059" cy="543334"/>
            <a:chOff x="1006560" y="3903840"/>
            <a:chExt cx="457200" cy="723000"/>
          </a:xfrm>
        </p:grpSpPr>
        <p:sp>
          <p:nvSpPr>
            <p:cNvPr id="994" name="Google Shape;994;p5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95" name="Google Shape;995;p5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96" name="Google Shape;996;p5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997" name="Google Shape;997;p5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998" name="Google Shape;998;p54"/>
          <p:cNvGrpSpPr/>
          <p:nvPr/>
        </p:nvGrpSpPr>
        <p:grpSpPr>
          <a:xfrm>
            <a:off x="5935255" y="1826686"/>
            <a:ext cx="292059" cy="543334"/>
            <a:chOff x="1006560" y="3903840"/>
            <a:chExt cx="457200" cy="723000"/>
          </a:xfrm>
        </p:grpSpPr>
        <p:sp>
          <p:nvSpPr>
            <p:cNvPr id="999" name="Google Shape;999;p5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00" name="Google Shape;1000;p5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01" name="Google Shape;1001;p5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02" name="Google Shape;1002;p5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003" name="Google Shape;1003;p54"/>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04" name="Google Shape;1004;p54"/>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05" name="Google Shape;1005;p54"/>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06" name="Google Shape;1006;p54"/>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07" name="Google Shape;1007;p54"/>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
        <p:nvSpPr>
          <p:cNvPr id="1008" name="Google Shape;1008;p54"/>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4"/>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4"/>
          <p:cNvSpPr/>
          <p:nvPr/>
        </p:nvSpPr>
        <p:spPr>
          <a:xfrm rot="-7197825">
            <a:off x="35784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4"/>
          <p:cNvSpPr/>
          <p:nvPr/>
        </p:nvSpPr>
        <p:spPr>
          <a:xfrm rot="-5996481">
            <a:off x="4538074" y="1349157"/>
            <a:ext cx="224166" cy="2591417"/>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p:nvPr/>
        </p:nvSpPr>
        <p:spPr>
          <a:xfrm rot="-6597807">
            <a:off x="4018831" y="1689815"/>
            <a:ext cx="224064" cy="172013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rot="10800000">
            <a:off x="3988525"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rot="10800000">
            <a:off x="3975050" y="30629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rot="10800000">
            <a:off x="5008325" y="30783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rot="10800000">
            <a:off x="5008313"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rot="10800000">
            <a:off x="5961850" y="30674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rot="10800000">
            <a:off x="5961838" y="24193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rot="7843190">
            <a:off x="3510884"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4"/>
          <p:cNvSpPr/>
          <p:nvPr/>
        </p:nvSpPr>
        <p:spPr>
          <a:xfrm rot="9189346">
            <a:off x="3987162" y="4047720"/>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flipH="1" rot="-9189346">
            <a:off x="4384962" y="4063605"/>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flipH="1" rot="-7843190">
            <a:off x="4947796"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rot="-6597807">
            <a:off x="4889018" y="1533802"/>
            <a:ext cx="224064" cy="186704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rot="-7197825">
            <a:off x="43686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rot="7197825">
            <a:off x="3557482" y="2253410"/>
            <a:ext cx="224046" cy="78291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rot="7197825">
            <a:off x="4553402" y="2142222"/>
            <a:ext cx="224046" cy="93116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rot="7197825">
            <a:off x="5471702" y="2163072"/>
            <a:ext cx="224046" cy="93116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p:nvPr/>
        </p:nvSpPr>
        <p:spPr>
          <a:xfrm rot="5995688">
            <a:off x="4530646" y="1260757"/>
            <a:ext cx="224461" cy="2633838"/>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4"/>
          <p:cNvSpPr/>
          <p:nvPr/>
        </p:nvSpPr>
        <p:spPr>
          <a:xfrm rot="6594672">
            <a:off x="5050511" y="1625661"/>
            <a:ext cx="224628" cy="192038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Each dispatcher routes requests to correct partition</a:t>
            </a:r>
            <a:endParaRPr b="1" sz="17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55"/>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State-of-the-art Cloud Key-Value Store</a:t>
            </a:r>
            <a:endParaRPr>
              <a:latin typeface="Calibri"/>
              <a:ea typeface="Calibri"/>
              <a:cs typeface="Calibri"/>
              <a:sym typeface="Calibri"/>
            </a:endParaRPr>
          </a:p>
        </p:txBody>
      </p:sp>
      <p:sp>
        <p:nvSpPr>
          <p:cNvPr id="1036" name="Google Shape;1036;p55"/>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37" name="Google Shape;1037;p55"/>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1038" name="Google Shape;1038;p55"/>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5"/>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1040" name="Google Shape;1040;p55"/>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1041" name="Google Shape;1041;p55"/>
          <p:cNvGrpSpPr/>
          <p:nvPr/>
        </p:nvGrpSpPr>
        <p:grpSpPr>
          <a:xfrm>
            <a:off x="2928272" y="3605799"/>
            <a:ext cx="426478" cy="360309"/>
            <a:chOff x="3163350" y="2159850"/>
            <a:chExt cx="397500" cy="338700"/>
          </a:xfrm>
        </p:grpSpPr>
        <p:sp>
          <p:nvSpPr>
            <p:cNvPr id="1042" name="Google Shape;1042;p5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43" name="Google Shape;1043;p5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55"/>
          <p:cNvGrpSpPr/>
          <p:nvPr/>
        </p:nvGrpSpPr>
        <p:grpSpPr>
          <a:xfrm>
            <a:off x="3908197" y="3605799"/>
            <a:ext cx="426478" cy="360309"/>
            <a:chOff x="3163350" y="2159850"/>
            <a:chExt cx="397500" cy="338700"/>
          </a:xfrm>
        </p:grpSpPr>
        <p:sp>
          <p:nvSpPr>
            <p:cNvPr id="1045" name="Google Shape;1045;p5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46" name="Google Shape;1046;p5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55"/>
          <p:cNvGrpSpPr/>
          <p:nvPr/>
        </p:nvGrpSpPr>
        <p:grpSpPr>
          <a:xfrm>
            <a:off x="4888122" y="3605799"/>
            <a:ext cx="426478" cy="360309"/>
            <a:chOff x="3163350" y="2159850"/>
            <a:chExt cx="397500" cy="338700"/>
          </a:xfrm>
        </p:grpSpPr>
        <p:sp>
          <p:nvSpPr>
            <p:cNvPr id="1048" name="Google Shape;1048;p5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49" name="Google Shape;1049;p5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55"/>
          <p:cNvGrpSpPr/>
          <p:nvPr/>
        </p:nvGrpSpPr>
        <p:grpSpPr>
          <a:xfrm>
            <a:off x="5868047" y="3605799"/>
            <a:ext cx="426478" cy="360309"/>
            <a:chOff x="3163350" y="2159850"/>
            <a:chExt cx="397500" cy="338700"/>
          </a:xfrm>
        </p:grpSpPr>
        <p:sp>
          <p:nvSpPr>
            <p:cNvPr id="1051" name="Google Shape;1051;p5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52" name="Google Shape;1052;p5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55"/>
          <p:cNvGrpSpPr/>
          <p:nvPr/>
        </p:nvGrpSpPr>
        <p:grpSpPr>
          <a:xfrm>
            <a:off x="2995480" y="1826686"/>
            <a:ext cx="292059" cy="543334"/>
            <a:chOff x="1006560" y="3903840"/>
            <a:chExt cx="457200" cy="723000"/>
          </a:xfrm>
        </p:grpSpPr>
        <p:sp>
          <p:nvSpPr>
            <p:cNvPr id="1054" name="Google Shape;1054;p55"/>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55" name="Google Shape;1055;p55"/>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56" name="Google Shape;1056;p55"/>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57" name="Google Shape;1057;p55"/>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058" name="Google Shape;1058;p55"/>
          <p:cNvGrpSpPr/>
          <p:nvPr/>
        </p:nvGrpSpPr>
        <p:grpSpPr>
          <a:xfrm>
            <a:off x="3940918" y="1826686"/>
            <a:ext cx="292059" cy="543334"/>
            <a:chOff x="1006560" y="3903840"/>
            <a:chExt cx="457200" cy="723000"/>
          </a:xfrm>
        </p:grpSpPr>
        <p:sp>
          <p:nvSpPr>
            <p:cNvPr id="1059" name="Google Shape;1059;p55"/>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60" name="Google Shape;1060;p55"/>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61" name="Google Shape;1061;p55"/>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62" name="Google Shape;1062;p55"/>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063" name="Google Shape;1063;p55"/>
          <p:cNvGrpSpPr/>
          <p:nvPr/>
        </p:nvGrpSpPr>
        <p:grpSpPr>
          <a:xfrm>
            <a:off x="4955330" y="1826686"/>
            <a:ext cx="292059" cy="543334"/>
            <a:chOff x="1006560" y="3903840"/>
            <a:chExt cx="457200" cy="723000"/>
          </a:xfrm>
        </p:grpSpPr>
        <p:sp>
          <p:nvSpPr>
            <p:cNvPr id="1064" name="Google Shape;1064;p55"/>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65" name="Google Shape;1065;p55"/>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66" name="Google Shape;1066;p55"/>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67" name="Google Shape;1067;p55"/>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068" name="Google Shape;1068;p55"/>
          <p:cNvGrpSpPr/>
          <p:nvPr/>
        </p:nvGrpSpPr>
        <p:grpSpPr>
          <a:xfrm>
            <a:off x="5935255" y="1826686"/>
            <a:ext cx="292059" cy="543334"/>
            <a:chOff x="1006560" y="3903840"/>
            <a:chExt cx="457200" cy="723000"/>
          </a:xfrm>
        </p:grpSpPr>
        <p:sp>
          <p:nvSpPr>
            <p:cNvPr id="1069" name="Google Shape;1069;p55"/>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70" name="Google Shape;1070;p55"/>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71" name="Google Shape;1071;p55"/>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072" name="Google Shape;1072;p55"/>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073" name="Google Shape;1073;p55"/>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74" name="Google Shape;1074;p55"/>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75" name="Google Shape;1075;p55"/>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76" name="Google Shape;1076;p55"/>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077" name="Google Shape;1077;p55"/>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sp>
        <p:nvSpPr>
          <p:cNvPr id="1078" name="Google Shape;1078;p55"/>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5"/>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p:nvPr/>
        </p:nvSpPr>
        <p:spPr>
          <a:xfrm rot="-7197825">
            <a:off x="35784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rot="-5996481">
            <a:off x="4538074" y="1349157"/>
            <a:ext cx="224166" cy="2591417"/>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5"/>
          <p:cNvSpPr/>
          <p:nvPr/>
        </p:nvSpPr>
        <p:spPr>
          <a:xfrm rot="-6597807">
            <a:off x="4018831" y="1689815"/>
            <a:ext cx="224064" cy="172013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5"/>
          <p:cNvSpPr/>
          <p:nvPr/>
        </p:nvSpPr>
        <p:spPr>
          <a:xfrm rot="10800000">
            <a:off x="3988525"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5"/>
          <p:cNvSpPr/>
          <p:nvPr/>
        </p:nvSpPr>
        <p:spPr>
          <a:xfrm rot="10800000">
            <a:off x="3975050" y="30629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5"/>
          <p:cNvSpPr/>
          <p:nvPr/>
        </p:nvSpPr>
        <p:spPr>
          <a:xfrm rot="10800000">
            <a:off x="5008325" y="30783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5"/>
          <p:cNvSpPr/>
          <p:nvPr/>
        </p:nvSpPr>
        <p:spPr>
          <a:xfrm rot="10800000">
            <a:off x="5008313" y="2430214"/>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5"/>
          <p:cNvSpPr/>
          <p:nvPr/>
        </p:nvSpPr>
        <p:spPr>
          <a:xfrm rot="10800000">
            <a:off x="5961850" y="30674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5"/>
          <p:cNvSpPr/>
          <p:nvPr/>
        </p:nvSpPr>
        <p:spPr>
          <a:xfrm rot="10800000">
            <a:off x="5961838" y="2419389"/>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5"/>
          <p:cNvSpPr/>
          <p:nvPr/>
        </p:nvSpPr>
        <p:spPr>
          <a:xfrm rot="7843190">
            <a:off x="3510884"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5"/>
          <p:cNvSpPr/>
          <p:nvPr/>
        </p:nvSpPr>
        <p:spPr>
          <a:xfrm rot="9189346">
            <a:off x="3987162" y="4047720"/>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5"/>
          <p:cNvSpPr/>
          <p:nvPr/>
        </p:nvSpPr>
        <p:spPr>
          <a:xfrm flipH="1" rot="-9189346">
            <a:off x="4384962" y="4063605"/>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5"/>
          <p:cNvSpPr/>
          <p:nvPr/>
        </p:nvSpPr>
        <p:spPr>
          <a:xfrm flipH="1" rot="-7843190">
            <a:off x="4947796"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5"/>
          <p:cNvSpPr/>
          <p:nvPr/>
        </p:nvSpPr>
        <p:spPr>
          <a:xfrm rot="-6597807">
            <a:off x="4889018" y="1533802"/>
            <a:ext cx="224064" cy="186704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5"/>
          <p:cNvSpPr/>
          <p:nvPr/>
        </p:nvSpPr>
        <p:spPr>
          <a:xfrm rot="-7197825">
            <a:off x="4368676" y="2229939"/>
            <a:ext cx="224046" cy="78317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5"/>
          <p:cNvSpPr/>
          <p:nvPr/>
        </p:nvSpPr>
        <p:spPr>
          <a:xfrm rot="7197825">
            <a:off x="3557482" y="2253410"/>
            <a:ext cx="224046" cy="782915"/>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5"/>
          <p:cNvSpPr/>
          <p:nvPr/>
        </p:nvSpPr>
        <p:spPr>
          <a:xfrm rot="7197825">
            <a:off x="4553402" y="2142222"/>
            <a:ext cx="224046" cy="93116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5"/>
          <p:cNvSpPr/>
          <p:nvPr/>
        </p:nvSpPr>
        <p:spPr>
          <a:xfrm rot="7197825">
            <a:off x="5471702" y="2163072"/>
            <a:ext cx="224046" cy="93116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5"/>
          <p:cNvSpPr/>
          <p:nvPr/>
        </p:nvSpPr>
        <p:spPr>
          <a:xfrm rot="5995688">
            <a:off x="4530646" y="1260757"/>
            <a:ext cx="224461" cy="2633838"/>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5"/>
          <p:cNvSpPr/>
          <p:nvPr/>
        </p:nvSpPr>
        <p:spPr>
          <a:xfrm rot="6594672">
            <a:off x="5050511" y="1625661"/>
            <a:ext cx="224628" cy="1920383"/>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0" name="Google Shape;1100;p55"/>
          <p:cNvPicPr preferRelativeResize="0"/>
          <p:nvPr/>
        </p:nvPicPr>
        <p:blipFill>
          <a:blip r:embed="rId3">
            <a:alphaModFix/>
          </a:blip>
          <a:stretch>
            <a:fillRect/>
          </a:stretch>
        </p:blipFill>
        <p:spPr>
          <a:xfrm>
            <a:off x="2436019" y="0"/>
            <a:ext cx="4271963" cy="5143500"/>
          </a:xfrm>
          <a:prstGeom prst="rect">
            <a:avLst/>
          </a:prstGeom>
          <a:noFill/>
          <a:ln>
            <a:noFill/>
          </a:ln>
        </p:spPr>
      </p:pic>
      <p:sp>
        <p:nvSpPr>
          <p:cNvPr id="1101" name="Google Shape;1101;p55"/>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Doesn’t scale across vCPUs</a:t>
            </a:r>
            <a:endParaRPr b="1" sz="17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56"/>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State-of-the-art Cloud Key-Value Store</a:t>
            </a:r>
            <a:endParaRPr>
              <a:latin typeface="Calibri"/>
              <a:ea typeface="Calibri"/>
              <a:cs typeface="Calibri"/>
              <a:sym typeface="Calibri"/>
            </a:endParaRPr>
          </a:p>
        </p:txBody>
      </p:sp>
      <p:sp>
        <p:nvSpPr>
          <p:cNvPr id="1107" name="Google Shape;1107;p56"/>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08" name="Google Shape;1108;p56"/>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1109" name="Google Shape;1109;p56"/>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1111" name="Google Shape;1111;p56"/>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1112" name="Google Shape;1112;p56"/>
          <p:cNvGrpSpPr/>
          <p:nvPr/>
        </p:nvGrpSpPr>
        <p:grpSpPr>
          <a:xfrm>
            <a:off x="2928272" y="3605799"/>
            <a:ext cx="426478" cy="360309"/>
            <a:chOff x="3163350" y="2159850"/>
            <a:chExt cx="397500" cy="338700"/>
          </a:xfrm>
        </p:grpSpPr>
        <p:sp>
          <p:nvSpPr>
            <p:cNvPr id="1113" name="Google Shape;1113;p5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14" name="Google Shape;1114;p5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56"/>
          <p:cNvGrpSpPr/>
          <p:nvPr/>
        </p:nvGrpSpPr>
        <p:grpSpPr>
          <a:xfrm>
            <a:off x="3908197" y="3605799"/>
            <a:ext cx="426478" cy="360309"/>
            <a:chOff x="3163350" y="2159850"/>
            <a:chExt cx="397500" cy="338700"/>
          </a:xfrm>
        </p:grpSpPr>
        <p:sp>
          <p:nvSpPr>
            <p:cNvPr id="1116" name="Google Shape;1116;p5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17" name="Google Shape;1117;p5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56"/>
          <p:cNvGrpSpPr/>
          <p:nvPr/>
        </p:nvGrpSpPr>
        <p:grpSpPr>
          <a:xfrm>
            <a:off x="4888122" y="3605799"/>
            <a:ext cx="426478" cy="360309"/>
            <a:chOff x="3163350" y="2159850"/>
            <a:chExt cx="397500" cy="338700"/>
          </a:xfrm>
        </p:grpSpPr>
        <p:sp>
          <p:nvSpPr>
            <p:cNvPr id="1119" name="Google Shape;1119;p5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20" name="Google Shape;1120;p5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56"/>
          <p:cNvGrpSpPr/>
          <p:nvPr/>
        </p:nvGrpSpPr>
        <p:grpSpPr>
          <a:xfrm>
            <a:off x="5868047" y="3605799"/>
            <a:ext cx="426478" cy="360309"/>
            <a:chOff x="3163350" y="2159850"/>
            <a:chExt cx="397500" cy="338700"/>
          </a:xfrm>
        </p:grpSpPr>
        <p:sp>
          <p:nvSpPr>
            <p:cNvPr id="1122" name="Google Shape;1122;p5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23" name="Google Shape;1123;p5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4" name="Google Shape;1124;p56"/>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Migration cannot be parallelized</a:t>
            </a:r>
            <a:endParaRPr b="1" sz="1700">
              <a:solidFill>
                <a:schemeClr val="dk1"/>
              </a:solidFill>
              <a:latin typeface="Calibri"/>
              <a:ea typeface="Calibri"/>
              <a:cs typeface="Calibri"/>
              <a:sym typeface="Calibri"/>
            </a:endParaRPr>
          </a:p>
        </p:txBody>
      </p:sp>
      <p:grpSp>
        <p:nvGrpSpPr>
          <p:cNvPr id="1125" name="Google Shape;1125;p56"/>
          <p:cNvGrpSpPr/>
          <p:nvPr/>
        </p:nvGrpSpPr>
        <p:grpSpPr>
          <a:xfrm>
            <a:off x="3940918" y="1826686"/>
            <a:ext cx="292059" cy="543334"/>
            <a:chOff x="1006560" y="3903840"/>
            <a:chExt cx="457200" cy="723000"/>
          </a:xfrm>
        </p:grpSpPr>
        <p:sp>
          <p:nvSpPr>
            <p:cNvPr id="1126" name="Google Shape;1126;p56"/>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27" name="Google Shape;1127;p56"/>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28" name="Google Shape;1128;p56"/>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29" name="Google Shape;1129;p56"/>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30" name="Google Shape;1130;p56"/>
          <p:cNvGrpSpPr/>
          <p:nvPr/>
        </p:nvGrpSpPr>
        <p:grpSpPr>
          <a:xfrm>
            <a:off x="4955330" y="1826686"/>
            <a:ext cx="292059" cy="543334"/>
            <a:chOff x="1006560" y="3903840"/>
            <a:chExt cx="457200" cy="723000"/>
          </a:xfrm>
        </p:grpSpPr>
        <p:sp>
          <p:nvSpPr>
            <p:cNvPr id="1131" name="Google Shape;1131;p56"/>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32" name="Google Shape;1132;p56"/>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33" name="Google Shape;1133;p56"/>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34" name="Google Shape;1134;p56"/>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35" name="Google Shape;1135;p56"/>
          <p:cNvGrpSpPr/>
          <p:nvPr/>
        </p:nvGrpSpPr>
        <p:grpSpPr>
          <a:xfrm>
            <a:off x="2995480" y="1826686"/>
            <a:ext cx="292059" cy="272794"/>
            <a:chOff x="1006560" y="3903840"/>
            <a:chExt cx="457200" cy="363000"/>
          </a:xfrm>
        </p:grpSpPr>
        <p:sp>
          <p:nvSpPr>
            <p:cNvPr id="1136" name="Google Shape;1136;p56"/>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37" name="Google Shape;1137;p56"/>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38" name="Google Shape;1138;p56"/>
          <p:cNvGrpSpPr/>
          <p:nvPr/>
        </p:nvGrpSpPr>
        <p:grpSpPr>
          <a:xfrm>
            <a:off x="5935255" y="1826686"/>
            <a:ext cx="292059" cy="543334"/>
            <a:chOff x="1006560" y="3903840"/>
            <a:chExt cx="457200" cy="723000"/>
          </a:xfrm>
        </p:grpSpPr>
        <p:sp>
          <p:nvSpPr>
            <p:cNvPr id="1139" name="Google Shape;1139;p56"/>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40" name="Google Shape;1140;p56"/>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41" name="Google Shape;1141;p56"/>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42" name="Google Shape;1142;p56"/>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143" name="Google Shape;1143;p56"/>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44" name="Google Shape;1144;p56"/>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45" name="Google Shape;1145;p56"/>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46" name="Google Shape;1146;p56"/>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47" name="Google Shape;1147;p56"/>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grpSp>
        <p:nvGrpSpPr>
          <p:cNvPr id="1148" name="Google Shape;1148;p56"/>
          <p:cNvGrpSpPr/>
          <p:nvPr/>
        </p:nvGrpSpPr>
        <p:grpSpPr>
          <a:xfrm>
            <a:off x="2138793" y="1947086"/>
            <a:ext cx="292059" cy="272794"/>
            <a:chOff x="1006560" y="3903840"/>
            <a:chExt cx="457200" cy="363000"/>
          </a:xfrm>
        </p:grpSpPr>
        <p:sp>
          <p:nvSpPr>
            <p:cNvPr id="1149" name="Google Shape;1149;p56"/>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50" name="Google Shape;1150;p56"/>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151" name="Google Shape;1151;p56"/>
          <p:cNvSpPr/>
          <p:nvPr/>
        </p:nvSpPr>
        <p:spPr>
          <a:xfrm rot="5400000">
            <a:off x="2069350" y="1522475"/>
            <a:ext cx="223800" cy="1731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2987623" y="2241801"/>
            <a:ext cx="307800" cy="2862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53" name="Google Shape;1153;p56"/>
          <p:cNvSpPr txBox="1"/>
          <p:nvPr/>
        </p:nvSpPr>
        <p:spPr>
          <a:xfrm>
            <a:off x="2275725" y="2549150"/>
            <a:ext cx="17316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Migration Task</a:t>
            </a:r>
            <a:endParaRPr b="1" sz="19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57"/>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Seastar: State-of-the-art Cloud Key-Value Store</a:t>
            </a:r>
            <a:endParaRPr>
              <a:latin typeface="Calibri"/>
              <a:ea typeface="Calibri"/>
              <a:cs typeface="Calibri"/>
              <a:sym typeface="Calibri"/>
            </a:endParaRPr>
          </a:p>
        </p:txBody>
      </p:sp>
      <p:sp>
        <p:nvSpPr>
          <p:cNvPr id="1159" name="Google Shape;1159;p57"/>
          <p:cNvSpPr/>
          <p:nvPr/>
        </p:nvSpPr>
        <p:spPr>
          <a:xfrm>
            <a:off x="1615250" y="1285628"/>
            <a:ext cx="4943400" cy="28488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900">
                <a:latin typeface="Calibri"/>
                <a:ea typeface="Calibri"/>
                <a:cs typeface="Calibri"/>
                <a:sym typeface="Calibri"/>
              </a:rPr>
              <a:t>Server VM</a:t>
            </a:r>
            <a:endParaRPr b="1" sz="19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60" name="Google Shape;1160;p57"/>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NIC</a:t>
            </a:r>
            <a:endParaRPr b="1" sz="1900">
              <a:latin typeface="Calibri"/>
              <a:ea typeface="Calibri"/>
              <a:cs typeface="Calibri"/>
              <a:sym typeface="Calibri"/>
            </a:endParaRPr>
          </a:p>
        </p:txBody>
      </p:sp>
      <p:sp>
        <p:nvSpPr>
          <p:cNvPr id="1161" name="Google Shape;1161;p57"/>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7"/>
          <p:cNvSpPr txBox="1"/>
          <p:nvPr/>
        </p:nvSpPr>
        <p:spPr>
          <a:xfrm>
            <a:off x="1823571" y="36530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vCPU</a:t>
            </a:r>
            <a:endParaRPr b="1" sz="1900">
              <a:latin typeface="Calibri"/>
              <a:ea typeface="Calibri"/>
              <a:cs typeface="Calibri"/>
              <a:sym typeface="Calibri"/>
            </a:endParaRPr>
          </a:p>
        </p:txBody>
      </p:sp>
      <p:sp>
        <p:nvSpPr>
          <p:cNvPr id="1163" name="Google Shape;1163;p57"/>
          <p:cNvSpPr txBox="1"/>
          <p:nvPr/>
        </p:nvSpPr>
        <p:spPr>
          <a:xfrm>
            <a:off x="5786849" y="44119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Cloud</a:t>
            </a:r>
            <a:endParaRPr b="1" sz="1900">
              <a:latin typeface="Calibri"/>
              <a:ea typeface="Calibri"/>
              <a:cs typeface="Calibri"/>
              <a:sym typeface="Calibri"/>
            </a:endParaRPr>
          </a:p>
          <a:p>
            <a:pPr indent="0" lvl="0" marL="0" rtl="0" algn="ctr">
              <a:spcBef>
                <a:spcPts val="0"/>
              </a:spcBef>
              <a:spcAft>
                <a:spcPts val="0"/>
              </a:spcAft>
              <a:buNone/>
            </a:pPr>
            <a:r>
              <a:rPr b="1" lang="en" sz="1900">
                <a:latin typeface="Calibri"/>
                <a:ea typeface="Calibri"/>
                <a:cs typeface="Calibri"/>
                <a:sym typeface="Calibri"/>
              </a:rPr>
              <a:t>Network</a:t>
            </a:r>
            <a:endParaRPr b="1" sz="1900">
              <a:latin typeface="Calibri"/>
              <a:ea typeface="Calibri"/>
              <a:cs typeface="Calibri"/>
              <a:sym typeface="Calibri"/>
            </a:endParaRPr>
          </a:p>
        </p:txBody>
      </p:sp>
      <p:grpSp>
        <p:nvGrpSpPr>
          <p:cNvPr id="1164" name="Google Shape;1164;p57"/>
          <p:cNvGrpSpPr/>
          <p:nvPr/>
        </p:nvGrpSpPr>
        <p:grpSpPr>
          <a:xfrm>
            <a:off x="2928272" y="3605799"/>
            <a:ext cx="426478" cy="360309"/>
            <a:chOff x="3163350" y="2159850"/>
            <a:chExt cx="397500" cy="338700"/>
          </a:xfrm>
        </p:grpSpPr>
        <p:sp>
          <p:nvSpPr>
            <p:cNvPr id="1165" name="Google Shape;1165;p5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66" name="Google Shape;1166;p5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57"/>
          <p:cNvGrpSpPr/>
          <p:nvPr/>
        </p:nvGrpSpPr>
        <p:grpSpPr>
          <a:xfrm>
            <a:off x="3908197" y="3605799"/>
            <a:ext cx="426478" cy="360309"/>
            <a:chOff x="3163350" y="2159850"/>
            <a:chExt cx="397500" cy="338700"/>
          </a:xfrm>
        </p:grpSpPr>
        <p:sp>
          <p:nvSpPr>
            <p:cNvPr id="1168" name="Google Shape;1168;p5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69" name="Google Shape;1169;p5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57"/>
          <p:cNvGrpSpPr/>
          <p:nvPr/>
        </p:nvGrpSpPr>
        <p:grpSpPr>
          <a:xfrm>
            <a:off x="4888122" y="3605799"/>
            <a:ext cx="426478" cy="360309"/>
            <a:chOff x="3163350" y="2159850"/>
            <a:chExt cx="397500" cy="338700"/>
          </a:xfrm>
        </p:grpSpPr>
        <p:sp>
          <p:nvSpPr>
            <p:cNvPr id="1171" name="Google Shape;1171;p5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72" name="Google Shape;1172;p5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57"/>
          <p:cNvGrpSpPr/>
          <p:nvPr/>
        </p:nvGrpSpPr>
        <p:grpSpPr>
          <a:xfrm>
            <a:off x="5868047" y="3605799"/>
            <a:ext cx="426478" cy="360309"/>
            <a:chOff x="3163350" y="2159850"/>
            <a:chExt cx="397500" cy="338700"/>
          </a:xfrm>
        </p:grpSpPr>
        <p:sp>
          <p:nvSpPr>
            <p:cNvPr id="1174" name="Google Shape;1174;p5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75" name="Google Shape;1175;p5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57"/>
          <p:cNvSpPr/>
          <p:nvPr/>
        </p:nvSpPr>
        <p:spPr>
          <a:xfrm>
            <a:off x="6801825" y="1826675"/>
            <a:ext cx="2144400" cy="1548300"/>
          </a:xfrm>
          <a:prstGeom prst="roundRect">
            <a:avLst>
              <a:gd fmla="val 0" name="adj"/>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700">
                <a:solidFill>
                  <a:schemeClr val="dk1"/>
                </a:solidFill>
                <a:latin typeface="Calibri"/>
                <a:ea typeface="Calibri"/>
                <a:cs typeface="Calibri"/>
                <a:sym typeface="Calibri"/>
              </a:rPr>
              <a:t>Migration blocks requests on partition</a:t>
            </a:r>
            <a:endParaRPr b="1" sz="1700">
              <a:solidFill>
                <a:schemeClr val="dk1"/>
              </a:solidFill>
              <a:latin typeface="Calibri"/>
              <a:ea typeface="Calibri"/>
              <a:cs typeface="Calibri"/>
              <a:sym typeface="Calibri"/>
            </a:endParaRPr>
          </a:p>
        </p:txBody>
      </p:sp>
      <p:grpSp>
        <p:nvGrpSpPr>
          <p:cNvPr id="1177" name="Google Shape;1177;p57"/>
          <p:cNvGrpSpPr/>
          <p:nvPr/>
        </p:nvGrpSpPr>
        <p:grpSpPr>
          <a:xfrm>
            <a:off x="3940918" y="1826686"/>
            <a:ext cx="292059" cy="543334"/>
            <a:chOff x="1006560" y="3903840"/>
            <a:chExt cx="457200" cy="723000"/>
          </a:xfrm>
        </p:grpSpPr>
        <p:sp>
          <p:nvSpPr>
            <p:cNvPr id="1178" name="Google Shape;1178;p5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79" name="Google Shape;1179;p5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0" name="Google Shape;1180;p57"/>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1" name="Google Shape;1181;p57"/>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82" name="Google Shape;1182;p57"/>
          <p:cNvGrpSpPr/>
          <p:nvPr/>
        </p:nvGrpSpPr>
        <p:grpSpPr>
          <a:xfrm>
            <a:off x="4955330" y="1826686"/>
            <a:ext cx="292059" cy="543334"/>
            <a:chOff x="1006560" y="3903840"/>
            <a:chExt cx="457200" cy="723000"/>
          </a:xfrm>
        </p:grpSpPr>
        <p:sp>
          <p:nvSpPr>
            <p:cNvPr id="1183" name="Google Shape;1183;p5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4" name="Google Shape;1184;p5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5" name="Google Shape;1185;p57"/>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6" name="Google Shape;1186;p57"/>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87" name="Google Shape;1187;p57"/>
          <p:cNvGrpSpPr/>
          <p:nvPr/>
        </p:nvGrpSpPr>
        <p:grpSpPr>
          <a:xfrm>
            <a:off x="2995480" y="1826686"/>
            <a:ext cx="292059" cy="272794"/>
            <a:chOff x="1006560" y="3903840"/>
            <a:chExt cx="457200" cy="363000"/>
          </a:xfrm>
        </p:grpSpPr>
        <p:sp>
          <p:nvSpPr>
            <p:cNvPr id="1188" name="Google Shape;1188;p5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89" name="Google Shape;1189;p5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190" name="Google Shape;1190;p57"/>
          <p:cNvGrpSpPr/>
          <p:nvPr/>
        </p:nvGrpSpPr>
        <p:grpSpPr>
          <a:xfrm>
            <a:off x="5935255" y="1826686"/>
            <a:ext cx="292059" cy="543334"/>
            <a:chOff x="1006560" y="3903840"/>
            <a:chExt cx="457200" cy="723000"/>
          </a:xfrm>
        </p:grpSpPr>
        <p:sp>
          <p:nvSpPr>
            <p:cNvPr id="1191" name="Google Shape;1191;p5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92" name="Google Shape;1192;p5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93" name="Google Shape;1193;p57"/>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194" name="Google Shape;1194;p57"/>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195" name="Google Shape;1195;p57"/>
          <p:cNvSpPr/>
          <p:nvPr/>
        </p:nvSpPr>
        <p:spPr>
          <a:xfrm>
            <a:off x="298761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96" name="Google Shape;1196;p57"/>
          <p:cNvSpPr/>
          <p:nvPr/>
        </p:nvSpPr>
        <p:spPr>
          <a:xfrm>
            <a:off x="3933048"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97" name="Google Shape;1197;p57"/>
          <p:cNvSpPr/>
          <p:nvPr/>
        </p:nvSpPr>
        <p:spPr>
          <a:xfrm>
            <a:off x="4947461"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98" name="Google Shape;1198;p57"/>
          <p:cNvSpPr/>
          <p:nvPr/>
        </p:nvSpPr>
        <p:spPr>
          <a:xfrm>
            <a:off x="5927386" y="2844801"/>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199" name="Google Shape;1199;p57"/>
          <p:cNvSpPr txBox="1"/>
          <p:nvPr/>
        </p:nvSpPr>
        <p:spPr>
          <a:xfrm>
            <a:off x="1745126" y="2848700"/>
            <a:ext cx="1079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Dispatch</a:t>
            </a:r>
            <a:endParaRPr b="1" sz="1900">
              <a:latin typeface="Calibri"/>
              <a:ea typeface="Calibri"/>
              <a:cs typeface="Calibri"/>
              <a:sym typeface="Calibri"/>
            </a:endParaRPr>
          </a:p>
        </p:txBody>
      </p:sp>
      <p:grpSp>
        <p:nvGrpSpPr>
          <p:cNvPr id="1200" name="Google Shape;1200;p57"/>
          <p:cNvGrpSpPr/>
          <p:nvPr/>
        </p:nvGrpSpPr>
        <p:grpSpPr>
          <a:xfrm>
            <a:off x="2138793" y="1947086"/>
            <a:ext cx="292059" cy="272794"/>
            <a:chOff x="1006560" y="3903840"/>
            <a:chExt cx="457200" cy="363000"/>
          </a:xfrm>
        </p:grpSpPr>
        <p:sp>
          <p:nvSpPr>
            <p:cNvPr id="1201" name="Google Shape;1201;p57"/>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202" name="Google Shape;1202;p57"/>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203" name="Google Shape;1203;p57"/>
          <p:cNvSpPr/>
          <p:nvPr/>
        </p:nvSpPr>
        <p:spPr>
          <a:xfrm rot="5400000">
            <a:off x="2069350" y="1522475"/>
            <a:ext cx="223800" cy="1731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2987623" y="2241801"/>
            <a:ext cx="307800" cy="2862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05" name="Google Shape;1205;p57"/>
          <p:cNvSpPr txBox="1"/>
          <p:nvPr/>
        </p:nvSpPr>
        <p:spPr>
          <a:xfrm>
            <a:off x="2275725" y="2549150"/>
            <a:ext cx="17316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Migration Task</a:t>
            </a:r>
            <a:endParaRPr b="1" sz="1900">
              <a:latin typeface="Calibri"/>
              <a:ea typeface="Calibri"/>
              <a:cs typeface="Calibri"/>
              <a:sym typeface="Calibri"/>
            </a:endParaRPr>
          </a:p>
        </p:txBody>
      </p:sp>
      <p:sp>
        <p:nvSpPr>
          <p:cNvPr id="1206" name="Google Shape;1206;p57"/>
          <p:cNvSpPr/>
          <p:nvPr/>
        </p:nvSpPr>
        <p:spPr>
          <a:xfrm rot="7843190">
            <a:off x="3281909" y="3892506"/>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rot="10800000">
            <a:off x="3029600" y="307755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rot="10800000">
            <a:off x="3029613" y="2419401"/>
            <a:ext cx="223800" cy="4293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rot="2701155">
            <a:off x="2825732" y="2342791"/>
            <a:ext cx="631517" cy="691126"/>
          </a:xfrm>
          <a:prstGeom prst="mathPlus">
            <a:avLst>
              <a:gd fmla="val 23520" name="adj1"/>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58"/>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Shadowfax</a:t>
            </a:r>
            <a:r>
              <a:rPr lang="en">
                <a:latin typeface="Calibri"/>
                <a:ea typeface="Calibri"/>
                <a:cs typeface="Calibri"/>
                <a:sym typeface="Calibri"/>
              </a:rPr>
              <a:t>: Design</a:t>
            </a:r>
            <a:endParaRPr>
              <a:latin typeface="Calibri"/>
              <a:ea typeface="Calibri"/>
              <a:cs typeface="Calibri"/>
              <a:sym typeface="Calibri"/>
            </a:endParaRPr>
          </a:p>
        </p:txBody>
      </p:sp>
      <p:sp>
        <p:nvSpPr>
          <p:cNvPr id="1215" name="Google Shape;1215;p58"/>
          <p:cNvSpPr txBox="1"/>
          <p:nvPr>
            <p:ph idx="1" type="body"/>
          </p:nvPr>
        </p:nvSpPr>
        <p:spPr>
          <a:xfrm>
            <a:off x="628650" y="1268017"/>
            <a:ext cx="7886700" cy="367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 sz="1900">
                <a:solidFill>
                  <a:srgbClr val="000000"/>
                </a:solidFill>
                <a:latin typeface="Calibri"/>
                <a:ea typeface="Calibri"/>
                <a:cs typeface="Calibri"/>
                <a:sym typeface="Calibri"/>
              </a:rPr>
              <a:t>Partitioned Dispatch Shared Data</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vCPUs share lock-free index </a:t>
            </a:r>
            <a:r>
              <a:rPr lang="en" sz="1500">
                <a:solidFill>
                  <a:schemeClr val="dk1"/>
                </a:solidFill>
                <a:latin typeface="Calibri"/>
                <a:ea typeface="Calibri"/>
                <a:cs typeface="Calibri"/>
                <a:sym typeface="Calibri"/>
              </a:rPr>
              <a:t>→ record synchronization handled by cache coherence</a:t>
            </a:r>
            <a:endParaRPr sz="1500">
              <a:solidFill>
                <a:schemeClr val="dk1"/>
              </a:solidFill>
              <a:latin typeface="Calibri"/>
              <a:ea typeface="Calibri"/>
              <a:cs typeface="Calibri"/>
              <a:sym typeface="Calibri"/>
            </a:endParaRPr>
          </a:p>
          <a:p>
            <a:pPr indent="-209550" lvl="0" marL="685800" rtl="0" algn="l">
              <a:lnSpc>
                <a:spcPct val="90000"/>
              </a:lnSpc>
              <a:spcBef>
                <a:spcPts val="5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Migration can be parallelized, does not block requests on migrating hash range</a:t>
            </a:r>
            <a:endParaRPr sz="1500">
              <a:solidFill>
                <a:schemeClr val="dk1"/>
              </a:solidFill>
              <a:latin typeface="Calibri"/>
              <a:ea typeface="Calibri"/>
              <a:cs typeface="Calibri"/>
              <a:sym typeface="Calibri"/>
            </a:endParaRPr>
          </a:p>
          <a:p>
            <a:pPr indent="-76200" lvl="1" marL="68580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76200" lvl="1" marL="68580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76200" lvl="1" marL="685800" rtl="0" algn="l">
              <a:lnSpc>
                <a:spcPct val="90000"/>
              </a:lnSpc>
              <a:spcBef>
                <a:spcPts val="500"/>
              </a:spcBef>
              <a:spcAft>
                <a:spcPts val="0"/>
              </a:spcAft>
              <a:buClr>
                <a:schemeClr val="dk1"/>
              </a:buClr>
              <a:buSzPts val="2400"/>
              <a:buNone/>
            </a:pPr>
            <a:r>
              <a:t/>
            </a:r>
            <a:endParaRPr sz="8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1900">
                <a:solidFill>
                  <a:srgbClr val="000000"/>
                </a:solidFill>
                <a:latin typeface="Calibri"/>
                <a:ea typeface="Calibri"/>
                <a:cs typeface="Calibri"/>
                <a:sym typeface="Calibri"/>
              </a:rPr>
              <a:t>Asynchronous Global Cuts</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Per server view numbers represent hash ranges owned by server</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Cores avoid coordination during migration ownership changes</a:t>
            </a:r>
            <a:endParaRPr sz="1500">
              <a:solidFill>
                <a:srgbClr val="00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59"/>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Dispatch Shared Data</a:t>
            </a:r>
            <a:endParaRPr>
              <a:latin typeface="Calibri"/>
              <a:ea typeface="Calibri"/>
              <a:cs typeface="Calibri"/>
              <a:sym typeface="Calibri"/>
            </a:endParaRPr>
          </a:p>
        </p:txBody>
      </p:sp>
      <p:sp>
        <p:nvSpPr>
          <p:cNvPr id="1221" name="Google Shape;1221;p59"/>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at server</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Offload all coordination to hardware cache-coherence protocol</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222" name="Google Shape;1222;p59"/>
          <p:cNvSpPr/>
          <p:nvPr/>
        </p:nvSpPr>
        <p:spPr>
          <a:xfrm>
            <a:off x="1615252" y="2300469"/>
            <a:ext cx="49434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Calibri"/>
                <a:ea typeface="Calibri"/>
                <a:cs typeface="Calibri"/>
                <a:sym typeface="Calibri"/>
              </a:rPr>
              <a:t>Server</a:t>
            </a:r>
            <a:r>
              <a:rPr b="1" lang="en" sz="1100">
                <a:latin typeface="Calibri"/>
                <a:ea typeface="Calibri"/>
                <a:cs typeface="Calibri"/>
                <a:sym typeface="Calibri"/>
              </a:rPr>
              <a:t>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23" name="Google Shape;1223;p59"/>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224" name="Google Shape;1224;p59"/>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9"/>
          <p:cNvSpPr txBox="1"/>
          <p:nvPr/>
        </p:nvSpPr>
        <p:spPr>
          <a:xfrm>
            <a:off x="2356971" y="38054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226" name="Google Shape;1226;p59"/>
          <p:cNvSpPr txBox="1"/>
          <p:nvPr/>
        </p:nvSpPr>
        <p:spPr>
          <a:xfrm>
            <a:off x="5634454" y="4411894"/>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227" name="Google Shape;1227;p59"/>
          <p:cNvGrpSpPr/>
          <p:nvPr/>
        </p:nvGrpSpPr>
        <p:grpSpPr>
          <a:xfrm>
            <a:off x="3147062" y="3858912"/>
            <a:ext cx="216280" cy="171619"/>
            <a:chOff x="3163350" y="2159850"/>
            <a:chExt cx="397500" cy="338700"/>
          </a:xfrm>
        </p:grpSpPr>
        <p:sp>
          <p:nvSpPr>
            <p:cNvPr id="1228" name="Google Shape;1228;p5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29" name="Google Shape;1229;p5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59"/>
          <p:cNvGrpSpPr/>
          <p:nvPr/>
        </p:nvGrpSpPr>
        <p:grpSpPr>
          <a:xfrm>
            <a:off x="3843436" y="3858912"/>
            <a:ext cx="216280" cy="171619"/>
            <a:chOff x="3163350" y="2159850"/>
            <a:chExt cx="397500" cy="338700"/>
          </a:xfrm>
        </p:grpSpPr>
        <p:sp>
          <p:nvSpPr>
            <p:cNvPr id="1231" name="Google Shape;1231;p5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32" name="Google Shape;1232;p5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59"/>
          <p:cNvGrpSpPr/>
          <p:nvPr/>
        </p:nvGrpSpPr>
        <p:grpSpPr>
          <a:xfrm>
            <a:off x="4564515" y="3858912"/>
            <a:ext cx="216280" cy="171619"/>
            <a:chOff x="3163350" y="2159850"/>
            <a:chExt cx="397500" cy="338700"/>
          </a:xfrm>
        </p:grpSpPr>
        <p:sp>
          <p:nvSpPr>
            <p:cNvPr id="1234" name="Google Shape;1234;p5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35" name="Google Shape;1235;p5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59"/>
          <p:cNvGrpSpPr/>
          <p:nvPr/>
        </p:nvGrpSpPr>
        <p:grpSpPr>
          <a:xfrm>
            <a:off x="5285595" y="3858912"/>
            <a:ext cx="216280" cy="171619"/>
            <a:chOff x="3163350" y="2159850"/>
            <a:chExt cx="397500" cy="338700"/>
          </a:xfrm>
        </p:grpSpPr>
        <p:sp>
          <p:nvSpPr>
            <p:cNvPr id="1237" name="Google Shape;1237;p5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38" name="Google Shape;1238;p5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59"/>
          <p:cNvSpPr txBox="1"/>
          <p:nvPr/>
        </p:nvSpPr>
        <p:spPr>
          <a:xfrm>
            <a:off x="6682400" y="2558475"/>
            <a:ext cx="2376000" cy="1525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Shared memory is good for skew</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Can serve hot records in parallel</a:t>
            </a:r>
            <a:endParaRPr b="1"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60"/>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Sessions Shared Data</a:t>
            </a:r>
            <a:endParaRPr>
              <a:latin typeface="Calibri"/>
              <a:ea typeface="Calibri"/>
              <a:cs typeface="Calibri"/>
              <a:sym typeface="Calibri"/>
            </a:endParaRPr>
          </a:p>
        </p:txBody>
      </p:sp>
      <p:sp>
        <p:nvSpPr>
          <p:cNvPr id="1245" name="Google Shape;1245;p60"/>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Avoid cross-core coordination at server</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Offload all coordination to hardware cache-coherence protocol</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246" name="Google Shape;1246;p60"/>
          <p:cNvSpPr/>
          <p:nvPr/>
        </p:nvSpPr>
        <p:spPr>
          <a:xfrm>
            <a:off x="1615252" y="2300469"/>
            <a:ext cx="49434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47" name="Google Shape;1247;p60"/>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248" name="Google Shape;1248;p60"/>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0"/>
          <p:cNvSpPr txBox="1"/>
          <p:nvPr/>
        </p:nvSpPr>
        <p:spPr>
          <a:xfrm>
            <a:off x="2356971" y="38054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250" name="Google Shape;1250;p60"/>
          <p:cNvSpPr txBox="1"/>
          <p:nvPr/>
        </p:nvSpPr>
        <p:spPr>
          <a:xfrm>
            <a:off x="5634454" y="4411894"/>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251" name="Google Shape;1251;p60"/>
          <p:cNvGrpSpPr/>
          <p:nvPr/>
        </p:nvGrpSpPr>
        <p:grpSpPr>
          <a:xfrm>
            <a:off x="3147062" y="3858912"/>
            <a:ext cx="216280" cy="171619"/>
            <a:chOff x="3163350" y="2159850"/>
            <a:chExt cx="397500" cy="338700"/>
          </a:xfrm>
        </p:grpSpPr>
        <p:sp>
          <p:nvSpPr>
            <p:cNvPr id="1252" name="Google Shape;1252;p6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53" name="Google Shape;1253;p6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60"/>
          <p:cNvGrpSpPr/>
          <p:nvPr/>
        </p:nvGrpSpPr>
        <p:grpSpPr>
          <a:xfrm>
            <a:off x="3843436" y="3858912"/>
            <a:ext cx="216280" cy="171619"/>
            <a:chOff x="3163350" y="2159850"/>
            <a:chExt cx="397500" cy="338700"/>
          </a:xfrm>
        </p:grpSpPr>
        <p:sp>
          <p:nvSpPr>
            <p:cNvPr id="1255" name="Google Shape;1255;p6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56" name="Google Shape;1256;p6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60"/>
          <p:cNvGrpSpPr/>
          <p:nvPr/>
        </p:nvGrpSpPr>
        <p:grpSpPr>
          <a:xfrm>
            <a:off x="4564515" y="3858912"/>
            <a:ext cx="216280" cy="171619"/>
            <a:chOff x="3163350" y="2159850"/>
            <a:chExt cx="397500" cy="338700"/>
          </a:xfrm>
        </p:grpSpPr>
        <p:sp>
          <p:nvSpPr>
            <p:cNvPr id="1258" name="Google Shape;1258;p6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59" name="Google Shape;1259;p6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60"/>
          <p:cNvGrpSpPr/>
          <p:nvPr/>
        </p:nvGrpSpPr>
        <p:grpSpPr>
          <a:xfrm>
            <a:off x="5285595" y="3858912"/>
            <a:ext cx="216280" cy="171619"/>
            <a:chOff x="3163350" y="2159850"/>
            <a:chExt cx="397500" cy="338700"/>
          </a:xfrm>
        </p:grpSpPr>
        <p:sp>
          <p:nvSpPr>
            <p:cNvPr id="1261" name="Google Shape;1261;p6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62" name="Google Shape;1262;p6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3" name="Google Shape;1263;p60"/>
          <p:cNvSpPr/>
          <p:nvPr/>
        </p:nvSpPr>
        <p:spPr>
          <a:xfrm>
            <a:off x="3101523" y="2577873"/>
            <a:ext cx="2463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264" name="Google Shape;1264;p60"/>
          <p:cNvSpPr txBox="1"/>
          <p:nvPr/>
        </p:nvSpPr>
        <p:spPr>
          <a:xfrm>
            <a:off x="6682400" y="2558475"/>
            <a:ext cx="2376000" cy="1525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Lock-free index</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Record synch happens at cache-coherence protocol (hw)</a:t>
            </a:r>
            <a:endParaRPr b="1"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61"/>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Sessions Shared Data</a:t>
            </a:r>
            <a:endParaRPr>
              <a:latin typeface="Calibri"/>
              <a:ea typeface="Calibri"/>
              <a:cs typeface="Calibri"/>
              <a:sym typeface="Calibri"/>
            </a:endParaRPr>
          </a:p>
        </p:txBody>
      </p:sp>
      <p:sp>
        <p:nvSpPr>
          <p:cNvPr id="1270" name="Google Shape;1270;p61"/>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Multi-core request processing requires cross-core coordination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Offload all coordination to hardware cache-coherence protocol</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271" name="Google Shape;1271;p61"/>
          <p:cNvSpPr/>
          <p:nvPr/>
        </p:nvSpPr>
        <p:spPr>
          <a:xfrm>
            <a:off x="1615252" y="2300469"/>
            <a:ext cx="49434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272" name="Google Shape;1272;p61"/>
          <p:cNvSpPr/>
          <p:nvPr/>
        </p:nvSpPr>
        <p:spPr>
          <a:xfrm>
            <a:off x="3101523" y="2577873"/>
            <a:ext cx="2463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273" name="Google Shape;1273;p61"/>
          <p:cNvSpPr/>
          <p:nvPr/>
        </p:nvSpPr>
        <p:spPr>
          <a:xfrm flipH="1" rot="10800000">
            <a:off x="3046655" y="2984010"/>
            <a:ext cx="4176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1"/>
          <p:cNvSpPr/>
          <p:nvPr/>
        </p:nvSpPr>
        <p:spPr>
          <a:xfrm flipH="1" rot="10800000">
            <a:off x="3742855" y="2984017"/>
            <a:ext cx="4176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1"/>
          <p:cNvSpPr/>
          <p:nvPr/>
        </p:nvSpPr>
        <p:spPr>
          <a:xfrm>
            <a:off x="3797812" y="3202140"/>
            <a:ext cx="307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76" name="Google Shape;1276;p61"/>
          <p:cNvSpPr/>
          <p:nvPr/>
        </p:nvSpPr>
        <p:spPr>
          <a:xfrm>
            <a:off x="3737861" y="4338856"/>
            <a:ext cx="1190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277" name="Google Shape;1277;p61"/>
          <p:cNvSpPr/>
          <p:nvPr/>
        </p:nvSpPr>
        <p:spPr>
          <a:xfrm rot="5400000">
            <a:off x="5215048" y="4159278"/>
            <a:ext cx="223800" cy="7836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1"/>
          <p:cNvSpPr/>
          <p:nvPr/>
        </p:nvSpPr>
        <p:spPr>
          <a:xfrm flipH="1" rot="10800000">
            <a:off x="4463949" y="2984017"/>
            <a:ext cx="4176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1"/>
          <p:cNvSpPr/>
          <p:nvPr/>
        </p:nvSpPr>
        <p:spPr>
          <a:xfrm>
            <a:off x="4518901" y="3202140"/>
            <a:ext cx="307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80" name="Google Shape;1280;p61"/>
          <p:cNvSpPr txBox="1"/>
          <p:nvPr/>
        </p:nvSpPr>
        <p:spPr>
          <a:xfrm>
            <a:off x="2356971" y="3805477"/>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281" name="Google Shape;1281;p61"/>
          <p:cNvSpPr/>
          <p:nvPr/>
        </p:nvSpPr>
        <p:spPr>
          <a:xfrm flipH="1" rot="10800000">
            <a:off x="5185043" y="2984017"/>
            <a:ext cx="4176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1"/>
          <p:cNvSpPr/>
          <p:nvPr/>
        </p:nvSpPr>
        <p:spPr>
          <a:xfrm>
            <a:off x="5240010" y="3202140"/>
            <a:ext cx="307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83" name="Google Shape;1283;p61"/>
          <p:cNvSpPr/>
          <p:nvPr/>
        </p:nvSpPr>
        <p:spPr>
          <a:xfrm>
            <a:off x="3101523" y="3202138"/>
            <a:ext cx="307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84" name="Google Shape;1284;p61"/>
          <p:cNvSpPr txBox="1"/>
          <p:nvPr/>
        </p:nvSpPr>
        <p:spPr>
          <a:xfrm>
            <a:off x="1801453" y="3206044"/>
            <a:ext cx="9666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Dispatcher</a:t>
            </a:r>
            <a:endParaRPr b="1" sz="1100">
              <a:latin typeface="Calibri"/>
              <a:ea typeface="Calibri"/>
              <a:cs typeface="Calibri"/>
              <a:sym typeface="Calibri"/>
            </a:endParaRPr>
          </a:p>
        </p:txBody>
      </p:sp>
      <p:sp>
        <p:nvSpPr>
          <p:cNvPr id="1285" name="Google Shape;1285;p61"/>
          <p:cNvSpPr txBox="1"/>
          <p:nvPr/>
        </p:nvSpPr>
        <p:spPr>
          <a:xfrm>
            <a:off x="5634454" y="4411894"/>
            <a:ext cx="9225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286" name="Google Shape;1286;p61"/>
          <p:cNvGrpSpPr/>
          <p:nvPr/>
        </p:nvGrpSpPr>
        <p:grpSpPr>
          <a:xfrm>
            <a:off x="3147062" y="3858912"/>
            <a:ext cx="216280" cy="171619"/>
            <a:chOff x="3163350" y="2159850"/>
            <a:chExt cx="397500" cy="338700"/>
          </a:xfrm>
        </p:grpSpPr>
        <p:sp>
          <p:nvSpPr>
            <p:cNvPr id="1287" name="Google Shape;1287;p6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88" name="Google Shape;1288;p6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1"/>
          <p:cNvGrpSpPr/>
          <p:nvPr/>
        </p:nvGrpSpPr>
        <p:grpSpPr>
          <a:xfrm>
            <a:off x="3843436" y="3858912"/>
            <a:ext cx="216280" cy="171619"/>
            <a:chOff x="3163350" y="2159850"/>
            <a:chExt cx="397500" cy="338700"/>
          </a:xfrm>
        </p:grpSpPr>
        <p:sp>
          <p:nvSpPr>
            <p:cNvPr id="1290" name="Google Shape;1290;p6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91" name="Google Shape;1291;p6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61"/>
          <p:cNvGrpSpPr/>
          <p:nvPr/>
        </p:nvGrpSpPr>
        <p:grpSpPr>
          <a:xfrm>
            <a:off x="4564515" y="3858912"/>
            <a:ext cx="216280" cy="171619"/>
            <a:chOff x="3163350" y="2159850"/>
            <a:chExt cx="397500" cy="338700"/>
          </a:xfrm>
        </p:grpSpPr>
        <p:sp>
          <p:nvSpPr>
            <p:cNvPr id="1293" name="Google Shape;1293;p6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94" name="Google Shape;1294;p6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61"/>
          <p:cNvGrpSpPr/>
          <p:nvPr/>
        </p:nvGrpSpPr>
        <p:grpSpPr>
          <a:xfrm>
            <a:off x="5285595" y="3858912"/>
            <a:ext cx="216280" cy="171619"/>
            <a:chOff x="3163350" y="2159850"/>
            <a:chExt cx="397500" cy="338700"/>
          </a:xfrm>
        </p:grpSpPr>
        <p:sp>
          <p:nvSpPr>
            <p:cNvPr id="1296" name="Google Shape;1296;p6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297" name="Google Shape;1297;p6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61"/>
          <p:cNvSpPr/>
          <p:nvPr/>
        </p:nvSpPr>
        <p:spPr>
          <a:xfrm rot="7843190">
            <a:off x="3510884"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1"/>
          <p:cNvSpPr/>
          <p:nvPr/>
        </p:nvSpPr>
        <p:spPr>
          <a:xfrm rot="9189346">
            <a:off x="3987162" y="4047720"/>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1"/>
          <p:cNvSpPr/>
          <p:nvPr/>
        </p:nvSpPr>
        <p:spPr>
          <a:xfrm flipH="1" rot="-9189346">
            <a:off x="4384962" y="4063605"/>
            <a:ext cx="247804" cy="32117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1"/>
          <p:cNvSpPr/>
          <p:nvPr/>
        </p:nvSpPr>
        <p:spPr>
          <a:xfrm flipH="1" rot="-7843190">
            <a:off x="4947796" y="3937981"/>
            <a:ext cx="235912" cy="572621"/>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1"/>
          <p:cNvSpPr txBox="1"/>
          <p:nvPr/>
        </p:nvSpPr>
        <p:spPr>
          <a:xfrm>
            <a:off x="6682400" y="2558475"/>
            <a:ext cx="23760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Partition dispatch</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Each dispatcher listens on separate TCP port</a:t>
            </a:r>
            <a:endParaRPr b="1"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6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Sessions Shared Data</a:t>
            </a:r>
            <a:endParaRPr>
              <a:latin typeface="Calibri"/>
              <a:ea typeface="Calibri"/>
              <a:cs typeface="Calibri"/>
              <a:sym typeface="Calibri"/>
            </a:endParaRPr>
          </a:p>
        </p:txBody>
      </p:sp>
      <p:sp>
        <p:nvSpPr>
          <p:cNvPr id="1308" name="Google Shape;1308;p62"/>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309" name="Google Shape;1309;p62"/>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310" name="Google Shape;1310;p62"/>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311" name="Google Shape;1311;p62"/>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14" name="Google Shape;1314;p62"/>
          <p:cNvSpPr/>
          <p:nvPr/>
        </p:nvSpPr>
        <p:spPr>
          <a:xfrm>
            <a:off x="1005017" y="4338851"/>
            <a:ext cx="1097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315" name="Google Shape;1315;p62"/>
          <p:cNvSpPr/>
          <p:nvPr/>
        </p:nvSpPr>
        <p:spPr>
          <a:xfrm rot="5400000">
            <a:off x="2358299" y="4189873"/>
            <a:ext cx="223800" cy="722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2"/>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18" name="Google Shape;1318;p62"/>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20" name="Google Shape;1320;p62"/>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321" name="Google Shape;1321;p62"/>
          <p:cNvGrpSpPr/>
          <p:nvPr/>
        </p:nvGrpSpPr>
        <p:grpSpPr>
          <a:xfrm>
            <a:off x="460420" y="3858911"/>
            <a:ext cx="199426" cy="171619"/>
            <a:chOff x="3163350" y="2159850"/>
            <a:chExt cx="397500" cy="338700"/>
          </a:xfrm>
        </p:grpSpPr>
        <p:sp>
          <p:nvSpPr>
            <p:cNvPr id="1322" name="Google Shape;1322;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23" name="Google Shape;1323;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62"/>
          <p:cNvGrpSpPr/>
          <p:nvPr/>
        </p:nvGrpSpPr>
        <p:grpSpPr>
          <a:xfrm>
            <a:off x="1102478" y="3858911"/>
            <a:ext cx="199426" cy="171619"/>
            <a:chOff x="3163350" y="2159850"/>
            <a:chExt cx="397500" cy="338700"/>
          </a:xfrm>
        </p:grpSpPr>
        <p:sp>
          <p:nvSpPr>
            <p:cNvPr id="1325" name="Google Shape;1325;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26" name="Google Shape;1326;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62"/>
          <p:cNvGrpSpPr/>
          <p:nvPr/>
        </p:nvGrpSpPr>
        <p:grpSpPr>
          <a:xfrm>
            <a:off x="1767315" y="3858911"/>
            <a:ext cx="199426" cy="171619"/>
            <a:chOff x="3163350" y="2159850"/>
            <a:chExt cx="397500" cy="338700"/>
          </a:xfrm>
        </p:grpSpPr>
        <p:sp>
          <p:nvSpPr>
            <p:cNvPr id="1328" name="Google Shape;1328;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29" name="Google Shape;1329;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62"/>
          <p:cNvGrpSpPr/>
          <p:nvPr/>
        </p:nvGrpSpPr>
        <p:grpSpPr>
          <a:xfrm>
            <a:off x="2432152" y="3858911"/>
            <a:ext cx="199426" cy="171619"/>
            <a:chOff x="3163350" y="2159850"/>
            <a:chExt cx="397500" cy="338700"/>
          </a:xfrm>
        </p:grpSpPr>
        <p:sp>
          <p:nvSpPr>
            <p:cNvPr id="1331" name="Google Shape;1331;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32" name="Google Shape;1332;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 name="Google Shape;1333;p62"/>
          <p:cNvSpPr/>
          <p:nvPr/>
        </p:nvSpPr>
        <p:spPr>
          <a:xfrm rot="7706182">
            <a:off x="790339"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rot="9075236">
            <a:off x="1232709" y="4051406"/>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flipH="1" rot="-9075236">
            <a:off x="1599609" y="4067291"/>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2"/>
          <p:cNvSpPr/>
          <p:nvPr/>
        </p:nvSpPr>
        <p:spPr>
          <a:xfrm flipH="1" rot="-7706182">
            <a:off x="2115230"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2"/>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p:txBody>
      </p:sp>
      <p:sp>
        <p:nvSpPr>
          <p:cNvPr id="1338" name="Google Shape;1338;p62"/>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339" name="Google Shape;1339;p62"/>
          <p:cNvSpPr/>
          <p:nvPr/>
        </p:nvSpPr>
        <p:spPr>
          <a:xfrm flipH="1">
            <a:off x="4644668" y="4338825"/>
            <a:ext cx="9930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340" name="Google Shape;1340;p62"/>
          <p:cNvSpPr/>
          <p:nvPr/>
        </p:nvSpPr>
        <p:spPr>
          <a:xfrm rot="5400000">
            <a:off x="4200495" y="4224495"/>
            <a:ext cx="224100" cy="653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342" name="Google Shape;1342;p62"/>
          <p:cNvSpPr txBox="1"/>
          <p:nvPr/>
        </p:nvSpPr>
        <p:spPr>
          <a:xfrm flipH="1">
            <a:off x="3058221" y="4411862"/>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343" name="Google Shape;1343;p62"/>
          <p:cNvGrpSpPr/>
          <p:nvPr/>
        </p:nvGrpSpPr>
        <p:grpSpPr>
          <a:xfrm flipH="1">
            <a:off x="5949816" y="3858909"/>
            <a:ext cx="180386" cy="171619"/>
            <a:chOff x="3163350" y="2159850"/>
            <a:chExt cx="397500" cy="338700"/>
          </a:xfrm>
        </p:grpSpPr>
        <p:sp>
          <p:nvSpPr>
            <p:cNvPr id="1344" name="Google Shape;1344;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45" name="Google Shape;1345;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62"/>
          <p:cNvGrpSpPr/>
          <p:nvPr/>
        </p:nvGrpSpPr>
        <p:grpSpPr>
          <a:xfrm flipH="1">
            <a:off x="5369081" y="3858909"/>
            <a:ext cx="180386" cy="171619"/>
            <a:chOff x="3163350" y="2159850"/>
            <a:chExt cx="397500" cy="338700"/>
          </a:xfrm>
        </p:grpSpPr>
        <p:sp>
          <p:nvSpPr>
            <p:cNvPr id="1347" name="Google Shape;1347;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48" name="Google Shape;1348;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62"/>
          <p:cNvGrpSpPr/>
          <p:nvPr/>
        </p:nvGrpSpPr>
        <p:grpSpPr>
          <a:xfrm flipH="1">
            <a:off x="4767719" y="3858909"/>
            <a:ext cx="180385" cy="171619"/>
            <a:chOff x="3163350" y="2159850"/>
            <a:chExt cx="397500" cy="338700"/>
          </a:xfrm>
        </p:grpSpPr>
        <p:sp>
          <p:nvSpPr>
            <p:cNvPr id="1350" name="Google Shape;1350;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51" name="Google Shape;1351;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62"/>
          <p:cNvGrpSpPr/>
          <p:nvPr/>
        </p:nvGrpSpPr>
        <p:grpSpPr>
          <a:xfrm flipH="1">
            <a:off x="4166356" y="3858909"/>
            <a:ext cx="180385" cy="171619"/>
            <a:chOff x="3163350" y="2159850"/>
            <a:chExt cx="397500" cy="338700"/>
          </a:xfrm>
        </p:grpSpPr>
        <p:sp>
          <p:nvSpPr>
            <p:cNvPr id="1353" name="Google Shape;1353;p6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54" name="Google Shape;1354;p6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are Used Everywhere!</a:t>
            </a:r>
            <a:endParaRPr>
              <a:latin typeface="Calibri"/>
              <a:ea typeface="Calibri"/>
              <a:cs typeface="Calibri"/>
              <a:sym typeface="Calibri"/>
            </a:endParaRPr>
          </a:p>
        </p:txBody>
      </p:sp>
      <p:sp>
        <p:nvSpPr>
          <p:cNvPr id="105" name="Google Shape;10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ctr">
              <a:spcBef>
                <a:spcPts val="1200"/>
              </a:spcBef>
              <a:spcAft>
                <a:spcPts val="0"/>
              </a:spcAft>
              <a:buNone/>
            </a:pPr>
            <a:r>
              <a:rPr b="1" lang="en" sz="1900">
                <a:solidFill>
                  <a:schemeClr val="dk1"/>
                </a:solidFill>
                <a:latin typeface="Calibri"/>
                <a:ea typeface="Calibri"/>
                <a:cs typeface="Calibri"/>
                <a:sym typeface="Calibri"/>
              </a:rPr>
              <a:t>OSDI 2020</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pic>
        <p:nvPicPr>
          <p:cNvPr id="106" name="Google Shape;106;p18"/>
          <p:cNvPicPr preferRelativeResize="0"/>
          <p:nvPr/>
        </p:nvPicPr>
        <p:blipFill>
          <a:blip r:embed="rId3">
            <a:alphaModFix/>
          </a:blip>
          <a:stretch>
            <a:fillRect/>
          </a:stretch>
        </p:blipFill>
        <p:spPr>
          <a:xfrm>
            <a:off x="311700" y="1152481"/>
            <a:ext cx="2047875" cy="1185863"/>
          </a:xfrm>
          <a:prstGeom prst="rect">
            <a:avLst/>
          </a:prstGeom>
          <a:noFill/>
          <a:ln>
            <a:noFill/>
          </a:ln>
        </p:spPr>
      </p:pic>
      <p:pic>
        <p:nvPicPr>
          <p:cNvPr id="107" name="Google Shape;107;p18"/>
          <p:cNvPicPr preferRelativeResize="0"/>
          <p:nvPr/>
        </p:nvPicPr>
        <p:blipFill>
          <a:blip r:embed="rId4">
            <a:alphaModFix/>
          </a:blip>
          <a:stretch>
            <a:fillRect/>
          </a:stretch>
        </p:blipFill>
        <p:spPr>
          <a:xfrm>
            <a:off x="2571750" y="1152475"/>
            <a:ext cx="1565625" cy="1185875"/>
          </a:xfrm>
          <a:prstGeom prst="rect">
            <a:avLst/>
          </a:prstGeom>
          <a:noFill/>
          <a:ln>
            <a:noFill/>
          </a:ln>
        </p:spPr>
      </p:pic>
      <p:pic>
        <p:nvPicPr>
          <p:cNvPr id="108" name="Google Shape;108;p18"/>
          <p:cNvPicPr preferRelativeResize="0"/>
          <p:nvPr/>
        </p:nvPicPr>
        <p:blipFill>
          <a:blip r:embed="rId5">
            <a:alphaModFix/>
          </a:blip>
          <a:stretch>
            <a:fillRect/>
          </a:stretch>
        </p:blipFill>
        <p:spPr>
          <a:xfrm>
            <a:off x="4425750" y="1152475"/>
            <a:ext cx="2371750" cy="1185875"/>
          </a:xfrm>
          <a:prstGeom prst="rect">
            <a:avLst/>
          </a:prstGeom>
          <a:noFill/>
          <a:ln>
            <a:noFill/>
          </a:ln>
        </p:spPr>
      </p:pic>
      <p:pic>
        <p:nvPicPr>
          <p:cNvPr id="109" name="Google Shape;109;p18"/>
          <p:cNvPicPr preferRelativeResize="0"/>
          <p:nvPr/>
        </p:nvPicPr>
        <p:blipFill>
          <a:blip r:embed="rId6">
            <a:alphaModFix/>
          </a:blip>
          <a:stretch>
            <a:fillRect/>
          </a:stretch>
        </p:blipFill>
        <p:spPr>
          <a:xfrm>
            <a:off x="7123250" y="1152475"/>
            <a:ext cx="1709049" cy="1185876"/>
          </a:xfrm>
          <a:prstGeom prst="rect">
            <a:avLst/>
          </a:prstGeom>
          <a:noFill/>
          <a:ln>
            <a:noFill/>
          </a:ln>
        </p:spPr>
      </p:pic>
      <p:pic>
        <p:nvPicPr>
          <p:cNvPr id="110" name="Google Shape;110;p18"/>
          <p:cNvPicPr preferRelativeResize="0"/>
          <p:nvPr/>
        </p:nvPicPr>
        <p:blipFill>
          <a:blip r:embed="rId7">
            <a:alphaModFix/>
          </a:blip>
          <a:stretch>
            <a:fillRect/>
          </a:stretch>
        </p:blipFill>
        <p:spPr>
          <a:xfrm>
            <a:off x="311700" y="3028950"/>
            <a:ext cx="4572026" cy="1655201"/>
          </a:xfrm>
          <a:prstGeom prst="rect">
            <a:avLst/>
          </a:prstGeom>
          <a:noFill/>
          <a:ln>
            <a:noFill/>
          </a:ln>
        </p:spPr>
      </p:pic>
      <p:pic>
        <p:nvPicPr>
          <p:cNvPr id="111" name="Google Shape;111;p18"/>
          <p:cNvPicPr preferRelativeResize="0"/>
          <p:nvPr/>
        </p:nvPicPr>
        <p:blipFill>
          <a:blip r:embed="rId8">
            <a:alphaModFix/>
          </a:blip>
          <a:stretch>
            <a:fillRect/>
          </a:stretch>
        </p:blipFill>
        <p:spPr>
          <a:xfrm>
            <a:off x="4500025" y="3028950"/>
            <a:ext cx="4339199" cy="1655199"/>
          </a:xfrm>
          <a:prstGeom prst="rect">
            <a:avLst/>
          </a:prstGeom>
          <a:noFill/>
          <a:ln>
            <a:noFill/>
          </a:ln>
        </p:spPr>
      </p:pic>
      <p:pic>
        <p:nvPicPr>
          <p:cNvPr id="112" name="Google Shape;112;p18"/>
          <p:cNvPicPr preferRelativeResize="0"/>
          <p:nvPr/>
        </p:nvPicPr>
        <p:blipFill>
          <a:blip r:embed="rId9">
            <a:alphaModFix/>
          </a:blip>
          <a:stretch>
            <a:fillRect/>
          </a:stretch>
        </p:blipFill>
        <p:spPr>
          <a:xfrm rot="1200006">
            <a:off x="1005509" y="2971580"/>
            <a:ext cx="3184412" cy="1528521"/>
          </a:xfrm>
          <a:prstGeom prst="rect">
            <a:avLst/>
          </a:prstGeom>
          <a:noFill/>
          <a:ln>
            <a:noFill/>
          </a:ln>
        </p:spPr>
      </p:pic>
      <p:pic>
        <p:nvPicPr>
          <p:cNvPr id="113" name="Google Shape;113;p18"/>
          <p:cNvPicPr preferRelativeResize="0"/>
          <p:nvPr/>
        </p:nvPicPr>
        <p:blipFill>
          <a:blip r:embed="rId10">
            <a:alphaModFix/>
          </a:blip>
          <a:stretch>
            <a:fillRect/>
          </a:stretch>
        </p:blipFill>
        <p:spPr>
          <a:xfrm rot="-1200014">
            <a:off x="822732" y="3073393"/>
            <a:ext cx="3279726" cy="1267342"/>
          </a:xfrm>
          <a:prstGeom prst="rect">
            <a:avLst/>
          </a:prstGeom>
          <a:noFill/>
          <a:ln>
            <a:noFill/>
          </a:ln>
        </p:spPr>
      </p:pic>
      <p:pic>
        <p:nvPicPr>
          <p:cNvPr id="114" name="Google Shape;114;p18"/>
          <p:cNvPicPr preferRelativeResize="0"/>
          <p:nvPr/>
        </p:nvPicPr>
        <p:blipFill>
          <a:blip r:embed="rId11">
            <a:alphaModFix/>
          </a:blip>
          <a:stretch>
            <a:fillRect/>
          </a:stretch>
        </p:blipFill>
        <p:spPr>
          <a:xfrm rot="-1200006">
            <a:off x="4878219" y="2904493"/>
            <a:ext cx="3141066" cy="1507714"/>
          </a:xfrm>
          <a:prstGeom prst="rect">
            <a:avLst/>
          </a:prstGeom>
          <a:noFill/>
          <a:ln>
            <a:noFill/>
          </a:ln>
        </p:spPr>
      </p:pic>
      <p:pic>
        <p:nvPicPr>
          <p:cNvPr id="115" name="Google Shape;115;p18"/>
          <p:cNvPicPr preferRelativeResize="0"/>
          <p:nvPr/>
        </p:nvPicPr>
        <p:blipFill>
          <a:blip r:embed="rId12">
            <a:alphaModFix/>
          </a:blip>
          <a:stretch>
            <a:fillRect/>
          </a:stretch>
        </p:blipFill>
        <p:spPr>
          <a:xfrm rot="1200003">
            <a:off x="5517023" y="3173300"/>
            <a:ext cx="3244201" cy="1366524"/>
          </a:xfrm>
          <a:prstGeom prst="rect">
            <a:avLst/>
          </a:prstGeom>
          <a:noFill/>
          <a:ln>
            <a:noFill/>
          </a:ln>
        </p:spPr>
      </p:pic>
      <p:pic>
        <p:nvPicPr>
          <p:cNvPr id="116" name="Google Shape;116;p18"/>
          <p:cNvPicPr preferRelativeResize="0"/>
          <p:nvPr/>
        </p:nvPicPr>
        <p:blipFill>
          <a:blip r:embed="rId13">
            <a:alphaModFix/>
          </a:blip>
          <a:stretch>
            <a:fillRect/>
          </a:stretch>
        </p:blipFill>
        <p:spPr>
          <a:xfrm>
            <a:off x="1976184" y="2680588"/>
            <a:ext cx="5191645" cy="19555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6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Sessions Shared Data</a:t>
            </a:r>
            <a:endParaRPr>
              <a:latin typeface="Calibri"/>
              <a:ea typeface="Calibri"/>
              <a:cs typeface="Calibri"/>
              <a:sym typeface="Calibri"/>
            </a:endParaRPr>
          </a:p>
        </p:txBody>
      </p:sp>
      <p:sp>
        <p:nvSpPr>
          <p:cNvPr id="1360" name="Google Shape;1360;p63"/>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361" name="Google Shape;1361;p63"/>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362" name="Google Shape;1362;p63"/>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363" name="Google Shape;1363;p63"/>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3"/>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66" name="Google Shape;1366;p63"/>
          <p:cNvSpPr/>
          <p:nvPr/>
        </p:nvSpPr>
        <p:spPr>
          <a:xfrm>
            <a:off x="1005017" y="4338851"/>
            <a:ext cx="1097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367" name="Google Shape;1367;p63"/>
          <p:cNvSpPr/>
          <p:nvPr/>
        </p:nvSpPr>
        <p:spPr>
          <a:xfrm rot="5400000">
            <a:off x="2358299" y="4189873"/>
            <a:ext cx="223800" cy="722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3"/>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70" name="Google Shape;1370;p63"/>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3"/>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72" name="Google Shape;1372;p63"/>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373" name="Google Shape;1373;p63"/>
          <p:cNvGrpSpPr/>
          <p:nvPr/>
        </p:nvGrpSpPr>
        <p:grpSpPr>
          <a:xfrm>
            <a:off x="460420" y="3858911"/>
            <a:ext cx="199426" cy="171619"/>
            <a:chOff x="3163350" y="2159850"/>
            <a:chExt cx="397500" cy="338700"/>
          </a:xfrm>
        </p:grpSpPr>
        <p:sp>
          <p:nvSpPr>
            <p:cNvPr id="1374" name="Google Shape;1374;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75" name="Google Shape;1375;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63"/>
          <p:cNvGrpSpPr/>
          <p:nvPr/>
        </p:nvGrpSpPr>
        <p:grpSpPr>
          <a:xfrm>
            <a:off x="1102478" y="3858911"/>
            <a:ext cx="199426" cy="171619"/>
            <a:chOff x="3163350" y="2159850"/>
            <a:chExt cx="397500" cy="338700"/>
          </a:xfrm>
        </p:grpSpPr>
        <p:sp>
          <p:nvSpPr>
            <p:cNvPr id="1377" name="Google Shape;1377;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78" name="Google Shape;1378;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63"/>
          <p:cNvGrpSpPr/>
          <p:nvPr/>
        </p:nvGrpSpPr>
        <p:grpSpPr>
          <a:xfrm>
            <a:off x="1767315" y="3858911"/>
            <a:ext cx="199426" cy="171619"/>
            <a:chOff x="3163350" y="2159850"/>
            <a:chExt cx="397500" cy="338700"/>
          </a:xfrm>
        </p:grpSpPr>
        <p:sp>
          <p:nvSpPr>
            <p:cNvPr id="1380" name="Google Shape;1380;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81" name="Google Shape;1381;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63"/>
          <p:cNvGrpSpPr/>
          <p:nvPr/>
        </p:nvGrpSpPr>
        <p:grpSpPr>
          <a:xfrm>
            <a:off x="2432152" y="3858911"/>
            <a:ext cx="199426" cy="171619"/>
            <a:chOff x="3163350" y="2159850"/>
            <a:chExt cx="397500" cy="338700"/>
          </a:xfrm>
        </p:grpSpPr>
        <p:sp>
          <p:nvSpPr>
            <p:cNvPr id="1383" name="Google Shape;1383;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84" name="Google Shape;1384;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5" name="Google Shape;1385;p63"/>
          <p:cNvSpPr/>
          <p:nvPr/>
        </p:nvSpPr>
        <p:spPr>
          <a:xfrm rot="7706182">
            <a:off x="790339"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3"/>
          <p:cNvSpPr/>
          <p:nvPr/>
        </p:nvSpPr>
        <p:spPr>
          <a:xfrm rot="9075236">
            <a:off x="1232709" y="4051406"/>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3"/>
          <p:cNvSpPr/>
          <p:nvPr/>
        </p:nvSpPr>
        <p:spPr>
          <a:xfrm flipH="1" rot="-9075236">
            <a:off x="1599609" y="4067291"/>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3"/>
          <p:cNvSpPr/>
          <p:nvPr/>
        </p:nvSpPr>
        <p:spPr>
          <a:xfrm flipH="1" rot="-7706182">
            <a:off x="2115230"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3"/>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p:txBody>
      </p:sp>
      <p:sp>
        <p:nvSpPr>
          <p:cNvPr id="1390" name="Google Shape;1390;p63"/>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391" name="Google Shape;1391;p63"/>
          <p:cNvSpPr/>
          <p:nvPr/>
        </p:nvSpPr>
        <p:spPr>
          <a:xfrm flipH="1">
            <a:off x="5866094" y="2984126"/>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3"/>
          <p:cNvSpPr/>
          <p:nvPr/>
        </p:nvSpPr>
        <p:spPr>
          <a:xfrm flipH="1">
            <a:off x="52855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3"/>
          <p:cNvSpPr/>
          <p:nvPr/>
        </p:nvSpPr>
        <p:spPr>
          <a:xfrm flipH="1">
            <a:off x="5331173"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94" name="Google Shape;1394;p63"/>
          <p:cNvSpPr/>
          <p:nvPr/>
        </p:nvSpPr>
        <p:spPr>
          <a:xfrm flipH="1">
            <a:off x="4644668" y="4338825"/>
            <a:ext cx="9930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395" name="Google Shape;1395;p63"/>
          <p:cNvSpPr/>
          <p:nvPr/>
        </p:nvSpPr>
        <p:spPr>
          <a:xfrm rot="5400000">
            <a:off x="4200495" y="4224495"/>
            <a:ext cx="224100" cy="653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3"/>
          <p:cNvSpPr/>
          <p:nvPr/>
        </p:nvSpPr>
        <p:spPr>
          <a:xfrm flipH="1">
            <a:off x="468415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3"/>
          <p:cNvSpPr/>
          <p:nvPr/>
        </p:nvSpPr>
        <p:spPr>
          <a:xfrm flipH="1">
            <a:off x="4729827"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398" name="Google Shape;1398;p63"/>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399" name="Google Shape;1399;p63"/>
          <p:cNvSpPr/>
          <p:nvPr/>
        </p:nvSpPr>
        <p:spPr>
          <a:xfrm flipH="1">
            <a:off x="40828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3"/>
          <p:cNvSpPr/>
          <p:nvPr/>
        </p:nvSpPr>
        <p:spPr>
          <a:xfrm flipH="1">
            <a:off x="4128464"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01" name="Google Shape;1401;p63"/>
          <p:cNvSpPr/>
          <p:nvPr/>
        </p:nvSpPr>
        <p:spPr>
          <a:xfrm flipH="1">
            <a:off x="5911837" y="3202128"/>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02" name="Google Shape;1402;p63"/>
          <p:cNvSpPr/>
          <p:nvPr/>
        </p:nvSpPr>
        <p:spPr>
          <a:xfrm flipH="1">
            <a:off x="6533959" y="2980041"/>
            <a:ext cx="634500" cy="7305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03" name="Google Shape;1403;p63"/>
          <p:cNvSpPr txBox="1"/>
          <p:nvPr/>
        </p:nvSpPr>
        <p:spPr>
          <a:xfrm flipH="1">
            <a:off x="6454376" y="2736792"/>
            <a:ext cx="806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Library</a:t>
            </a:r>
            <a:endParaRPr b="1" sz="1100">
              <a:latin typeface="Calibri"/>
              <a:ea typeface="Calibri"/>
              <a:cs typeface="Calibri"/>
              <a:sym typeface="Calibri"/>
            </a:endParaRPr>
          </a:p>
        </p:txBody>
      </p:sp>
      <p:sp>
        <p:nvSpPr>
          <p:cNvPr id="1404" name="Google Shape;1404;p63"/>
          <p:cNvSpPr/>
          <p:nvPr/>
        </p:nvSpPr>
        <p:spPr>
          <a:xfrm>
            <a:off x="6704063" y="3124767"/>
            <a:ext cx="281392" cy="353119"/>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3"/>
          <p:cNvSpPr txBox="1"/>
          <p:nvPr/>
        </p:nvSpPr>
        <p:spPr>
          <a:xfrm flipH="1">
            <a:off x="6488200" y="3555863"/>
            <a:ext cx="7224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cxnSp>
        <p:nvCxnSpPr>
          <p:cNvPr id="1406" name="Google Shape;1406;p63"/>
          <p:cNvCxnSpPr/>
          <p:nvPr/>
        </p:nvCxnSpPr>
        <p:spPr>
          <a:xfrm rot="10800000">
            <a:off x="6181039" y="3501561"/>
            <a:ext cx="340200" cy="210900"/>
          </a:xfrm>
          <a:prstGeom prst="straightConnector1">
            <a:avLst/>
          </a:prstGeom>
          <a:noFill/>
          <a:ln cap="flat" cmpd="sng" w="28575">
            <a:solidFill>
              <a:srgbClr val="000000"/>
            </a:solidFill>
            <a:prstDash val="dash"/>
            <a:round/>
            <a:headEnd len="med" w="med" type="none"/>
            <a:tailEnd len="med" w="med" type="none"/>
          </a:ln>
        </p:spPr>
      </p:cxnSp>
      <p:cxnSp>
        <p:nvCxnSpPr>
          <p:cNvPr id="1407" name="Google Shape;1407;p63"/>
          <p:cNvCxnSpPr/>
          <p:nvPr/>
        </p:nvCxnSpPr>
        <p:spPr>
          <a:xfrm flipH="1">
            <a:off x="6181039" y="2981852"/>
            <a:ext cx="340200" cy="210900"/>
          </a:xfrm>
          <a:prstGeom prst="straightConnector1">
            <a:avLst/>
          </a:prstGeom>
          <a:noFill/>
          <a:ln cap="flat" cmpd="sng" w="28575">
            <a:solidFill>
              <a:srgbClr val="000000"/>
            </a:solidFill>
            <a:prstDash val="dash"/>
            <a:round/>
            <a:headEnd len="med" w="med" type="none"/>
            <a:tailEnd len="med" w="med" type="none"/>
          </a:ln>
        </p:spPr>
      </p:cxnSp>
      <p:sp>
        <p:nvSpPr>
          <p:cNvPr id="1408" name="Google Shape;1408;p63"/>
          <p:cNvSpPr txBox="1"/>
          <p:nvPr/>
        </p:nvSpPr>
        <p:spPr>
          <a:xfrm flipH="1">
            <a:off x="3058221" y="4411862"/>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409" name="Google Shape;1409;p63"/>
          <p:cNvGrpSpPr/>
          <p:nvPr/>
        </p:nvGrpSpPr>
        <p:grpSpPr>
          <a:xfrm flipH="1">
            <a:off x="5949816" y="3858909"/>
            <a:ext cx="180386" cy="171619"/>
            <a:chOff x="3163350" y="2159850"/>
            <a:chExt cx="397500" cy="338700"/>
          </a:xfrm>
        </p:grpSpPr>
        <p:sp>
          <p:nvSpPr>
            <p:cNvPr id="1410" name="Google Shape;1410;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11" name="Google Shape;1411;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63"/>
          <p:cNvGrpSpPr/>
          <p:nvPr/>
        </p:nvGrpSpPr>
        <p:grpSpPr>
          <a:xfrm flipH="1">
            <a:off x="5369081" y="3858909"/>
            <a:ext cx="180386" cy="171619"/>
            <a:chOff x="3163350" y="2159850"/>
            <a:chExt cx="397500" cy="338700"/>
          </a:xfrm>
        </p:grpSpPr>
        <p:sp>
          <p:nvSpPr>
            <p:cNvPr id="1413" name="Google Shape;1413;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14" name="Google Shape;1414;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63"/>
          <p:cNvGrpSpPr/>
          <p:nvPr/>
        </p:nvGrpSpPr>
        <p:grpSpPr>
          <a:xfrm flipH="1">
            <a:off x="4767719" y="3858909"/>
            <a:ext cx="180385" cy="171619"/>
            <a:chOff x="3163350" y="2159850"/>
            <a:chExt cx="397500" cy="338700"/>
          </a:xfrm>
        </p:grpSpPr>
        <p:sp>
          <p:nvSpPr>
            <p:cNvPr id="1416" name="Google Shape;1416;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17" name="Google Shape;1417;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63"/>
          <p:cNvGrpSpPr/>
          <p:nvPr/>
        </p:nvGrpSpPr>
        <p:grpSpPr>
          <a:xfrm flipH="1">
            <a:off x="4166356" y="3858909"/>
            <a:ext cx="180385" cy="171619"/>
            <a:chOff x="3163350" y="2159850"/>
            <a:chExt cx="397500" cy="338700"/>
          </a:xfrm>
        </p:grpSpPr>
        <p:sp>
          <p:nvSpPr>
            <p:cNvPr id="1419" name="Google Shape;1419;p63"/>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20" name="Google Shape;1420;p63"/>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63"/>
          <p:cNvSpPr/>
          <p:nvPr/>
        </p:nvSpPr>
        <p:spPr>
          <a:xfrm flipH="1" rot="3262834">
            <a:off x="5628372"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flipH="1" rot="1878303">
            <a:off x="5228269" y="4055232"/>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3"/>
          <p:cNvSpPr/>
          <p:nvPr/>
        </p:nvSpPr>
        <p:spPr>
          <a:xfrm rot="-1878303">
            <a:off x="4896438" y="4071117"/>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3"/>
          <p:cNvSpPr/>
          <p:nvPr/>
        </p:nvSpPr>
        <p:spPr>
          <a:xfrm rot="-3262834">
            <a:off x="4447500"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txBox="1"/>
          <p:nvPr/>
        </p:nvSpPr>
        <p:spPr>
          <a:xfrm>
            <a:off x="7597950" y="3217975"/>
            <a:ext cx="14589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 cores open “</a:t>
            </a:r>
            <a:r>
              <a:rPr b="1" i="1" lang="en" sz="1800">
                <a:solidFill>
                  <a:schemeClr val="dk1"/>
                </a:solidFill>
                <a:latin typeface="Calibri"/>
                <a:ea typeface="Calibri"/>
                <a:cs typeface="Calibri"/>
                <a:sym typeface="Calibri"/>
              </a:rPr>
              <a:t>sessions”</a:t>
            </a:r>
            <a:r>
              <a:rPr b="1" lang="en" sz="1800">
                <a:solidFill>
                  <a:schemeClr val="dk1"/>
                </a:solidFill>
                <a:latin typeface="Calibri"/>
                <a:ea typeface="Calibri"/>
                <a:cs typeface="Calibri"/>
                <a:sym typeface="Calibri"/>
              </a:rPr>
              <a:t> to server cores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64"/>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Sessions Shared Data</a:t>
            </a:r>
            <a:endParaRPr>
              <a:latin typeface="Calibri"/>
              <a:ea typeface="Calibri"/>
              <a:cs typeface="Calibri"/>
              <a:sym typeface="Calibri"/>
            </a:endParaRPr>
          </a:p>
        </p:txBody>
      </p:sp>
      <p:sp>
        <p:nvSpPr>
          <p:cNvPr id="1431" name="Google Shape;1431;p64"/>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432" name="Google Shape;1432;p64"/>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433" name="Google Shape;1433;p64"/>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434" name="Google Shape;1434;p64"/>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37" name="Google Shape;1437;p64"/>
          <p:cNvSpPr/>
          <p:nvPr/>
        </p:nvSpPr>
        <p:spPr>
          <a:xfrm>
            <a:off x="1005017" y="4338851"/>
            <a:ext cx="1097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438" name="Google Shape;1438;p64"/>
          <p:cNvSpPr/>
          <p:nvPr/>
        </p:nvSpPr>
        <p:spPr>
          <a:xfrm rot="5400000">
            <a:off x="2358299" y="4189873"/>
            <a:ext cx="223800" cy="722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4"/>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41" name="Google Shape;1441;p64"/>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43" name="Google Shape;1443;p64"/>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444" name="Google Shape;1444;p64"/>
          <p:cNvGrpSpPr/>
          <p:nvPr/>
        </p:nvGrpSpPr>
        <p:grpSpPr>
          <a:xfrm>
            <a:off x="460420" y="3858911"/>
            <a:ext cx="199426" cy="171619"/>
            <a:chOff x="3163350" y="2159850"/>
            <a:chExt cx="397500" cy="338700"/>
          </a:xfrm>
        </p:grpSpPr>
        <p:sp>
          <p:nvSpPr>
            <p:cNvPr id="1445" name="Google Shape;1445;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46" name="Google Shape;1446;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64"/>
          <p:cNvGrpSpPr/>
          <p:nvPr/>
        </p:nvGrpSpPr>
        <p:grpSpPr>
          <a:xfrm>
            <a:off x="1102478" y="3858911"/>
            <a:ext cx="199426" cy="171619"/>
            <a:chOff x="3163350" y="2159850"/>
            <a:chExt cx="397500" cy="338700"/>
          </a:xfrm>
        </p:grpSpPr>
        <p:sp>
          <p:nvSpPr>
            <p:cNvPr id="1448" name="Google Shape;1448;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49" name="Google Shape;1449;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64"/>
          <p:cNvGrpSpPr/>
          <p:nvPr/>
        </p:nvGrpSpPr>
        <p:grpSpPr>
          <a:xfrm>
            <a:off x="1767315" y="3858911"/>
            <a:ext cx="199426" cy="171619"/>
            <a:chOff x="3163350" y="2159850"/>
            <a:chExt cx="397500" cy="338700"/>
          </a:xfrm>
        </p:grpSpPr>
        <p:sp>
          <p:nvSpPr>
            <p:cNvPr id="1451" name="Google Shape;1451;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52" name="Google Shape;1452;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64"/>
          <p:cNvGrpSpPr/>
          <p:nvPr/>
        </p:nvGrpSpPr>
        <p:grpSpPr>
          <a:xfrm>
            <a:off x="2432152" y="3858911"/>
            <a:ext cx="199426" cy="171619"/>
            <a:chOff x="3163350" y="2159850"/>
            <a:chExt cx="397500" cy="338700"/>
          </a:xfrm>
        </p:grpSpPr>
        <p:sp>
          <p:nvSpPr>
            <p:cNvPr id="1454" name="Google Shape;1454;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55" name="Google Shape;1455;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64"/>
          <p:cNvSpPr/>
          <p:nvPr/>
        </p:nvSpPr>
        <p:spPr>
          <a:xfrm rot="7706182">
            <a:off x="790339"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4"/>
          <p:cNvSpPr/>
          <p:nvPr/>
        </p:nvSpPr>
        <p:spPr>
          <a:xfrm rot="9075236">
            <a:off x="1232709" y="4051406"/>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4"/>
          <p:cNvSpPr/>
          <p:nvPr/>
        </p:nvSpPr>
        <p:spPr>
          <a:xfrm flipH="1" rot="-9075236">
            <a:off x="1599609" y="4067291"/>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4"/>
          <p:cNvSpPr/>
          <p:nvPr/>
        </p:nvSpPr>
        <p:spPr>
          <a:xfrm flipH="1" rot="-7706182">
            <a:off x="2115230"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4"/>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a:p>
            <a:pPr indent="0" lvl="0" marL="0" rtl="0" algn="ctr">
              <a:spcBef>
                <a:spcPts val="0"/>
              </a:spcBef>
              <a:spcAft>
                <a:spcPts val="0"/>
              </a:spcAft>
              <a:buNone/>
            </a:pPr>
            <a:r>
              <a:t/>
            </a:r>
            <a:endParaRPr b="1" sz="1100">
              <a:latin typeface="Times New Roman"/>
              <a:ea typeface="Times New Roman"/>
              <a:cs typeface="Times New Roman"/>
              <a:sym typeface="Times New Roman"/>
            </a:endParaRPr>
          </a:p>
        </p:txBody>
      </p:sp>
      <p:sp>
        <p:nvSpPr>
          <p:cNvPr id="1461" name="Google Shape;1461;p64"/>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462" name="Google Shape;1462;p64"/>
          <p:cNvSpPr/>
          <p:nvPr/>
        </p:nvSpPr>
        <p:spPr>
          <a:xfrm flipH="1">
            <a:off x="5866094" y="2984126"/>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4"/>
          <p:cNvSpPr/>
          <p:nvPr/>
        </p:nvSpPr>
        <p:spPr>
          <a:xfrm flipH="1">
            <a:off x="52855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4"/>
          <p:cNvSpPr/>
          <p:nvPr/>
        </p:nvSpPr>
        <p:spPr>
          <a:xfrm flipH="1">
            <a:off x="5331173"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65" name="Google Shape;1465;p64"/>
          <p:cNvSpPr/>
          <p:nvPr/>
        </p:nvSpPr>
        <p:spPr>
          <a:xfrm flipH="1">
            <a:off x="4644668" y="4338825"/>
            <a:ext cx="9930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466" name="Google Shape;1466;p64"/>
          <p:cNvSpPr/>
          <p:nvPr/>
        </p:nvSpPr>
        <p:spPr>
          <a:xfrm rot="5400000">
            <a:off x="4200495" y="4224495"/>
            <a:ext cx="224100" cy="653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4"/>
          <p:cNvSpPr/>
          <p:nvPr/>
        </p:nvSpPr>
        <p:spPr>
          <a:xfrm flipH="1">
            <a:off x="468415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4"/>
          <p:cNvSpPr/>
          <p:nvPr/>
        </p:nvSpPr>
        <p:spPr>
          <a:xfrm flipH="1">
            <a:off x="4729827"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69" name="Google Shape;1469;p64"/>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470" name="Google Shape;1470;p64"/>
          <p:cNvSpPr/>
          <p:nvPr/>
        </p:nvSpPr>
        <p:spPr>
          <a:xfrm flipH="1">
            <a:off x="40828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4"/>
          <p:cNvSpPr/>
          <p:nvPr/>
        </p:nvSpPr>
        <p:spPr>
          <a:xfrm flipH="1">
            <a:off x="4128464"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72" name="Google Shape;1472;p64"/>
          <p:cNvSpPr/>
          <p:nvPr/>
        </p:nvSpPr>
        <p:spPr>
          <a:xfrm flipH="1">
            <a:off x="5911837" y="3202128"/>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73" name="Google Shape;1473;p64"/>
          <p:cNvSpPr/>
          <p:nvPr/>
        </p:nvSpPr>
        <p:spPr>
          <a:xfrm flipH="1">
            <a:off x="6533959" y="2980041"/>
            <a:ext cx="634500" cy="7305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74" name="Google Shape;1474;p64"/>
          <p:cNvSpPr txBox="1"/>
          <p:nvPr/>
        </p:nvSpPr>
        <p:spPr>
          <a:xfrm flipH="1">
            <a:off x="6454376" y="2736792"/>
            <a:ext cx="806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Library</a:t>
            </a:r>
            <a:endParaRPr b="1" sz="1100">
              <a:latin typeface="Calibri"/>
              <a:ea typeface="Calibri"/>
              <a:cs typeface="Calibri"/>
              <a:sym typeface="Calibri"/>
            </a:endParaRPr>
          </a:p>
        </p:txBody>
      </p:sp>
      <p:grpSp>
        <p:nvGrpSpPr>
          <p:cNvPr id="1475" name="Google Shape;1475;p64"/>
          <p:cNvGrpSpPr/>
          <p:nvPr/>
        </p:nvGrpSpPr>
        <p:grpSpPr>
          <a:xfrm>
            <a:off x="6704063" y="3124767"/>
            <a:ext cx="281392" cy="353119"/>
            <a:chOff x="1599080" y="4305106"/>
            <a:chExt cx="583800" cy="696900"/>
          </a:xfrm>
        </p:grpSpPr>
        <p:sp>
          <p:nvSpPr>
            <p:cNvPr id="1476" name="Google Shape;1476;p64"/>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7" name="Google Shape;1477;p64"/>
            <p:cNvGrpSpPr/>
            <p:nvPr/>
          </p:nvGrpSpPr>
          <p:grpSpPr>
            <a:xfrm>
              <a:off x="1757213" y="4450138"/>
              <a:ext cx="267514" cy="406800"/>
              <a:chOff x="3076800" y="2325500"/>
              <a:chExt cx="204600" cy="406800"/>
            </a:xfrm>
          </p:grpSpPr>
          <p:sp>
            <p:nvSpPr>
              <p:cNvPr id="1478" name="Google Shape;1478;p64"/>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79" name="Google Shape;1479;p64"/>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80" name="Google Shape;1480;p64"/>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81" name="Google Shape;1481;p64"/>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1482" name="Google Shape;1482;p64"/>
          <p:cNvSpPr txBox="1"/>
          <p:nvPr/>
        </p:nvSpPr>
        <p:spPr>
          <a:xfrm flipH="1">
            <a:off x="6488200" y="3555863"/>
            <a:ext cx="7224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cxnSp>
        <p:nvCxnSpPr>
          <p:cNvPr id="1483" name="Google Shape;1483;p64"/>
          <p:cNvCxnSpPr/>
          <p:nvPr/>
        </p:nvCxnSpPr>
        <p:spPr>
          <a:xfrm rot="10800000">
            <a:off x="6181039" y="3501561"/>
            <a:ext cx="340200" cy="210900"/>
          </a:xfrm>
          <a:prstGeom prst="straightConnector1">
            <a:avLst/>
          </a:prstGeom>
          <a:noFill/>
          <a:ln cap="flat" cmpd="sng" w="28575">
            <a:solidFill>
              <a:srgbClr val="000000"/>
            </a:solidFill>
            <a:prstDash val="dash"/>
            <a:round/>
            <a:headEnd len="med" w="med" type="none"/>
            <a:tailEnd len="med" w="med" type="none"/>
          </a:ln>
        </p:spPr>
      </p:cxnSp>
      <p:cxnSp>
        <p:nvCxnSpPr>
          <p:cNvPr id="1484" name="Google Shape;1484;p64"/>
          <p:cNvCxnSpPr/>
          <p:nvPr/>
        </p:nvCxnSpPr>
        <p:spPr>
          <a:xfrm flipH="1">
            <a:off x="6181039" y="2981852"/>
            <a:ext cx="340200" cy="210900"/>
          </a:xfrm>
          <a:prstGeom prst="straightConnector1">
            <a:avLst/>
          </a:prstGeom>
          <a:noFill/>
          <a:ln cap="flat" cmpd="sng" w="28575">
            <a:solidFill>
              <a:srgbClr val="000000"/>
            </a:solidFill>
            <a:prstDash val="dash"/>
            <a:round/>
            <a:headEnd len="med" w="med" type="none"/>
            <a:tailEnd len="med" w="med" type="none"/>
          </a:ln>
        </p:spPr>
      </p:cxnSp>
      <p:sp>
        <p:nvSpPr>
          <p:cNvPr id="1485" name="Google Shape;1485;p64"/>
          <p:cNvSpPr txBox="1"/>
          <p:nvPr/>
        </p:nvSpPr>
        <p:spPr>
          <a:xfrm flipH="1">
            <a:off x="3058221" y="4411862"/>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486" name="Google Shape;1486;p64"/>
          <p:cNvGrpSpPr/>
          <p:nvPr/>
        </p:nvGrpSpPr>
        <p:grpSpPr>
          <a:xfrm flipH="1">
            <a:off x="5949816" y="3858909"/>
            <a:ext cx="180386" cy="171619"/>
            <a:chOff x="3163350" y="2159850"/>
            <a:chExt cx="397500" cy="338700"/>
          </a:xfrm>
        </p:grpSpPr>
        <p:sp>
          <p:nvSpPr>
            <p:cNvPr id="1487" name="Google Shape;1487;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88" name="Google Shape;1488;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64"/>
          <p:cNvGrpSpPr/>
          <p:nvPr/>
        </p:nvGrpSpPr>
        <p:grpSpPr>
          <a:xfrm flipH="1">
            <a:off x="5369081" y="3858909"/>
            <a:ext cx="180386" cy="171619"/>
            <a:chOff x="3163350" y="2159850"/>
            <a:chExt cx="397500" cy="338700"/>
          </a:xfrm>
        </p:grpSpPr>
        <p:sp>
          <p:nvSpPr>
            <p:cNvPr id="1490" name="Google Shape;1490;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91" name="Google Shape;1491;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64"/>
          <p:cNvGrpSpPr/>
          <p:nvPr/>
        </p:nvGrpSpPr>
        <p:grpSpPr>
          <a:xfrm flipH="1">
            <a:off x="4767719" y="3858909"/>
            <a:ext cx="180385" cy="171619"/>
            <a:chOff x="3163350" y="2159850"/>
            <a:chExt cx="397500" cy="338700"/>
          </a:xfrm>
        </p:grpSpPr>
        <p:sp>
          <p:nvSpPr>
            <p:cNvPr id="1493" name="Google Shape;1493;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94" name="Google Shape;1494;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64"/>
          <p:cNvGrpSpPr/>
          <p:nvPr/>
        </p:nvGrpSpPr>
        <p:grpSpPr>
          <a:xfrm flipH="1">
            <a:off x="4166356" y="3858909"/>
            <a:ext cx="180385" cy="171619"/>
            <a:chOff x="3163350" y="2159850"/>
            <a:chExt cx="397500" cy="338700"/>
          </a:xfrm>
        </p:grpSpPr>
        <p:sp>
          <p:nvSpPr>
            <p:cNvPr id="1496" name="Google Shape;1496;p64"/>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497" name="Google Shape;1497;p64"/>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64"/>
          <p:cNvSpPr/>
          <p:nvPr/>
        </p:nvSpPr>
        <p:spPr>
          <a:xfrm flipH="1" rot="3262834">
            <a:off x="5628372"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flipH="1" rot="1878303">
            <a:off x="5228269" y="4055232"/>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rot="-1878303">
            <a:off x="4896438" y="4071117"/>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4"/>
          <p:cNvSpPr/>
          <p:nvPr/>
        </p:nvSpPr>
        <p:spPr>
          <a:xfrm rot="-3262834">
            <a:off x="4447500"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txBox="1"/>
          <p:nvPr/>
        </p:nvSpPr>
        <p:spPr>
          <a:xfrm>
            <a:off x="7597750" y="2199525"/>
            <a:ext cx="1458900" cy="20358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Requests are async</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Enqueued inside session buffers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503" name="Google Shape;1503;p64"/>
          <p:cNvSpPr/>
          <p:nvPr/>
        </p:nvSpPr>
        <p:spPr>
          <a:xfrm flipH="1">
            <a:off x="5975649"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65"/>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Sessions Shared Data</a:t>
            </a:r>
            <a:endParaRPr>
              <a:latin typeface="Calibri"/>
              <a:ea typeface="Calibri"/>
              <a:cs typeface="Calibri"/>
              <a:sym typeface="Calibri"/>
            </a:endParaRPr>
          </a:p>
        </p:txBody>
      </p:sp>
      <p:sp>
        <p:nvSpPr>
          <p:cNvPr id="1509" name="Google Shape;1509;p65"/>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510" name="Google Shape;1510;p65"/>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511" name="Google Shape;1511;p65"/>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512" name="Google Shape;1512;p65"/>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65"/>
          <p:cNvGrpSpPr/>
          <p:nvPr/>
        </p:nvGrpSpPr>
        <p:grpSpPr>
          <a:xfrm>
            <a:off x="488790" y="3570563"/>
            <a:ext cx="142545" cy="206126"/>
            <a:chOff x="3076800" y="2325500"/>
            <a:chExt cx="204600" cy="406800"/>
          </a:xfrm>
        </p:grpSpPr>
        <p:sp>
          <p:nvSpPr>
            <p:cNvPr id="1514" name="Google Shape;1514;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15" name="Google Shape;1515;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16" name="Google Shape;1516;p6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17" name="Google Shape;1517;p6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518" name="Google Shape;1518;p65"/>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5"/>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20" name="Google Shape;1520;p65"/>
          <p:cNvSpPr/>
          <p:nvPr/>
        </p:nvSpPr>
        <p:spPr>
          <a:xfrm>
            <a:off x="1005017" y="4338851"/>
            <a:ext cx="1097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521" name="Google Shape;1521;p65"/>
          <p:cNvSpPr/>
          <p:nvPr/>
        </p:nvSpPr>
        <p:spPr>
          <a:xfrm rot="5400000">
            <a:off x="2358299" y="4189873"/>
            <a:ext cx="223800" cy="722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5"/>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5"/>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24" name="Google Shape;1524;p65"/>
          <p:cNvSpPr/>
          <p:nvPr/>
        </p:nvSpPr>
        <p:spPr>
          <a:xfrm>
            <a:off x="488724"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525" name="Google Shape;1525;p65"/>
          <p:cNvGrpSpPr/>
          <p:nvPr/>
        </p:nvGrpSpPr>
        <p:grpSpPr>
          <a:xfrm>
            <a:off x="1130848" y="3570576"/>
            <a:ext cx="142545" cy="206126"/>
            <a:chOff x="3076800" y="2325500"/>
            <a:chExt cx="204600" cy="406800"/>
          </a:xfrm>
        </p:grpSpPr>
        <p:sp>
          <p:nvSpPr>
            <p:cNvPr id="1526" name="Google Shape;1526;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27" name="Google Shape;1527;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28" name="Google Shape;1528;p6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29" name="Google Shape;1529;p6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530" name="Google Shape;1530;p65"/>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5"/>
          <p:cNvSpPr/>
          <p:nvPr/>
        </p:nvSpPr>
        <p:spPr>
          <a:xfrm>
            <a:off x="1130789" y="30875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32" name="Google Shape;1532;p65"/>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533" name="Google Shape;1533;p65"/>
          <p:cNvGrpSpPr/>
          <p:nvPr/>
        </p:nvGrpSpPr>
        <p:grpSpPr>
          <a:xfrm>
            <a:off x="1795711" y="3570576"/>
            <a:ext cx="142545" cy="206126"/>
            <a:chOff x="3076800" y="2325500"/>
            <a:chExt cx="204600" cy="406800"/>
          </a:xfrm>
        </p:grpSpPr>
        <p:sp>
          <p:nvSpPr>
            <p:cNvPr id="1534" name="Google Shape;1534;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35" name="Google Shape;1535;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36" name="Google Shape;1536;p6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37" name="Google Shape;1537;p6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nvGrpSpPr>
          <p:cNvPr id="1538" name="Google Shape;1538;p65"/>
          <p:cNvGrpSpPr/>
          <p:nvPr/>
        </p:nvGrpSpPr>
        <p:grpSpPr>
          <a:xfrm>
            <a:off x="2460562" y="3570576"/>
            <a:ext cx="142545" cy="206126"/>
            <a:chOff x="3076800" y="2325500"/>
            <a:chExt cx="204600" cy="406800"/>
          </a:xfrm>
        </p:grpSpPr>
        <p:sp>
          <p:nvSpPr>
            <p:cNvPr id="1539" name="Google Shape;1539;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40" name="Google Shape;1540;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41" name="Google Shape;1541;p6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42" name="Google Shape;1542;p6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543" name="Google Shape;1543;p65"/>
          <p:cNvSpPr/>
          <p:nvPr/>
        </p:nvSpPr>
        <p:spPr>
          <a:xfrm>
            <a:off x="1795653"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44" name="Google Shape;1544;p65"/>
          <p:cNvSpPr/>
          <p:nvPr/>
        </p:nvSpPr>
        <p:spPr>
          <a:xfrm>
            <a:off x="2460510"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45" name="Google Shape;1545;p65"/>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546" name="Google Shape;1546;p65"/>
          <p:cNvGrpSpPr/>
          <p:nvPr/>
        </p:nvGrpSpPr>
        <p:grpSpPr>
          <a:xfrm>
            <a:off x="460420" y="3858911"/>
            <a:ext cx="199426" cy="171619"/>
            <a:chOff x="3163350" y="2159850"/>
            <a:chExt cx="397500" cy="338700"/>
          </a:xfrm>
        </p:grpSpPr>
        <p:sp>
          <p:nvSpPr>
            <p:cNvPr id="1547" name="Google Shape;1547;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48" name="Google Shape;1548;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65"/>
          <p:cNvGrpSpPr/>
          <p:nvPr/>
        </p:nvGrpSpPr>
        <p:grpSpPr>
          <a:xfrm>
            <a:off x="1102478" y="3858911"/>
            <a:ext cx="199426" cy="171619"/>
            <a:chOff x="3163350" y="2159850"/>
            <a:chExt cx="397500" cy="338700"/>
          </a:xfrm>
        </p:grpSpPr>
        <p:sp>
          <p:nvSpPr>
            <p:cNvPr id="1550" name="Google Shape;1550;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51" name="Google Shape;1551;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65"/>
          <p:cNvGrpSpPr/>
          <p:nvPr/>
        </p:nvGrpSpPr>
        <p:grpSpPr>
          <a:xfrm>
            <a:off x="1767315" y="3858911"/>
            <a:ext cx="199426" cy="171619"/>
            <a:chOff x="3163350" y="2159850"/>
            <a:chExt cx="397500" cy="338700"/>
          </a:xfrm>
        </p:grpSpPr>
        <p:sp>
          <p:nvSpPr>
            <p:cNvPr id="1553" name="Google Shape;1553;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54" name="Google Shape;1554;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65"/>
          <p:cNvGrpSpPr/>
          <p:nvPr/>
        </p:nvGrpSpPr>
        <p:grpSpPr>
          <a:xfrm>
            <a:off x="2432152" y="3858911"/>
            <a:ext cx="199426" cy="171619"/>
            <a:chOff x="3163350" y="2159850"/>
            <a:chExt cx="397500" cy="338700"/>
          </a:xfrm>
        </p:grpSpPr>
        <p:sp>
          <p:nvSpPr>
            <p:cNvPr id="1556" name="Google Shape;1556;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57" name="Google Shape;1557;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65"/>
          <p:cNvSpPr/>
          <p:nvPr/>
        </p:nvSpPr>
        <p:spPr>
          <a:xfrm rot="7706182">
            <a:off x="790339"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5"/>
          <p:cNvSpPr/>
          <p:nvPr/>
        </p:nvSpPr>
        <p:spPr>
          <a:xfrm rot="9075236">
            <a:off x="1232709" y="4051406"/>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5"/>
          <p:cNvSpPr/>
          <p:nvPr/>
        </p:nvSpPr>
        <p:spPr>
          <a:xfrm flipH="1" rot="-9075236">
            <a:off x="1599609" y="4067291"/>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5"/>
          <p:cNvSpPr/>
          <p:nvPr/>
        </p:nvSpPr>
        <p:spPr>
          <a:xfrm flipH="1" rot="-7706182">
            <a:off x="2115230"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5"/>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p:txBody>
      </p:sp>
      <p:sp>
        <p:nvSpPr>
          <p:cNvPr id="1563" name="Google Shape;1563;p65"/>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564" name="Google Shape;1564;p65"/>
          <p:cNvSpPr/>
          <p:nvPr/>
        </p:nvSpPr>
        <p:spPr>
          <a:xfrm flipH="1">
            <a:off x="5866094" y="2984126"/>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5" name="Google Shape;1565;p65"/>
          <p:cNvGrpSpPr/>
          <p:nvPr/>
        </p:nvGrpSpPr>
        <p:grpSpPr>
          <a:xfrm flipH="1">
            <a:off x="5975522" y="3570568"/>
            <a:ext cx="128939" cy="206126"/>
            <a:chOff x="3076800" y="2325500"/>
            <a:chExt cx="204600" cy="406800"/>
          </a:xfrm>
        </p:grpSpPr>
        <p:sp>
          <p:nvSpPr>
            <p:cNvPr id="1566" name="Google Shape;1566;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67" name="Google Shape;1567;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68" name="Google Shape;1568;p6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69" name="Google Shape;1569;p6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570" name="Google Shape;1570;p65"/>
          <p:cNvSpPr/>
          <p:nvPr/>
        </p:nvSpPr>
        <p:spPr>
          <a:xfrm flipH="1">
            <a:off x="52855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5"/>
          <p:cNvSpPr/>
          <p:nvPr/>
        </p:nvSpPr>
        <p:spPr>
          <a:xfrm flipH="1">
            <a:off x="5331173"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72" name="Google Shape;1572;p65"/>
          <p:cNvSpPr/>
          <p:nvPr/>
        </p:nvSpPr>
        <p:spPr>
          <a:xfrm flipH="1">
            <a:off x="4644668" y="4338825"/>
            <a:ext cx="9930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NIC</a:t>
            </a:r>
            <a:endParaRPr b="1" sz="1100">
              <a:latin typeface="Calibri"/>
              <a:ea typeface="Calibri"/>
              <a:cs typeface="Calibri"/>
              <a:sym typeface="Calibri"/>
            </a:endParaRPr>
          </a:p>
        </p:txBody>
      </p:sp>
      <p:sp>
        <p:nvSpPr>
          <p:cNvPr id="1573" name="Google Shape;1573;p65"/>
          <p:cNvSpPr/>
          <p:nvPr/>
        </p:nvSpPr>
        <p:spPr>
          <a:xfrm rot="5400000">
            <a:off x="4200495" y="4224495"/>
            <a:ext cx="224100" cy="653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5"/>
          <p:cNvSpPr/>
          <p:nvPr/>
        </p:nvSpPr>
        <p:spPr>
          <a:xfrm flipH="1">
            <a:off x="468415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5"/>
          <p:cNvSpPr/>
          <p:nvPr/>
        </p:nvSpPr>
        <p:spPr>
          <a:xfrm flipH="1">
            <a:off x="4729827"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76" name="Google Shape;1576;p65"/>
          <p:cNvSpPr txBox="1"/>
          <p:nvPr/>
        </p:nvSpPr>
        <p:spPr>
          <a:xfrm flipH="1">
            <a:off x="3238826" y="2948112"/>
            <a:ext cx="8649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Request</a:t>
            </a:r>
            <a:endParaRPr b="1" sz="1100">
              <a:latin typeface="Calibri"/>
              <a:ea typeface="Calibri"/>
              <a:cs typeface="Calibri"/>
              <a:sym typeface="Calibri"/>
            </a:endParaRPr>
          </a:p>
        </p:txBody>
      </p:sp>
      <p:sp>
        <p:nvSpPr>
          <p:cNvPr id="1577" name="Google Shape;1577;p65"/>
          <p:cNvSpPr txBox="1"/>
          <p:nvPr/>
        </p:nvSpPr>
        <p:spPr>
          <a:xfrm flipH="1">
            <a:off x="3285351" y="3534376"/>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Request</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Batches</a:t>
            </a:r>
            <a:endParaRPr b="1" sz="1100">
              <a:latin typeface="Calibri"/>
              <a:ea typeface="Calibri"/>
              <a:cs typeface="Calibri"/>
              <a:sym typeface="Calibri"/>
            </a:endParaRPr>
          </a:p>
        </p:txBody>
      </p:sp>
      <p:sp>
        <p:nvSpPr>
          <p:cNvPr id="1578" name="Google Shape;1578;p65"/>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579" name="Google Shape;1579;p65"/>
          <p:cNvSpPr/>
          <p:nvPr/>
        </p:nvSpPr>
        <p:spPr>
          <a:xfrm flipH="1">
            <a:off x="5975649"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580" name="Google Shape;1580;p65"/>
          <p:cNvGrpSpPr/>
          <p:nvPr/>
        </p:nvGrpSpPr>
        <p:grpSpPr>
          <a:xfrm flipH="1">
            <a:off x="5394787" y="3570580"/>
            <a:ext cx="128939" cy="206126"/>
            <a:chOff x="3076800" y="2325500"/>
            <a:chExt cx="204600" cy="406800"/>
          </a:xfrm>
        </p:grpSpPr>
        <p:sp>
          <p:nvSpPr>
            <p:cNvPr id="1581" name="Google Shape;1581;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82" name="Google Shape;1582;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83" name="Google Shape;1583;p6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84" name="Google Shape;1584;p6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585" name="Google Shape;1585;p65"/>
          <p:cNvSpPr/>
          <p:nvPr/>
        </p:nvSpPr>
        <p:spPr>
          <a:xfrm flipH="1">
            <a:off x="40828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5"/>
          <p:cNvSpPr/>
          <p:nvPr/>
        </p:nvSpPr>
        <p:spPr>
          <a:xfrm flipH="1">
            <a:off x="5394908" y="30875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87" name="Google Shape;1587;p65"/>
          <p:cNvSpPr/>
          <p:nvPr/>
        </p:nvSpPr>
        <p:spPr>
          <a:xfrm flipH="1">
            <a:off x="4128464"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588" name="Google Shape;1588;p65"/>
          <p:cNvGrpSpPr/>
          <p:nvPr/>
        </p:nvGrpSpPr>
        <p:grpSpPr>
          <a:xfrm flipH="1">
            <a:off x="4793425" y="3570580"/>
            <a:ext cx="128939" cy="206126"/>
            <a:chOff x="3076800" y="2325500"/>
            <a:chExt cx="204600" cy="406800"/>
          </a:xfrm>
        </p:grpSpPr>
        <p:sp>
          <p:nvSpPr>
            <p:cNvPr id="1589" name="Google Shape;1589;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0" name="Google Shape;1590;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1" name="Google Shape;1591;p6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2" name="Google Shape;1592;p6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nvGrpSpPr>
          <p:cNvPr id="1593" name="Google Shape;1593;p65"/>
          <p:cNvGrpSpPr/>
          <p:nvPr/>
        </p:nvGrpSpPr>
        <p:grpSpPr>
          <a:xfrm flipH="1">
            <a:off x="4192074" y="3570580"/>
            <a:ext cx="128939" cy="206126"/>
            <a:chOff x="3076800" y="2325500"/>
            <a:chExt cx="204600" cy="406800"/>
          </a:xfrm>
        </p:grpSpPr>
        <p:sp>
          <p:nvSpPr>
            <p:cNvPr id="1594" name="Google Shape;1594;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5" name="Google Shape;1595;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6" name="Google Shape;1596;p6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7" name="Google Shape;1597;p6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598" name="Google Shape;1598;p65"/>
          <p:cNvSpPr/>
          <p:nvPr/>
        </p:nvSpPr>
        <p:spPr>
          <a:xfrm flipH="1">
            <a:off x="4793546"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599" name="Google Shape;1599;p65"/>
          <p:cNvSpPr/>
          <p:nvPr/>
        </p:nvSpPr>
        <p:spPr>
          <a:xfrm flipH="1">
            <a:off x="4192190"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0" name="Google Shape;1600;p65"/>
          <p:cNvSpPr/>
          <p:nvPr/>
        </p:nvSpPr>
        <p:spPr>
          <a:xfrm flipH="1">
            <a:off x="5911837" y="3202128"/>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1" name="Google Shape;1601;p65"/>
          <p:cNvSpPr/>
          <p:nvPr/>
        </p:nvSpPr>
        <p:spPr>
          <a:xfrm flipH="1">
            <a:off x="6533959" y="2980041"/>
            <a:ext cx="634500" cy="7305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2" name="Google Shape;1602;p65"/>
          <p:cNvSpPr txBox="1"/>
          <p:nvPr/>
        </p:nvSpPr>
        <p:spPr>
          <a:xfrm flipH="1">
            <a:off x="6454376" y="2736792"/>
            <a:ext cx="806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Library</a:t>
            </a:r>
            <a:endParaRPr b="1" sz="1100">
              <a:latin typeface="Calibri"/>
              <a:ea typeface="Calibri"/>
              <a:cs typeface="Calibri"/>
              <a:sym typeface="Calibri"/>
            </a:endParaRPr>
          </a:p>
        </p:txBody>
      </p:sp>
      <p:grpSp>
        <p:nvGrpSpPr>
          <p:cNvPr id="1603" name="Google Shape;1603;p65"/>
          <p:cNvGrpSpPr/>
          <p:nvPr/>
        </p:nvGrpSpPr>
        <p:grpSpPr>
          <a:xfrm>
            <a:off x="6841442" y="3047548"/>
            <a:ext cx="281392" cy="353119"/>
            <a:chOff x="1599080" y="4305106"/>
            <a:chExt cx="583800" cy="696900"/>
          </a:xfrm>
        </p:grpSpPr>
        <p:sp>
          <p:nvSpPr>
            <p:cNvPr id="1604" name="Google Shape;1604;p65"/>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5" name="Google Shape;1605;p65"/>
            <p:cNvGrpSpPr/>
            <p:nvPr/>
          </p:nvGrpSpPr>
          <p:grpSpPr>
            <a:xfrm>
              <a:off x="1757213" y="4450138"/>
              <a:ext cx="267514" cy="406800"/>
              <a:chOff x="3076800" y="2325500"/>
              <a:chExt cx="204600" cy="406800"/>
            </a:xfrm>
          </p:grpSpPr>
          <p:sp>
            <p:nvSpPr>
              <p:cNvPr id="1606" name="Google Shape;1606;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7" name="Google Shape;1607;p65"/>
              <p:cNvSpPr/>
              <p:nvPr/>
            </p:nvSpPr>
            <p:spPr>
              <a:xfrm>
                <a:off x="3076800" y="24272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8" name="Google Shape;1608;p65"/>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09" name="Google Shape;1609;p65"/>
              <p:cNvSpPr/>
              <p:nvPr/>
            </p:nvSpPr>
            <p:spPr>
              <a:xfrm>
                <a:off x="3076800" y="26306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610" name="Google Shape;1610;p65"/>
          <p:cNvGrpSpPr/>
          <p:nvPr/>
        </p:nvGrpSpPr>
        <p:grpSpPr>
          <a:xfrm>
            <a:off x="6704063" y="3124767"/>
            <a:ext cx="281392" cy="353119"/>
            <a:chOff x="1599080" y="4305106"/>
            <a:chExt cx="583800" cy="696900"/>
          </a:xfrm>
        </p:grpSpPr>
        <p:sp>
          <p:nvSpPr>
            <p:cNvPr id="1611" name="Google Shape;1611;p65"/>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2" name="Google Shape;1612;p65"/>
            <p:cNvGrpSpPr/>
            <p:nvPr/>
          </p:nvGrpSpPr>
          <p:grpSpPr>
            <a:xfrm>
              <a:off x="1757213" y="4450138"/>
              <a:ext cx="267514" cy="406800"/>
              <a:chOff x="3076800" y="2325500"/>
              <a:chExt cx="204600" cy="406800"/>
            </a:xfrm>
          </p:grpSpPr>
          <p:sp>
            <p:nvSpPr>
              <p:cNvPr id="1613" name="Google Shape;1613;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14" name="Google Shape;1614;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15" name="Google Shape;1615;p65"/>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16" name="Google Shape;1616;p65"/>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617" name="Google Shape;1617;p65"/>
          <p:cNvGrpSpPr/>
          <p:nvPr/>
        </p:nvGrpSpPr>
        <p:grpSpPr>
          <a:xfrm>
            <a:off x="6579696" y="3212716"/>
            <a:ext cx="281392" cy="353119"/>
            <a:chOff x="1599080" y="4305106"/>
            <a:chExt cx="583800" cy="696900"/>
          </a:xfrm>
        </p:grpSpPr>
        <p:sp>
          <p:nvSpPr>
            <p:cNvPr id="1618" name="Google Shape;1618;p65"/>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65"/>
            <p:cNvGrpSpPr/>
            <p:nvPr/>
          </p:nvGrpSpPr>
          <p:grpSpPr>
            <a:xfrm>
              <a:off x="1757213" y="4450138"/>
              <a:ext cx="267514" cy="305100"/>
              <a:chOff x="3076800" y="2325500"/>
              <a:chExt cx="204600" cy="305100"/>
            </a:xfrm>
          </p:grpSpPr>
          <p:sp>
            <p:nvSpPr>
              <p:cNvPr id="1620" name="Google Shape;1620;p65"/>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21" name="Google Shape;1621;p65"/>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22" name="Google Shape;1622;p65"/>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1623" name="Google Shape;1623;p65"/>
          <p:cNvSpPr txBox="1"/>
          <p:nvPr/>
        </p:nvSpPr>
        <p:spPr>
          <a:xfrm flipH="1">
            <a:off x="6488200" y="3555863"/>
            <a:ext cx="7224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cxnSp>
        <p:nvCxnSpPr>
          <p:cNvPr id="1624" name="Google Shape;1624;p65"/>
          <p:cNvCxnSpPr/>
          <p:nvPr/>
        </p:nvCxnSpPr>
        <p:spPr>
          <a:xfrm rot="10800000">
            <a:off x="6181039" y="3501561"/>
            <a:ext cx="340200" cy="210900"/>
          </a:xfrm>
          <a:prstGeom prst="straightConnector1">
            <a:avLst/>
          </a:prstGeom>
          <a:noFill/>
          <a:ln cap="flat" cmpd="sng" w="28575">
            <a:solidFill>
              <a:srgbClr val="000000"/>
            </a:solidFill>
            <a:prstDash val="dash"/>
            <a:round/>
            <a:headEnd len="med" w="med" type="none"/>
            <a:tailEnd len="med" w="med" type="none"/>
          </a:ln>
        </p:spPr>
      </p:cxnSp>
      <p:cxnSp>
        <p:nvCxnSpPr>
          <p:cNvPr id="1625" name="Google Shape;1625;p65"/>
          <p:cNvCxnSpPr/>
          <p:nvPr/>
        </p:nvCxnSpPr>
        <p:spPr>
          <a:xfrm flipH="1">
            <a:off x="6181039" y="2981852"/>
            <a:ext cx="340200" cy="210900"/>
          </a:xfrm>
          <a:prstGeom prst="straightConnector1">
            <a:avLst/>
          </a:prstGeom>
          <a:noFill/>
          <a:ln cap="flat" cmpd="sng" w="28575">
            <a:solidFill>
              <a:srgbClr val="000000"/>
            </a:solidFill>
            <a:prstDash val="dash"/>
            <a:round/>
            <a:headEnd len="med" w="med" type="none"/>
            <a:tailEnd len="med" w="med" type="none"/>
          </a:ln>
        </p:spPr>
      </p:cxnSp>
      <p:sp>
        <p:nvSpPr>
          <p:cNvPr id="1626" name="Google Shape;1626;p65"/>
          <p:cNvSpPr txBox="1"/>
          <p:nvPr/>
        </p:nvSpPr>
        <p:spPr>
          <a:xfrm flipH="1">
            <a:off x="3058221" y="4411862"/>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627" name="Google Shape;1627;p65"/>
          <p:cNvGrpSpPr/>
          <p:nvPr/>
        </p:nvGrpSpPr>
        <p:grpSpPr>
          <a:xfrm flipH="1">
            <a:off x="5949816" y="3858909"/>
            <a:ext cx="180386" cy="171619"/>
            <a:chOff x="3163350" y="2159850"/>
            <a:chExt cx="397500" cy="338700"/>
          </a:xfrm>
        </p:grpSpPr>
        <p:sp>
          <p:nvSpPr>
            <p:cNvPr id="1628" name="Google Shape;1628;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29" name="Google Shape;1629;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5"/>
          <p:cNvGrpSpPr/>
          <p:nvPr/>
        </p:nvGrpSpPr>
        <p:grpSpPr>
          <a:xfrm flipH="1">
            <a:off x="5369081" y="3858909"/>
            <a:ext cx="180386" cy="171619"/>
            <a:chOff x="3163350" y="2159850"/>
            <a:chExt cx="397500" cy="338700"/>
          </a:xfrm>
        </p:grpSpPr>
        <p:sp>
          <p:nvSpPr>
            <p:cNvPr id="1631" name="Google Shape;1631;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32" name="Google Shape;1632;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65"/>
          <p:cNvGrpSpPr/>
          <p:nvPr/>
        </p:nvGrpSpPr>
        <p:grpSpPr>
          <a:xfrm flipH="1">
            <a:off x="4767719" y="3858909"/>
            <a:ext cx="180385" cy="171619"/>
            <a:chOff x="3163350" y="2159850"/>
            <a:chExt cx="397500" cy="338700"/>
          </a:xfrm>
        </p:grpSpPr>
        <p:sp>
          <p:nvSpPr>
            <p:cNvPr id="1634" name="Google Shape;1634;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35" name="Google Shape;1635;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5"/>
          <p:cNvGrpSpPr/>
          <p:nvPr/>
        </p:nvGrpSpPr>
        <p:grpSpPr>
          <a:xfrm flipH="1">
            <a:off x="4166356" y="3858909"/>
            <a:ext cx="180385" cy="171619"/>
            <a:chOff x="3163350" y="2159850"/>
            <a:chExt cx="397500" cy="338700"/>
          </a:xfrm>
        </p:grpSpPr>
        <p:sp>
          <p:nvSpPr>
            <p:cNvPr id="1637" name="Google Shape;1637;p65"/>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38" name="Google Shape;1638;p65"/>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65"/>
          <p:cNvSpPr/>
          <p:nvPr/>
        </p:nvSpPr>
        <p:spPr>
          <a:xfrm flipH="1" rot="3262834">
            <a:off x="5628372"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5"/>
          <p:cNvSpPr/>
          <p:nvPr/>
        </p:nvSpPr>
        <p:spPr>
          <a:xfrm flipH="1" rot="1878303">
            <a:off x="5228269" y="4055232"/>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5"/>
          <p:cNvSpPr/>
          <p:nvPr/>
        </p:nvSpPr>
        <p:spPr>
          <a:xfrm rot="-1878303">
            <a:off x="4896438" y="4071117"/>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5"/>
          <p:cNvSpPr/>
          <p:nvPr/>
        </p:nvSpPr>
        <p:spPr>
          <a:xfrm rot="-3262834">
            <a:off x="4447500"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5"/>
          <p:cNvSpPr txBox="1"/>
          <p:nvPr/>
        </p:nvSpPr>
        <p:spPr>
          <a:xfrm>
            <a:off x="7424850" y="2730325"/>
            <a:ext cx="16911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Pipelined batches are transmitted asynchronously</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66"/>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Partitioned Sessions Shared Data</a:t>
            </a:r>
            <a:endParaRPr>
              <a:latin typeface="Calibri"/>
              <a:ea typeface="Calibri"/>
              <a:cs typeface="Calibri"/>
              <a:sym typeface="Calibri"/>
            </a:endParaRPr>
          </a:p>
        </p:txBody>
      </p:sp>
      <p:sp>
        <p:nvSpPr>
          <p:cNvPr id="1649" name="Google Shape;1649;p66"/>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Keep servers saturated at index, not network or dispatch</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a:t>
            </a:r>
            <a:r>
              <a:rPr b="1" lang="en" sz="1900">
                <a:solidFill>
                  <a:schemeClr val="dk1"/>
                </a:solidFill>
                <a:latin typeface="Calibri"/>
                <a:ea typeface="Calibri"/>
                <a:cs typeface="Calibri"/>
                <a:sym typeface="Calibri"/>
              </a:rPr>
              <a:t>Asynchronous client library, transparent network acceleration</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650" name="Google Shape;1650;p66"/>
          <p:cNvSpPr/>
          <p:nvPr/>
        </p:nvSpPr>
        <p:spPr>
          <a:xfrm>
            <a:off x="226675" y="2300475"/>
            <a:ext cx="2648100" cy="18339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2800">
              <a:latin typeface="Calibri"/>
              <a:ea typeface="Calibri"/>
              <a:cs typeface="Calibri"/>
              <a:sym typeface="Calibri"/>
            </a:endParaRPr>
          </a:p>
        </p:txBody>
      </p:sp>
      <p:sp>
        <p:nvSpPr>
          <p:cNvPr id="1651" name="Google Shape;1651;p66"/>
          <p:cNvSpPr/>
          <p:nvPr/>
        </p:nvSpPr>
        <p:spPr>
          <a:xfrm>
            <a:off x="418311" y="2577873"/>
            <a:ext cx="22713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FASTER</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Key-Value Store</a:t>
            </a:r>
            <a:endParaRPr b="1" sz="1100">
              <a:latin typeface="Calibri"/>
              <a:ea typeface="Calibri"/>
              <a:cs typeface="Calibri"/>
              <a:sym typeface="Calibri"/>
            </a:endParaRPr>
          </a:p>
        </p:txBody>
      </p:sp>
      <p:sp>
        <p:nvSpPr>
          <p:cNvPr id="1652" name="Google Shape;1652;p66"/>
          <p:cNvSpPr/>
          <p:nvPr/>
        </p:nvSpPr>
        <p:spPr>
          <a:xfrm flipH="1" rot="10800000">
            <a:off x="367723" y="2984007"/>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3" name="Google Shape;1653;p66"/>
          <p:cNvGrpSpPr/>
          <p:nvPr/>
        </p:nvGrpSpPr>
        <p:grpSpPr>
          <a:xfrm>
            <a:off x="488790" y="3570563"/>
            <a:ext cx="142545" cy="206126"/>
            <a:chOff x="3076800" y="2325500"/>
            <a:chExt cx="204600" cy="406800"/>
          </a:xfrm>
        </p:grpSpPr>
        <p:sp>
          <p:nvSpPr>
            <p:cNvPr id="1654" name="Google Shape;1654;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55" name="Google Shape;1655;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56" name="Google Shape;1656;p6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57" name="Google Shape;1657;p6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658" name="Google Shape;1658;p66"/>
          <p:cNvSpPr/>
          <p:nvPr/>
        </p:nvSpPr>
        <p:spPr>
          <a:xfrm flipH="1" rot="10800000">
            <a:off x="100962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6"/>
          <p:cNvSpPr/>
          <p:nvPr/>
        </p:nvSpPr>
        <p:spPr>
          <a:xfrm>
            <a:off x="106029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60" name="Google Shape;1660;p66"/>
          <p:cNvSpPr/>
          <p:nvPr/>
        </p:nvSpPr>
        <p:spPr>
          <a:xfrm>
            <a:off x="1005017" y="4338851"/>
            <a:ext cx="10977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Smart NIC</a:t>
            </a:r>
            <a:endParaRPr b="1" sz="1100">
              <a:latin typeface="Calibri"/>
              <a:ea typeface="Calibri"/>
              <a:cs typeface="Calibri"/>
              <a:sym typeface="Calibri"/>
            </a:endParaRPr>
          </a:p>
        </p:txBody>
      </p:sp>
      <p:sp>
        <p:nvSpPr>
          <p:cNvPr id="1661" name="Google Shape;1661;p66"/>
          <p:cNvSpPr/>
          <p:nvPr/>
        </p:nvSpPr>
        <p:spPr>
          <a:xfrm rot="5400000">
            <a:off x="2358299" y="4189873"/>
            <a:ext cx="223800" cy="722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6"/>
          <p:cNvSpPr/>
          <p:nvPr/>
        </p:nvSpPr>
        <p:spPr>
          <a:xfrm flipH="1" rot="10800000">
            <a:off x="1674471"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6"/>
          <p:cNvSpPr/>
          <p:nvPr/>
        </p:nvSpPr>
        <p:spPr>
          <a:xfrm>
            <a:off x="1725137"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64" name="Google Shape;1664;p66"/>
          <p:cNvSpPr/>
          <p:nvPr/>
        </p:nvSpPr>
        <p:spPr>
          <a:xfrm>
            <a:off x="488724"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665" name="Google Shape;1665;p66"/>
          <p:cNvGrpSpPr/>
          <p:nvPr/>
        </p:nvGrpSpPr>
        <p:grpSpPr>
          <a:xfrm>
            <a:off x="1130848" y="3570576"/>
            <a:ext cx="142545" cy="206126"/>
            <a:chOff x="3076800" y="2325500"/>
            <a:chExt cx="204600" cy="406800"/>
          </a:xfrm>
        </p:grpSpPr>
        <p:sp>
          <p:nvSpPr>
            <p:cNvPr id="1666" name="Google Shape;1666;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67" name="Google Shape;1667;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68" name="Google Shape;1668;p6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69" name="Google Shape;1669;p6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670" name="Google Shape;1670;p66"/>
          <p:cNvSpPr/>
          <p:nvPr/>
        </p:nvSpPr>
        <p:spPr>
          <a:xfrm flipH="1" rot="10800000">
            <a:off x="2339322" y="2984013"/>
            <a:ext cx="384900" cy="841800"/>
          </a:xfrm>
          <a:prstGeom prst="downArrow">
            <a:avLst>
              <a:gd fmla="val 50000" name="adj1"/>
              <a:gd fmla="val 50000" name="adj2"/>
            </a:avLst>
          </a:prstGeom>
          <a:solidFill>
            <a:srgbClr val="FCE5CD"/>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6"/>
          <p:cNvSpPr/>
          <p:nvPr/>
        </p:nvSpPr>
        <p:spPr>
          <a:xfrm>
            <a:off x="1130789" y="30875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72" name="Google Shape;1672;p66"/>
          <p:cNvSpPr/>
          <p:nvPr/>
        </p:nvSpPr>
        <p:spPr>
          <a:xfrm>
            <a:off x="2390001" y="3202138"/>
            <a:ext cx="283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673" name="Google Shape;1673;p66"/>
          <p:cNvGrpSpPr/>
          <p:nvPr/>
        </p:nvGrpSpPr>
        <p:grpSpPr>
          <a:xfrm>
            <a:off x="1795711" y="3570576"/>
            <a:ext cx="142545" cy="206126"/>
            <a:chOff x="3076800" y="2325500"/>
            <a:chExt cx="204600" cy="406800"/>
          </a:xfrm>
        </p:grpSpPr>
        <p:sp>
          <p:nvSpPr>
            <p:cNvPr id="1674" name="Google Shape;1674;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75" name="Google Shape;1675;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76" name="Google Shape;1676;p6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77" name="Google Shape;1677;p6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nvGrpSpPr>
          <p:cNvPr id="1678" name="Google Shape;1678;p66"/>
          <p:cNvGrpSpPr/>
          <p:nvPr/>
        </p:nvGrpSpPr>
        <p:grpSpPr>
          <a:xfrm>
            <a:off x="2460562" y="3570576"/>
            <a:ext cx="142545" cy="206126"/>
            <a:chOff x="3076800" y="2325500"/>
            <a:chExt cx="204600" cy="406800"/>
          </a:xfrm>
        </p:grpSpPr>
        <p:sp>
          <p:nvSpPr>
            <p:cNvPr id="1679" name="Google Shape;1679;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0" name="Google Shape;1680;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1" name="Google Shape;1681;p6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2" name="Google Shape;1682;p6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683" name="Google Shape;1683;p66"/>
          <p:cNvSpPr/>
          <p:nvPr/>
        </p:nvSpPr>
        <p:spPr>
          <a:xfrm>
            <a:off x="1795653"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4" name="Google Shape;1684;p66"/>
          <p:cNvSpPr/>
          <p:nvPr/>
        </p:nvSpPr>
        <p:spPr>
          <a:xfrm>
            <a:off x="2460510" y="3089436"/>
            <a:ext cx="1428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5" name="Google Shape;1685;p66"/>
          <p:cNvSpPr/>
          <p:nvPr/>
        </p:nvSpPr>
        <p:spPr>
          <a:xfrm>
            <a:off x="418311" y="3202136"/>
            <a:ext cx="2838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686" name="Google Shape;1686;p66"/>
          <p:cNvGrpSpPr/>
          <p:nvPr/>
        </p:nvGrpSpPr>
        <p:grpSpPr>
          <a:xfrm>
            <a:off x="460420" y="3858911"/>
            <a:ext cx="199426" cy="171619"/>
            <a:chOff x="3163350" y="2159850"/>
            <a:chExt cx="397500" cy="338700"/>
          </a:xfrm>
        </p:grpSpPr>
        <p:sp>
          <p:nvSpPr>
            <p:cNvPr id="1687" name="Google Shape;1687;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88" name="Google Shape;1688;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66"/>
          <p:cNvGrpSpPr/>
          <p:nvPr/>
        </p:nvGrpSpPr>
        <p:grpSpPr>
          <a:xfrm>
            <a:off x="1102478" y="3858911"/>
            <a:ext cx="199426" cy="171619"/>
            <a:chOff x="3163350" y="2159850"/>
            <a:chExt cx="397500" cy="338700"/>
          </a:xfrm>
        </p:grpSpPr>
        <p:sp>
          <p:nvSpPr>
            <p:cNvPr id="1690" name="Google Shape;1690;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91" name="Google Shape;1691;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66"/>
          <p:cNvGrpSpPr/>
          <p:nvPr/>
        </p:nvGrpSpPr>
        <p:grpSpPr>
          <a:xfrm>
            <a:off x="1767315" y="3858911"/>
            <a:ext cx="199426" cy="171619"/>
            <a:chOff x="3163350" y="2159850"/>
            <a:chExt cx="397500" cy="338700"/>
          </a:xfrm>
        </p:grpSpPr>
        <p:sp>
          <p:nvSpPr>
            <p:cNvPr id="1693" name="Google Shape;1693;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94" name="Google Shape;1694;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66"/>
          <p:cNvGrpSpPr/>
          <p:nvPr/>
        </p:nvGrpSpPr>
        <p:grpSpPr>
          <a:xfrm>
            <a:off x="2432152" y="3858911"/>
            <a:ext cx="199426" cy="171619"/>
            <a:chOff x="3163350" y="2159850"/>
            <a:chExt cx="397500" cy="338700"/>
          </a:xfrm>
        </p:grpSpPr>
        <p:sp>
          <p:nvSpPr>
            <p:cNvPr id="1696" name="Google Shape;1696;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697" name="Google Shape;1697;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8" name="Google Shape;1698;p66"/>
          <p:cNvSpPr/>
          <p:nvPr/>
        </p:nvSpPr>
        <p:spPr>
          <a:xfrm rot="7706182">
            <a:off x="790339"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6"/>
          <p:cNvSpPr/>
          <p:nvPr/>
        </p:nvSpPr>
        <p:spPr>
          <a:xfrm rot="9075236">
            <a:off x="1232709" y="4051406"/>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6"/>
          <p:cNvSpPr/>
          <p:nvPr/>
        </p:nvSpPr>
        <p:spPr>
          <a:xfrm flipH="1" rot="-9075236">
            <a:off x="1599609" y="4067291"/>
            <a:ext cx="232675" cy="313796"/>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6"/>
          <p:cNvSpPr/>
          <p:nvPr/>
        </p:nvSpPr>
        <p:spPr>
          <a:xfrm flipH="1" rot="-7706182">
            <a:off x="2115230" y="3953296"/>
            <a:ext cx="228265" cy="54198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6"/>
          <p:cNvSpPr/>
          <p:nvPr/>
        </p:nvSpPr>
        <p:spPr>
          <a:xfrm flipH="1">
            <a:off x="3285200" y="2300475"/>
            <a:ext cx="4122600" cy="1833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Cloud VM</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p:txBody>
      </p:sp>
      <p:sp>
        <p:nvSpPr>
          <p:cNvPr id="1703" name="Google Shape;1703;p66"/>
          <p:cNvSpPr/>
          <p:nvPr/>
        </p:nvSpPr>
        <p:spPr>
          <a:xfrm flipH="1">
            <a:off x="4113937" y="2577874"/>
            <a:ext cx="2054400" cy="373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Application</a:t>
            </a:r>
            <a:endParaRPr b="1" sz="1100">
              <a:latin typeface="Calibri"/>
              <a:ea typeface="Calibri"/>
              <a:cs typeface="Calibri"/>
              <a:sym typeface="Calibri"/>
            </a:endParaRPr>
          </a:p>
        </p:txBody>
      </p:sp>
      <p:sp>
        <p:nvSpPr>
          <p:cNvPr id="1704" name="Google Shape;1704;p66"/>
          <p:cNvSpPr/>
          <p:nvPr/>
        </p:nvSpPr>
        <p:spPr>
          <a:xfrm flipH="1">
            <a:off x="5866094" y="2984126"/>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5" name="Google Shape;1705;p66"/>
          <p:cNvGrpSpPr/>
          <p:nvPr/>
        </p:nvGrpSpPr>
        <p:grpSpPr>
          <a:xfrm flipH="1">
            <a:off x="5975522" y="3570568"/>
            <a:ext cx="128939" cy="206126"/>
            <a:chOff x="3076800" y="2325500"/>
            <a:chExt cx="204600" cy="406800"/>
          </a:xfrm>
        </p:grpSpPr>
        <p:sp>
          <p:nvSpPr>
            <p:cNvPr id="1706" name="Google Shape;1706;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07" name="Google Shape;1707;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08" name="Google Shape;1708;p6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09" name="Google Shape;1709;p6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710" name="Google Shape;1710;p66"/>
          <p:cNvSpPr/>
          <p:nvPr/>
        </p:nvSpPr>
        <p:spPr>
          <a:xfrm flipH="1">
            <a:off x="52855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6"/>
          <p:cNvSpPr/>
          <p:nvPr/>
        </p:nvSpPr>
        <p:spPr>
          <a:xfrm flipH="1">
            <a:off x="5331173"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12" name="Google Shape;1712;p66"/>
          <p:cNvSpPr/>
          <p:nvPr/>
        </p:nvSpPr>
        <p:spPr>
          <a:xfrm flipH="1">
            <a:off x="4644668" y="4338825"/>
            <a:ext cx="993000" cy="4245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Smart NIC</a:t>
            </a:r>
            <a:endParaRPr b="1" sz="1100">
              <a:latin typeface="Calibri"/>
              <a:ea typeface="Calibri"/>
              <a:cs typeface="Calibri"/>
              <a:sym typeface="Calibri"/>
            </a:endParaRPr>
          </a:p>
        </p:txBody>
      </p:sp>
      <p:sp>
        <p:nvSpPr>
          <p:cNvPr id="1713" name="Google Shape;1713;p66"/>
          <p:cNvSpPr/>
          <p:nvPr/>
        </p:nvSpPr>
        <p:spPr>
          <a:xfrm rot="5400000">
            <a:off x="4200495" y="4224495"/>
            <a:ext cx="224100" cy="65340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6"/>
          <p:cNvSpPr/>
          <p:nvPr/>
        </p:nvSpPr>
        <p:spPr>
          <a:xfrm flipH="1">
            <a:off x="468415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6"/>
          <p:cNvSpPr/>
          <p:nvPr/>
        </p:nvSpPr>
        <p:spPr>
          <a:xfrm flipH="1">
            <a:off x="4729827"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16" name="Google Shape;1716;p66"/>
          <p:cNvSpPr txBox="1"/>
          <p:nvPr/>
        </p:nvSpPr>
        <p:spPr>
          <a:xfrm flipH="1">
            <a:off x="3238826" y="2948112"/>
            <a:ext cx="8649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Request</a:t>
            </a:r>
            <a:endParaRPr b="1" sz="1100">
              <a:latin typeface="Calibri"/>
              <a:ea typeface="Calibri"/>
              <a:cs typeface="Calibri"/>
              <a:sym typeface="Calibri"/>
            </a:endParaRPr>
          </a:p>
        </p:txBody>
      </p:sp>
      <p:sp>
        <p:nvSpPr>
          <p:cNvPr id="1717" name="Google Shape;1717;p66"/>
          <p:cNvSpPr txBox="1"/>
          <p:nvPr/>
        </p:nvSpPr>
        <p:spPr>
          <a:xfrm flipH="1">
            <a:off x="3285351" y="3534376"/>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Request</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Batches</a:t>
            </a:r>
            <a:endParaRPr b="1" sz="1100">
              <a:latin typeface="Calibri"/>
              <a:ea typeface="Calibri"/>
              <a:cs typeface="Calibri"/>
              <a:sym typeface="Calibri"/>
            </a:endParaRPr>
          </a:p>
        </p:txBody>
      </p:sp>
      <p:sp>
        <p:nvSpPr>
          <p:cNvPr id="1718" name="Google Shape;1718;p66"/>
          <p:cNvSpPr txBox="1"/>
          <p:nvPr/>
        </p:nvSpPr>
        <p:spPr>
          <a:xfrm flipH="1">
            <a:off x="6020050" y="3805455"/>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sp>
        <p:nvSpPr>
          <p:cNvPr id="1719" name="Google Shape;1719;p66"/>
          <p:cNvSpPr/>
          <p:nvPr/>
        </p:nvSpPr>
        <p:spPr>
          <a:xfrm flipH="1">
            <a:off x="5975649"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720" name="Google Shape;1720;p66"/>
          <p:cNvGrpSpPr/>
          <p:nvPr/>
        </p:nvGrpSpPr>
        <p:grpSpPr>
          <a:xfrm flipH="1">
            <a:off x="5394787" y="3570580"/>
            <a:ext cx="128939" cy="206126"/>
            <a:chOff x="3076800" y="2325500"/>
            <a:chExt cx="204600" cy="406800"/>
          </a:xfrm>
        </p:grpSpPr>
        <p:sp>
          <p:nvSpPr>
            <p:cNvPr id="1721" name="Google Shape;1721;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22" name="Google Shape;1722;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23" name="Google Shape;1723;p6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24" name="Google Shape;1724;p6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725" name="Google Shape;1725;p66"/>
          <p:cNvSpPr/>
          <p:nvPr/>
        </p:nvSpPr>
        <p:spPr>
          <a:xfrm flipH="1">
            <a:off x="4082803" y="2984133"/>
            <a:ext cx="348000" cy="841500"/>
          </a:xfrm>
          <a:prstGeom prst="downArrow">
            <a:avLst>
              <a:gd fmla="val 50000" name="adj1"/>
              <a:gd fmla="val 50000" name="adj2"/>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6"/>
          <p:cNvSpPr/>
          <p:nvPr/>
        </p:nvSpPr>
        <p:spPr>
          <a:xfrm flipH="1">
            <a:off x="5394908" y="30875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27" name="Google Shape;1727;p66"/>
          <p:cNvSpPr/>
          <p:nvPr/>
        </p:nvSpPr>
        <p:spPr>
          <a:xfrm flipH="1">
            <a:off x="4128464" y="3202130"/>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nvGrpSpPr>
          <p:cNvPr id="1728" name="Google Shape;1728;p66"/>
          <p:cNvGrpSpPr/>
          <p:nvPr/>
        </p:nvGrpSpPr>
        <p:grpSpPr>
          <a:xfrm flipH="1">
            <a:off x="4793425" y="3570580"/>
            <a:ext cx="128939" cy="206126"/>
            <a:chOff x="3076800" y="2325500"/>
            <a:chExt cx="204600" cy="406800"/>
          </a:xfrm>
        </p:grpSpPr>
        <p:sp>
          <p:nvSpPr>
            <p:cNvPr id="1729" name="Google Shape;1729;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0" name="Google Shape;1730;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1" name="Google Shape;1731;p6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2" name="Google Shape;1732;p6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nvGrpSpPr>
          <p:cNvPr id="1733" name="Google Shape;1733;p66"/>
          <p:cNvGrpSpPr/>
          <p:nvPr/>
        </p:nvGrpSpPr>
        <p:grpSpPr>
          <a:xfrm flipH="1">
            <a:off x="4192074" y="3570580"/>
            <a:ext cx="128939" cy="206126"/>
            <a:chOff x="3076800" y="2325500"/>
            <a:chExt cx="204600" cy="406800"/>
          </a:xfrm>
        </p:grpSpPr>
        <p:sp>
          <p:nvSpPr>
            <p:cNvPr id="1734" name="Google Shape;1734;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5" name="Google Shape;1735;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6" name="Google Shape;1736;p6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7" name="Google Shape;1737;p6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sp>
        <p:nvSpPr>
          <p:cNvPr id="1738" name="Google Shape;1738;p66"/>
          <p:cNvSpPr/>
          <p:nvPr/>
        </p:nvSpPr>
        <p:spPr>
          <a:xfrm flipH="1">
            <a:off x="4793546"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39" name="Google Shape;1739;p66"/>
          <p:cNvSpPr/>
          <p:nvPr/>
        </p:nvSpPr>
        <p:spPr>
          <a:xfrm flipH="1">
            <a:off x="4192190" y="3089429"/>
            <a:ext cx="129000" cy="516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0" name="Google Shape;1740;p66"/>
          <p:cNvSpPr/>
          <p:nvPr/>
        </p:nvSpPr>
        <p:spPr>
          <a:xfrm flipH="1">
            <a:off x="5911837" y="3202128"/>
            <a:ext cx="256500" cy="286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1" name="Google Shape;1741;p66"/>
          <p:cNvSpPr/>
          <p:nvPr/>
        </p:nvSpPr>
        <p:spPr>
          <a:xfrm flipH="1">
            <a:off x="6533959" y="2980041"/>
            <a:ext cx="634500" cy="7305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2" name="Google Shape;1742;p66"/>
          <p:cNvSpPr txBox="1"/>
          <p:nvPr/>
        </p:nvSpPr>
        <p:spPr>
          <a:xfrm flipH="1">
            <a:off x="6454376" y="2736792"/>
            <a:ext cx="8064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Library</a:t>
            </a:r>
            <a:endParaRPr b="1" sz="1100">
              <a:latin typeface="Calibri"/>
              <a:ea typeface="Calibri"/>
              <a:cs typeface="Calibri"/>
              <a:sym typeface="Calibri"/>
            </a:endParaRPr>
          </a:p>
        </p:txBody>
      </p:sp>
      <p:grpSp>
        <p:nvGrpSpPr>
          <p:cNvPr id="1743" name="Google Shape;1743;p66"/>
          <p:cNvGrpSpPr/>
          <p:nvPr/>
        </p:nvGrpSpPr>
        <p:grpSpPr>
          <a:xfrm>
            <a:off x="6841442" y="3047548"/>
            <a:ext cx="281392" cy="353119"/>
            <a:chOff x="1599080" y="4305106"/>
            <a:chExt cx="583800" cy="696900"/>
          </a:xfrm>
        </p:grpSpPr>
        <p:sp>
          <p:nvSpPr>
            <p:cNvPr id="1744" name="Google Shape;1744;p6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5" name="Google Shape;1745;p66"/>
            <p:cNvGrpSpPr/>
            <p:nvPr/>
          </p:nvGrpSpPr>
          <p:grpSpPr>
            <a:xfrm>
              <a:off x="1757213" y="4450138"/>
              <a:ext cx="267514" cy="406800"/>
              <a:chOff x="3076800" y="2325500"/>
              <a:chExt cx="204600" cy="406800"/>
            </a:xfrm>
          </p:grpSpPr>
          <p:sp>
            <p:nvSpPr>
              <p:cNvPr id="1746" name="Google Shape;1746;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7" name="Google Shape;1747;p66"/>
              <p:cNvSpPr/>
              <p:nvPr/>
            </p:nvSpPr>
            <p:spPr>
              <a:xfrm>
                <a:off x="3076800" y="24272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8" name="Google Shape;1748;p66"/>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49" name="Google Shape;1749;p66"/>
              <p:cNvSpPr/>
              <p:nvPr/>
            </p:nvSpPr>
            <p:spPr>
              <a:xfrm>
                <a:off x="3076800" y="26306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750" name="Google Shape;1750;p66"/>
          <p:cNvGrpSpPr/>
          <p:nvPr/>
        </p:nvGrpSpPr>
        <p:grpSpPr>
          <a:xfrm>
            <a:off x="6704063" y="3124767"/>
            <a:ext cx="281392" cy="353119"/>
            <a:chOff x="1599080" y="4305106"/>
            <a:chExt cx="583800" cy="696900"/>
          </a:xfrm>
        </p:grpSpPr>
        <p:sp>
          <p:nvSpPr>
            <p:cNvPr id="1751" name="Google Shape;1751;p6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66"/>
            <p:cNvGrpSpPr/>
            <p:nvPr/>
          </p:nvGrpSpPr>
          <p:grpSpPr>
            <a:xfrm>
              <a:off x="1757213" y="4450138"/>
              <a:ext cx="267514" cy="406800"/>
              <a:chOff x="3076800" y="2325500"/>
              <a:chExt cx="204600" cy="406800"/>
            </a:xfrm>
          </p:grpSpPr>
          <p:sp>
            <p:nvSpPr>
              <p:cNvPr id="1753" name="Google Shape;1753;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4" name="Google Shape;1754;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5" name="Google Shape;1755;p66"/>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56" name="Google Shape;1756;p66"/>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757" name="Google Shape;1757;p66"/>
          <p:cNvGrpSpPr/>
          <p:nvPr/>
        </p:nvGrpSpPr>
        <p:grpSpPr>
          <a:xfrm>
            <a:off x="6579696" y="3212716"/>
            <a:ext cx="281392" cy="353119"/>
            <a:chOff x="1599080" y="4305106"/>
            <a:chExt cx="583800" cy="696900"/>
          </a:xfrm>
        </p:grpSpPr>
        <p:sp>
          <p:nvSpPr>
            <p:cNvPr id="1758" name="Google Shape;1758;p66"/>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9" name="Google Shape;1759;p66"/>
            <p:cNvGrpSpPr/>
            <p:nvPr/>
          </p:nvGrpSpPr>
          <p:grpSpPr>
            <a:xfrm>
              <a:off x="1757213" y="4450138"/>
              <a:ext cx="267514" cy="305100"/>
              <a:chOff x="3076800" y="2325500"/>
              <a:chExt cx="204600" cy="305100"/>
            </a:xfrm>
          </p:grpSpPr>
          <p:sp>
            <p:nvSpPr>
              <p:cNvPr id="1760" name="Google Shape;1760;p66"/>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61" name="Google Shape;1761;p66"/>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62" name="Google Shape;1762;p66"/>
              <p:cNvSpPr/>
              <p:nvPr/>
            </p:nvSpPr>
            <p:spPr>
              <a:xfrm>
                <a:off x="3076800" y="2528900"/>
                <a:ext cx="204600" cy="101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1763" name="Google Shape;1763;p66"/>
          <p:cNvSpPr txBox="1"/>
          <p:nvPr/>
        </p:nvSpPr>
        <p:spPr>
          <a:xfrm flipH="1">
            <a:off x="6488200" y="3555863"/>
            <a:ext cx="722400" cy="1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cxnSp>
        <p:nvCxnSpPr>
          <p:cNvPr id="1764" name="Google Shape;1764;p66"/>
          <p:cNvCxnSpPr/>
          <p:nvPr/>
        </p:nvCxnSpPr>
        <p:spPr>
          <a:xfrm rot="10800000">
            <a:off x="6181039" y="3501561"/>
            <a:ext cx="340200" cy="210900"/>
          </a:xfrm>
          <a:prstGeom prst="straightConnector1">
            <a:avLst/>
          </a:prstGeom>
          <a:noFill/>
          <a:ln cap="flat" cmpd="sng" w="28575">
            <a:solidFill>
              <a:srgbClr val="000000"/>
            </a:solidFill>
            <a:prstDash val="dash"/>
            <a:round/>
            <a:headEnd len="med" w="med" type="none"/>
            <a:tailEnd len="med" w="med" type="none"/>
          </a:ln>
        </p:spPr>
      </p:cxnSp>
      <p:cxnSp>
        <p:nvCxnSpPr>
          <p:cNvPr id="1765" name="Google Shape;1765;p66"/>
          <p:cNvCxnSpPr/>
          <p:nvPr/>
        </p:nvCxnSpPr>
        <p:spPr>
          <a:xfrm flipH="1">
            <a:off x="6181039" y="2981852"/>
            <a:ext cx="340200" cy="210900"/>
          </a:xfrm>
          <a:prstGeom prst="straightConnector1">
            <a:avLst/>
          </a:prstGeom>
          <a:noFill/>
          <a:ln cap="flat" cmpd="sng" w="28575">
            <a:solidFill>
              <a:srgbClr val="000000"/>
            </a:solidFill>
            <a:prstDash val="dash"/>
            <a:round/>
            <a:headEnd len="med" w="med" type="none"/>
            <a:tailEnd len="med" w="med" type="none"/>
          </a:ln>
        </p:spPr>
      </p:cxnSp>
      <p:sp>
        <p:nvSpPr>
          <p:cNvPr id="1766" name="Google Shape;1766;p66"/>
          <p:cNvSpPr txBox="1"/>
          <p:nvPr/>
        </p:nvSpPr>
        <p:spPr>
          <a:xfrm flipH="1">
            <a:off x="3058221" y="4411862"/>
            <a:ext cx="7692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Cloud</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grpSp>
        <p:nvGrpSpPr>
          <p:cNvPr id="1767" name="Google Shape;1767;p66"/>
          <p:cNvGrpSpPr/>
          <p:nvPr/>
        </p:nvGrpSpPr>
        <p:grpSpPr>
          <a:xfrm flipH="1">
            <a:off x="5949816" y="3858909"/>
            <a:ext cx="180386" cy="171619"/>
            <a:chOff x="3163350" y="2159850"/>
            <a:chExt cx="397500" cy="338700"/>
          </a:xfrm>
        </p:grpSpPr>
        <p:sp>
          <p:nvSpPr>
            <p:cNvPr id="1768" name="Google Shape;1768;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69" name="Google Shape;1769;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66"/>
          <p:cNvGrpSpPr/>
          <p:nvPr/>
        </p:nvGrpSpPr>
        <p:grpSpPr>
          <a:xfrm flipH="1">
            <a:off x="5369081" y="3858909"/>
            <a:ext cx="180386" cy="171619"/>
            <a:chOff x="3163350" y="2159850"/>
            <a:chExt cx="397500" cy="338700"/>
          </a:xfrm>
        </p:grpSpPr>
        <p:sp>
          <p:nvSpPr>
            <p:cNvPr id="1771" name="Google Shape;1771;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72" name="Google Shape;1772;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66"/>
          <p:cNvGrpSpPr/>
          <p:nvPr/>
        </p:nvGrpSpPr>
        <p:grpSpPr>
          <a:xfrm flipH="1">
            <a:off x="4767719" y="3858909"/>
            <a:ext cx="180385" cy="171619"/>
            <a:chOff x="3163350" y="2159850"/>
            <a:chExt cx="397500" cy="338700"/>
          </a:xfrm>
        </p:grpSpPr>
        <p:sp>
          <p:nvSpPr>
            <p:cNvPr id="1774" name="Google Shape;1774;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75" name="Google Shape;1775;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66"/>
          <p:cNvGrpSpPr/>
          <p:nvPr/>
        </p:nvGrpSpPr>
        <p:grpSpPr>
          <a:xfrm flipH="1">
            <a:off x="4166356" y="3858909"/>
            <a:ext cx="180385" cy="171619"/>
            <a:chOff x="3163350" y="2159850"/>
            <a:chExt cx="397500" cy="338700"/>
          </a:xfrm>
        </p:grpSpPr>
        <p:sp>
          <p:nvSpPr>
            <p:cNvPr id="1777" name="Google Shape;1777;p6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778" name="Google Shape;1778;p6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66"/>
          <p:cNvSpPr/>
          <p:nvPr/>
        </p:nvSpPr>
        <p:spPr>
          <a:xfrm flipH="1" rot="3262834">
            <a:off x="5628372"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6"/>
          <p:cNvSpPr/>
          <p:nvPr/>
        </p:nvSpPr>
        <p:spPr>
          <a:xfrm flipH="1" rot="1878303">
            <a:off x="5228269" y="4055232"/>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6"/>
          <p:cNvSpPr/>
          <p:nvPr/>
        </p:nvSpPr>
        <p:spPr>
          <a:xfrm rot="-1878303">
            <a:off x="4896438" y="4071117"/>
            <a:ext cx="215938" cy="305870"/>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6"/>
          <p:cNvSpPr/>
          <p:nvPr/>
        </p:nvSpPr>
        <p:spPr>
          <a:xfrm rot="-3262834">
            <a:off x="4447500" y="3970029"/>
            <a:ext cx="219952" cy="508444"/>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6"/>
          <p:cNvSpPr txBox="1"/>
          <p:nvPr/>
        </p:nvSpPr>
        <p:spPr>
          <a:xfrm>
            <a:off x="7594350" y="2565163"/>
            <a:ext cx="14589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Hardware accelerated transport (TCP &amp; Infrc)</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67"/>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1789" name="Google Shape;1789;p67"/>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790" name="Google Shape;1790;p67"/>
          <p:cNvSpPr/>
          <p:nvPr/>
        </p:nvSpPr>
        <p:spPr>
          <a:xfrm>
            <a:off x="2131650" y="2227800"/>
            <a:ext cx="3957900" cy="6756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Shared Memory FASTER Key-Value Store</a:t>
            </a:r>
            <a:endParaRPr b="1" i="1" sz="1100">
              <a:latin typeface="Calibri"/>
              <a:ea typeface="Calibri"/>
              <a:cs typeface="Calibri"/>
              <a:sym typeface="Calibri"/>
            </a:endParaRPr>
          </a:p>
        </p:txBody>
      </p:sp>
      <p:grpSp>
        <p:nvGrpSpPr>
          <p:cNvPr id="1791" name="Google Shape;1791;p67"/>
          <p:cNvGrpSpPr/>
          <p:nvPr/>
        </p:nvGrpSpPr>
        <p:grpSpPr>
          <a:xfrm>
            <a:off x="2329929" y="2939794"/>
            <a:ext cx="613798" cy="1879031"/>
            <a:chOff x="1428600" y="578550"/>
            <a:chExt cx="1083300" cy="2577900"/>
          </a:xfrm>
        </p:grpSpPr>
        <p:sp>
          <p:nvSpPr>
            <p:cNvPr id="1792" name="Google Shape;1792;p67"/>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793" name="Google Shape;1793;p67"/>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794" name="Google Shape;1794;p67"/>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795" name="Google Shape;1795;p67"/>
          <p:cNvSpPr txBox="1"/>
          <p:nvPr/>
        </p:nvSpPr>
        <p:spPr>
          <a:xfrm>
            <a:off x="1873732" y="431157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1796" name="Google Shape;1796;p67"/>
          <p:cNvSpPr txBox="1"/>
          <p:nvPr/>
        </p:nvSpPr>
        <p:spPr>
          <a:xfrm>
            <a:off x="7222975" y="2176250"/>
            <a:ext cx="1841100" cy="17364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Migration changes server’s ownership</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“View” change</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797" name="Google Shape;1797;p67"/>
          <p:cNvSpPr/>
          <p:nvPr/>
        </p:nvSpPr>
        <p:spPr>
          <a:xfrm>
            <a:off x="2450980" y="3956816"/>
            <a:ext cx="371700" cy="3972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68"/>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1803" name="Google Shape;1803;p68"/>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1804" name="Google Shape;1804;p68"/>
          <p:cNvSpPr/>
          <p:nvPr/>
        </p:nvSpPr>
        <p:spPr>
          <a:xfrm>
            <a:off x="2131650" y="2227800"/>
            <a:ext cx="3957900" cy="6756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Shared Memory FASTER Key-Value Store</a:t>
            </a:r>
            <a:endParaRPr b="1" i="1" sz="1100">
              <a:latin typeface="Calibri"/>
              <a:ea typeface="Calibri"/>
              <a:cs typeface="Calibri"/>
              <a:sym typeface="Calibri"/>
            </a:endParaRPr>
          </a:p>
        </p:txBody>
      </p:sp>
      <p:grpSp>
        <p:nvGrpSpPr>
          <p:cNvPr id="1805" name="Google Shape;1805;p68"/>
          <p:cNvGrpSpPr/>
          <p:nvPr/>
        </p:nvGrpSpPr>
        <p:grpSpPr>
          <a:xfrm>
            <a:off x="2329929" y="2939794"/>
            <a:ext cx="613798" cy="1879031"/>
            <a:chOff x="1428600" y="578550"/>
            <a:chExt cx="1083300" cy="2577900"/>
          </a:xfrm>
        </p:grpSpPr>
        <p:sp>
          <p:nvSpPr>
            <p:cNvPr id="1806" name="Google Shape;1806;p68"/>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807" name="Google Shape;1807;p68"/>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808" name="Google Shape;1808;p68"/>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809" name="Google Shape;1809;p68"/>
          <p:cNvSpPr txBox="1"/>
          <p:nvPr/>
        </p:nvSpPr>
        <p:spPr>
          <a:xfrm>
            <a:off x="1873732" y="431157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1810" name="Google Shape;1810;p68"/>
          <p:cNvSpPr txBox="1"/>
          <p:nvPr/>
        </p:nvSpPr>
        <p:spPr>
          <a:xfrm>
            <a:off x="7222975" y="2176250"/>
            <a:ext cx="1841100" cy="1507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Operations after view change must be retransmitted to new owner</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811" name="Google Shape;1811;p68"/>
          <p:cNvSpPr/>
          <p:nvPr/>
        </p:nvSpPr>
        <p:spPr>
          <a:xfrm>
            <a:off x="2450980"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cxnSp>
        <p:nvCxnSpPr>
          <p:cNvPr id="1812" name="Google Shape;1812;p68"/>
          <p:cNvCxnSpPr/>
          <p:nvPr/>
        </p:nvCxnSpPr>
        <p:spPr>
          <a:xfrm>
            <a:off x="1791375" y="3956825"/>
            <a:ext cx="1680600" cy="0"/>
          </a:xfrm>
          <a:prstGeom prst="straightConnector1">
            <a:avLst/>
          </a:prstGeom>
          <a:noFill/>
          <a:ln cap="flat" cmpd="sng" w="38100">
            <a:solidFill>
              <a:srgbClr val="000000"/>
            </a:solidFill>
            <a:prstDash val="solid"/>
            <a:round/>
            <a:headEnd len="med" w="med" type="none"/>
            <a:tailEnd len="med" w="med" type="none"/>
          </a:ln>
        </p:spPr>
      </p:cxnSp>
      <p:sp>
        <p:nvSpPr>
          <p:cNvPr id="1813" name="Google Shape;1813;p68"/>
          <p:cNvSpPr txBox="1"/>
          <p:nvPr/>
        </p:nvSpPr>
        <p:spPr>
          <a:xfrm>
            <a:off x="3522400" y="3820925"/>
            <a:ext cx="1078200" cy="271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100">
                <a:solidFill>
                  <a:schemeClr val="dk1"/>
                </a:solidFill>
                <a:latin typeface="Calibri"/>
                <a:ea typeface="Calibri"/>
                <a:cs typeface="Calibri"/>
                <a:sym typeface="Calibri"/>
              </a:rPr>
              <a:t>v</a:t>
            </a:r>
            <a:r>
              <a:rPr b="1" lang="en" sz="1100">
                <a:solidFill>
                  <a:schemeClr val="dk1"/>
                </a:solidFill>
                <a:latin typeface="Calibri"/>
                <a:ea typeface="Calibri"/>
                <a:cs typeface="Calibri"/>
                <a:sym typeface="Calibri"/>
              </a:rPr>
              <a:t>iew change</a:t>
            </a:r>
            <a:endParaRPr b="1" sz="11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69"/>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1819" name="Google Shape;1819;p69"/>
          <p:cNvSpPr/>
          <p:nvPr/>
        </p:nvSpPr>
        <p:spPr>
          <a:xfrm>
            <a:off x="2131650" y="2227800"/>
            <a:ext cx="3957900" cy="675600"/>
          </a:xfrm>
          <a:prstGeom prst="rect">
            <a:avLst/>
          </a:prstGeom>
          <a:solidFill>
            <a:srgbClr val="D9EAD3"/>
          </a:solidFill>
          <a:ln cap="flat" cmpd="sng" w="28575">
            <a:solidFill>
              <a:srgbClr val="6AA84F"/>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Shared Memory FASTER Key-Value Store</a:t>
            </a:r>
            <a:endParaRPr b="1" i="0" sz="11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t/>
            </a:r>
            <a:endParaRPr b="1" sz="1100">
              <a:latin typeface="Calibri"/>
              <a:ea typeface="Calibri"/>
              <a:cs typeface="Calibri"/>
              <a:sym typeface="Calibri"/>
            </a:endParaRPr>
          </a:p>
          <a:p>
            <a:pPr indent="0" lvl="0" marL="0" rtl="0" algn="ctr">
              <a:spcBef>
                <a:spcPts val="0"/>
              </a:spcBef>
              <a:spcAft>
                <a:spcPts val="0"/>
              </a:spcAft>
              <a:buClr>
                <a:schemeClr val="dk1"/>
              </a:buClr>
              <a:buSzPts val="2400"/>
              <a:buFont typeface="Arial"/>
              <a:buNone/>
            </a:pPr>
            <a:r>
              <a:rPr b="1" i="1" lang="en" sz="1100">
                <a:solidFill>
                  <a:schemeClr val="dk1"/>
                </a:solidFill>
                <a:latin typeface="Calibri"/>
                <a:ea typeface="Calibri"/>
                <a:cs typeface="Calibri"/>
                <a:sym typeface="Calibri"/>
              </a:rPr>
              <a:t>Old view</a:t>
            </a:r>
            <a:r>
              <a:rPr b="1" lang="en" sz="11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a:t>
            </a:r>
            <a:r>
              <a:rPr b="1" lang="en" sz="1100">
                <a:solidFill>
                  <a:schemeClr val="dk1"/>
                </a:solidFill>
                <a:latin typeface="Calibri"/>
                <a:ea typeface="Calibri"/>
                <a:cs typeface="Calibri"/>
                <a:sym typeface="Calibri"/>
              </a:rPr>
              <a:t> </a:t>
            </a:r>
            <a:r>
              <a:rPr b="1" i="1" lang="en" sz="1100">
                <a:solidFill>
                  <a:schemeClr val="dk1"/>
                </a:solidFill>
                <a:latin typeface="Calibri"/>
                <a:ea typeface="Calibri"/>
                <a:cs typeface="Calibri"/>
                <a:sym typeface="Calibri"/>
              </a:rPr>
              <a:t>New view</a:t>
            </a:r>
            <a:endParaRPr b="1" sz="1100">
              <a:latin typeface="Calibri"/>
              <a:ea typeface="Calibri"/>
              <a:cs typeface="Calibri"/>
              <a:sym typeface="Calibri"/>
            </a:endParaRPr>
          </a:p>
        </p:txBody>
      </p:sp>
      <p:grpSp>
        <p:nvGrpSpPr>
          <p:cNvPr id="1820" name="Google Shape;1820;p69"/>
          <p:cNvGrpSpPr/>
          <p:nvPr/>
        </p:nvGrpSpPr>
        <p:grpSpPr>
          <a:xfrm>
            <a:off x="2329929" y="2939794"/>
            <a:ext cx="613798" cy="1879031"/>
            <a:chOff x="1428600" y="578550"/>
            <a:chExt cx="1083300" cy="2577900"/>
          </a:xfrm>
        </p:grpSpPr>
        <p:sp>
          <p:nvSpPr>
            <p:cNvPr id="1821" name="Google Shape;1821;p69"/>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822" name="Google Shape;1822;p69"/>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823" name="Google Shape;1823;p69"/>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824" name="Google Shape;1824;p69"/>
          <p:cNvSpPr txBox="1"/>
          <p:nvPr/>
        </p:nvSpPr>
        <p:spPr>
          <a:xfrm>
            <a:off x="1873732" y="431157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1825" name="Google Shape;1825;p69"/>
          <p:cNvSpPr txBox="1"/>
          <p:nvPr/>
        </p:nvSpPr>
        <p:spPr>
          <a:xfrm>
            <a:off x="7222975" y="2176250"/>
            <a:ext cx="1841100" cy="9558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Each core</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observes change independently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826" name="Google Shape;1826;p69"/>
          <p:cNvSpPr/>
          <p:nvPr/>
        </p:nvSpPr>
        <p:spPr>
          <a:xfrm>
            <a:off x="2450980"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nvGrpSpPr>
          <p:cNvPr id="1827" name="Google Shape;1827;p69"/>
          <p:cNvGrpSpPr/>
          <p:nvPr/>
        </p:nvGrpSpPr>
        <p:grpSpPr>
          <a:xfrm>
            <a:off x="3275454" y="2937219"/>
            <a:ext cx="613798" cy="1879031"/>
            <a:chOff x="1428600" y="578550"/>
            <a:chExt cx="1083300" cy="2577900"/>
          </a:xfrm>
        </p:grpSpPr>
        <p:sp>
          <p:nvSpPr>
            <p:cNvPr id="1828" name="Google Shape;1828;p69"/>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829" name="Google Shape;1829;p69"/>
            <p:cNvSpPr/>
            <p:nvPr/>
          </p:nvSpPr>
          <p:spPr>
            <a:xfrm>
              <a:off x="1642200" y="1339692"/>
              <a:ext cx="656100" cy="5448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830" name="Google Shape;1830;p69"/>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831" name="Google Shape;1831;p69"/>
          <p:cNvSpPr txBox="1"/>
          <p:nvPr/>
        </p:nvSpPr>
        <p:spPr>
          <a:xfrm>
            <a:off x="2819257" y="4309000"/>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1832" name="Google Shape;1832;p69"/>
          <p:cNvSpPr/>
          <p:nvPr/>
        </p:nvSpPr>
        <p:spPr>
          <a:xfrm>
            <a:off x="3391355"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nvGrpSpPr>
          <p:cNvPr id="1833" name="Google Shape;1833;p69"/>
          <p:cNvGrpSpPr/>
          <p:nvPr/>
        </p:nvGrpSpPr>
        <p:grpSpPr>
          <a:xfrm>
            <a:off x="4220979" y="2934644"/>
            <a:ext cx="613798" cy="1879031"/>
            <a:chOff x="1428600" y="578550"/>
            <a:chExt cx="1083300" cy="2577900"/>
          </a:xfrm>
        </p:grpSpPr>
        <p:sp>
          <p:nvSpPr>
            <p:cNvPr id="1834" name="Google Shape;1834;p69"/>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835" name="Google Shape;1835;p69"/>
            <p:cNvSpPr/>
            <p:nvPr/>
          </p:nvSpPr>
          <p:spPr>
            <a:xfrm>
              <a:off x="1642200" y="1339692"/>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836" name="Google Shape;1836;p69"/>
            <p:cNvSpPr/>
            <p:nvPr/>
          </p:nvSpPr>
          <p:spPr>
            <a:xfrm>
              <a:off x="1642200" y="705550"/>
              <a:ext cx="656100" cy="5448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837" name="Google Shape;1837;p69"/>
          <p:cNvSpPr/>
          <p:nvPr/>
        </p:nvSpPr>
        <p:spPr>
          <a:xfrm>
            <a:off x="4336880" y="3954241"/>
            <a:ext cx="371700" cy="3972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838" name="Google Shape;1838;p69"/>
          <p:cNvSpPr txBox="1"/>
          <p:nvPr/>
        </p:nvSpPr>
        <p:spPr>
          <a:xfrm>
            <a:off x="3764782" y="4306425"/>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grpSp>
        <p:nvGrpSpPr>
          <p:cNvPr id="1839" name="Google Shape;1839;p69"/>
          <p:cNvGrpSpPr/>
          <p:nvPr/>
        </p:nvGrpSpPr>
        <p:grpSpPr>
          <a:xfrm>
            <a:off x="5290979" y="2937219"/>
            <a:ext cx="613798" cy="1879031"/>
            <a:chOff x="1428600" y="578550"/>
            <a:chExt cx="1083300" cy="2577900"/>
          </a:xfrm>
        </p:grpSpPr>
        <p:sp>
          <p:nvSpPr>
            <p:cNvPr id="1840" name="Google Shape;1840;p69"/>
            <p:cNvSpPr/>
            <p:nvPr/>
          </p:nvSpPr>
          <p:spPr>
            <a:xfrm flipH="1" rot="10800000">
              <a:off x="1428600" y="578550"/>
              <a:ext cx="1083300" cy="2577900"/>
            </a:xfrm>
            <a:prstGeom prst="downArrow">
              <a:avLst>
                <a:gd fmla="val 50000" name="adj1"/>
                <a:gd fmla="val 50000" name="adj2"/>
              </a:avLst>
            </a:prstGeom>
            <a:solidFill>
              <a:srgbClr val="FCE5CD"/>
            </a:solid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00000"/>
                </a:solidFill>
                <a:latin typeface="Calibri"/>
                <a:ea typeface="Calibri"/>
                <a:cs typeface="Calibri"/>
                <a:sym typeface="Calibri"/>
              </a:endParaRPr>
            </a:p>
          </p:txBody>
        </p:sp>
        <p:sp>
          <p:nvSpPr>
            <p:cNvPr id="1841" name="Google Shape;1841;p69"/>
            <p:cNvSpPr/>
            <p:nvPr/>
          </p:nvSpPr>
          <p:spPr>
            <a:xfrm>
              <a:off x="1642200" y="1339692"/>
              <a:ext cx="656100" cy="5448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842" name="Google Shape;1842;p69"/>
            <p:cNvSpPr/>
            <p:nvPr/>
          </p:nvSpPr>
          <p:spPr>
            <a:xfrm>
              <a:off x="1642200" y="705550"/>
              <a:ext cx="656100" cy="5448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grpSp>
      <p:sp>
        <p:nvSpPr>
          <p:cNvPr id="1843" name="Google Shape;1843;p69"/>
          <p:cNvSpPr txBox="1"/>
          <p:nvPr/>
        </p:nvSpPr>
        <p:spPr>
          <a:xfrm>
            <a:off x="4834782" y="4309000"/>
            <a:ext cx="1515900" cy="5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lang="en" sz="1100">
                <a:latin typeface="Calibri"/>
                <a:ea typeface="Calibri"/>
                <a:cs typeface="Calibri"/>
                <a:sym typeface="Calibri"/>
              </a:rPr>
              <a:t>Core</a:t>
            </a:r>
            <a:endParaRPr b="1" i="0" sz="1100" u="none" cap="none" strike="noStrike">
              <a:solidFill>
                <a:srgbClr val="000000"/>
              </a:solidFill>
              <a:latin typeface="Calibri"/>
              <a:ea typeface="Calibri"/>
              <a:cs typeface="Calibri"/>
              <a:sym typeface="Calibri"/>
            </a:endParaRPr>
          </a:p>
        </p:txBody>
      </p:sp>
      <p:sp>
        <p:nvSpPr>
          <p:cNvPr id="1844" name="Google Shape;1844;p69"/>
          <p:cNvSpPr/>
          <p:nvPr/>
        </p:nvSpPr>
        <p:spPr>
          <a:xfrm>
            <a:off x="5406880" y="3956816"/>
            <a:ext cx="371700" cy="397200"/>
          </a:xfrm>
          <a:prstGeom prst="rect">
            <a:avLst/>
          </a:prstGeom>
          <a:solidFill>
            <a:srgbClr val="D9D2E9"/>
          </a:solidFill>
          <a:ln cap="flat" cmpd="sng" w="28575">
            <a:solidFill>
              <a:srgbClr val="674EA7"/>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1100" u="none" cap="none" strike="noStrike">
                <a:solidFill>
                  <a:srgbClr val="000000"/>
                </a:solidFill>
                <a:latin typeface="Calibri"/>
                <a:ea typeface="Calibri"/>
                <a:cs typeface="Calibri"/>
                <a:sym typeface="Calibri"/>
              </a:rPr>
              <a:t>Op</a:t>
            </a:r>
            <a:endParaRPr b="1" i="0" sz="1100" u="none" cap="none" strike="noStrike">
              <a:solidFill>
                <a:srgbClr val="000000"/>
              </a:solidFill>
              <a:latin typeface="Calibri"/>
              <a:ea typeface="Calibri"/>
              <a:cs typeface="Calibri"/>
              <a:sym typeface="Calibri"/>
            </a:endParaRPr>
          </a:p>
        </p:txBody>
      </p:sp>
      <p:sp>
        <p:nvSpPr>
          <p:cNvPr id="1845" name="Google Shape;1845;p69"/>
          <p:cNvSpPr/>
          <p:nvPr/>
        </p:nvSpPr>
        <p:spPr>
          <a:xfrm>
            <a:off x="2207848" y="2970648"/>
            <a:ext cx="3649910" cy="1422158"/>
          </a:xfrm>
          <a:custGeom>
            <a:rect b="b" l="l" r="r" t="t"/>
            <a:pathLst>
              <a:path extrusionOk="0" h="84943" w="250896">
                <a:moveTo>
                  <a:pt x="0" y="55321"/>
                </a:moveTo>
                <a:cubicBezTo>
                  <a:pt x="10254" y="55368"/>
                  <a:pt x="48261" y="59742"/>
                  <a:pt x="61525" y="55603"/>
                </a:cubicBezTo>
                <a:cubicBezTo>
                  <a:pt x="74790" y="51464"/>
                  <a:pt x="68675" y="34343"/>
                  <a:pt x="79587" y="30486"/>
                </a:cubicBezTo>
                <a:cubicBezTo>
                  <a:pt x="90500" y="26629"/>
                  <a:pt x="116276" y="24136"/>
                  <a:pt x="127000" y="32461"/>
                </a:cubicBezTo>
                <a:cubicBezTo>
                  <a:pt x="137725" y="40787"/>
                  <a:pt x="133068" y="73478"/>
                  <a:pt x="143934" y="80439"/>
                </a:cubicBezTo>
                <a:cubicBezTo>
                  <a:pt x="154800" y="87401"/>
                  <a:pt x="181611" y="86836"/>
                  <a:pt x="192194" y="74230"/>
                </a:cubicBezTo>
                <a:cubicBezTo>
                  <a:pt x="202777" y="61624"/>
                  <a:pt x="197650" y="16139"/>
                  <a:pt x="207434" y="4803"/>
                </a:cubicBezTo>
                <a:cubicBezTo>
                  <a:pt x="217218" y="-6533"/>
                  <a:pt x="243652" y="5980"/>
                  <a:pt x="250896" y="6215"/>
                </a:cubicBezTo>
              </a:path>
            </a:pathLst>
          </a:cu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9"/>
          <p:cNvSpPr txBox="1"/>
          <p:nvPr/>
        </p:nvSpPr>
        <p:spPr>
          <a:xfrm>
            <a:off x="1544526" y="3417958"/>
            <a:ext cx="745200" cy="38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1" lang="en" sz="1100" u="none" cap="none" strike="noStrike">
                <a:solidFill>
                  <a:srgbClr val="000000"/>
                </a:solidFill>
                <a:latin typeface="Calibri"/>
                <a:ea typeface="Calibri"/>
                <a:cs typeface="Calibri"/>
                <a:sym typeface="Calibri"/>
              </a:rPr>
              <a:t>Old view</a:t>
            </a:r>
            <a:endParaRPr b="1" i="1" sz="1100" u="none" cap="none" strike="noStrike">
              <a:solidFill>
                <a:srgbClr val="000000"/>
              </a:solidFill>
              <a:latin typeface="Calibri"/>
              <a:ea typeface="Calibri"/>
              <a:cs typeface="Calibri"/>
              <a:sym typeface="Calibri"/>
            </a:endParaRPr>
          </a:p>
        </p:txBody>
      </p:sp>
      <p:sp>
        <p:nvSpPr>
          <p:cNvPr id="1847" name="Google Shape;1847;p69"/>
          <p:cNvSpPr txBox="1"/>
          <p:nvPr/>
        </p:nvSpPr>
        <p:spPr>
          <a:xfrm>
            <a:off x="1498375" y="4007381"/>
            <a:ext cx="897600" cy="38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1" lang="en" sz="2400" u="none" cap="none" strike="noStrike">
                <a:solidFill>
                  <a:srgbClr val="000000"/>
                </a:solidFill>
                <a:latin typeface="Calibri"/>
                <a:ea typeface="Calibri"/>
                <a:cs typeface="Calibri"/>
                <a:sym typeface="Calibri"/>
              </a:rPr>
              <a:t> </a:t>
            </a:r>
            <a:r>
              <a:rPr b="1" i="1" lang="en" sz="1100" u="none" cap="none" strike="noStrike">
                <a:solidFill>
                  <a:srgbClr val="000000"/>
                </a:solidFill>
                <a:latin typeface="Calibri"/>
                <a:ea typeface="Calibri"/>
                <a:cs typeface="Calibri"/>
                <a:sym typeface="Calibri"/>
              </a:rPr>
              <a:t>New view</a:t>
            </a:r>
            <a:endParaRPr b="1" i="1" sz="1100" u="none" cap="none" strike="noStrike">
              <a:solidFill>
                <a:srgbClr val="000000"/>
              </a:solidFill>
              <a:latin typeface="Calibri"/>
              <a:ea typeface="Calibri"/>
              <a:cs typeface="Calibri"/>
              <a:sym typeface="Calibri"/>
            </a:endParaRPr>
          </a:p>
        </p:txBody>
      </p:sp>
      <p:sp>
        <p:nvSpPr>
          <p:cNvPr id="1848" name="Google Shape;1848;p69"/>
          <p:cNvSpPr txBox="1"/>
          <p:nvPr/>
        </p:nvSpPr>
        <p:spPr>
          <a:xfrm>
            <a:off x="7222975" y="3632075"/>
            <a:ext cx="18411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a:t>
            </a:r>
            <a:r>
              <a:rPr b="1" lang="en" sz="1800">
                <a:solidFill>
                  <a:schemeClr val="dk1"/>
                </a:solidFill>
                <a:latin typeface="Calibri"/>
                <a:ea typeface="Calibri"/>
                <a:cs typeface="Calibri"/>
                <a:sym typeface="Calibri"/>
              </a:rPr>
              <a:t>Async cut” avoids coordination within server</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849" name="Google Shape;1849;p69"/>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70"/>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1855" name="Google Shape;1855;p70"/>
          <p:cNvSpPr/>
          <p:nvPr/>
        </p:nvSpPr>
        <p:spPr>
          <a:xfrm>
            <a:off x="2286040" y="3673225"/>
            <a:ext cx="4602300" cy="11901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endParaRPr b="1" sz="1100">
              <a:latin typeface="Calibri"/>
              <a:ea typeface="Calibri"/>
              <a:cs typeface="Calibri"/>
              <a:sym typeface="Calibri"/>
            </a:endParaRPr>
          </a:p>
        </p:txBody>
      </p:sp>
      <p:sp>
        <p:nvSpPr>
          <p:cNvPr id="1856" name="Google Shape;1856;p70"/>
          <p:cNvSpPr txBox="1"/>
          <p:nvPr/>
        </p:nvSpPr>
        <p:spPr>
          <a:xfrm>
            <a:off x="2255663" y="4361383"/>
            <a:ext cx="9141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grpSp>
        <p:nvGrpSpPr>
          <p:cNvPr id="1857" name="Google Shape;1857;p70"/>
          <p:cNvGrpSpPr/>
          <p:nvPr/>
        </p:nvGrpSpPr>
        <p:grpSpPr>
          <a:xfrm>
            <a:off x="3202383" y="3803987"/>
            <a:ext cx="482043" cy="497651"/>
            <a:chOff x="2551430" y="2087169"/>
            <a:chExt cx="841850" cy="870475"/>
          </a:xfrm>
        </p:grpSpPr>
        <p:grpSp>
          <p:nvGrpSpPr>
            <p:cNvPr id="1858" name="Google Shape;1858;p70"/>
            <p:cNvGrpSpPr/>
            <p:nvPr/>
          </p:nvGrpSpPr>
          <p:grpSpPr>
            <a:xfrm>
              <a:off x="2809480" y="2087169"/>
              <a:ext cx="583800" cy="696900"/>
              <a:chOff x="1599080" y="4305106"/>
              <a:chExt cx="583800" cy="696900"/>
            </a:xfrm>
          </p:grpSpPr>
          <p:sp>
            <p:nvSpPr>
              <p:cNvPr id="1859" name="Google Shape;1859;p70"/>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0" name="Google Shape;1860;p70"/>
              <p:cNvGrpSpPr/>
              <p:nvPr/>
            </p:nvGrpSpPr>
            <p:grpSpPr>
              <a:xfrm>
                <a:off x="1757213" y="4450138"/>
                <a:ext cx="267514" cy="406800"/>
                <a:chOff x="3076800" y="2325500"/>
                <a:chExt cx="204600" cy="406800"/>
              </a:xfrm>
            </p:grpSpPr>
            <p:sp>
              <p:nvSpPr>
                <p:cNvPr id="1861" name="Google Shape;1861;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62" name="Google Shape;1862;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63" name="Google Shape;1863;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64" name="Google Shape;1864;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865" name="Google Shape;1865;p70"/>
            <p:cNvGrpSpPr/>
            <p:nvPr/>
          </p:nvGrpSpPr>
          <p:grpSpPr>
            <a:xfrm>
              <a:off x="2551430" y="2260744"/>
              <a:ext cx="583800" cy="696900"/>
              <a:chOff x="1599080" y="4305106"/>
              <a:chExt cx="583800" cy="696900"/>
            </a:xfrm>
          </p:grpSpPr>
          <p:sp>
            <p:nvSpPr>
              <p:cNvPr id="1866" name="Google Shape;1866;p70"/>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7" name="Google Shape;1867;p70"/>
              <p:cNvGrpSpPr/>
              <p:nvPr/>
            </p:nvGrpSpPr>
            <p:grpSpPr>
              <a:xfrm>
                <a:off x="1757213" y="4450138"/>
                <a:ext cx="267514" cy="406800"/>
                <a:chOff x="3076800" y="2325500"/>
                <a:chExt cx="204600" cy="406800"/>
              </a:xfrm>
            </p:grpSpPr>
            <p:sp>
              <p:nvSpPr>
                <p:cNvPr id="1868" name="Google Shape;1868;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69" name="Google Shape;1869;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70" name="Google Shape;1870;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71" name="Google Shape;1871;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sp>
        <p:nvSpPr>
          <p:cNvPr id="1872" name="Google Shape;1872;p70"/>
          <p:cNvSpPr txBox="1"/>
          <p:nvPr/>
        </p:nvSpPr>
        <p:spPr>
          <a:xfrm>
            <a:off x="2348857" y="3955960"/>
            <a:ext cx="727500" cy="1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grpSp>
        <p:nvGrpSpPr>
          <p:cNvPr id="1873" name="Google Shape;1873;p70"/>
          <p:cNvGrpSpPr/>
          <p:nvPr/>
        </p:nvGrpSpPr>
        <p:grpSpPr>
          <a:xfrm>
            <a:off x="3892392" y="3803994"/>
            <a:ext cx="482043" cy="497651"/>
            <a:chOff x="2551430" y="2087169"/>
            <a:chExt cx="841850" cy="870475"/>
          </a:xfrm>
        </p:grpSpPr>
        <p:grpSp>
          <p:nvGrpSpPr>
            <p:cNvPr id="1874" name="Google Shape;1874;p70"/>
            <p:cNvGrpSpPr/>
            <p:nvPr/>
          </p:nvGrpSpPr>
          <p:grpSpPr>
            <a:xfrm>
              <a:off x="2809480" y="2087169"/>
              <a:ext cx="583800" cy="696900"/>
              <a:chOff x="1599080" y="4305106"/>
              <a:chExt cx="583800" cy="696900"/>
            </a:xfrm>
          </p:grpSpPr>
          <p:sp>
            <p:nvSpPr>
              <p:cNvPr id="1875" name="Google Shape;1875;p70"/>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6" name="Google Shape;1876;p70"/>
              <p:cNvGrpSpPr/>
              <p:nvPr/>
            </p:nvGrpSpPr>
            <p:grpSpPr>
              <a:xfrm>
                <a:off x="1757213" y="4450138"/>
                <a:ext cx="267514" cy="406800"/>
                <a:chOff x="3076800" y="2325500"/>
                <a:chExt cx="204600" cy="406800"/>
              </a:xfrm>
            </p:grpSpPr>
            <p:sp>
              <p:nvSpPr>
                <p:cNvPr id="1877" name="Google Shape;1877;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78" name="Google Shape;1878;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79" name="Google Shape;1879;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0" name="Google Shape;1880;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881" name="Google Shape;1881;p70"/>
            <p:cNvGrpSpPr/>
            <p:nvPr/>
          </p:nvGrpSpPr>
          <p:grpSpPr>
            <a:xfrm>
              <a:off x="2551430" y="2260744"/>
              <a:ext cx="583800" cy="696900"/>
              <a:chOff x="1599080" y="4305106"/>
              <a:chExt cx="583800" cy="696900"/>
            </a:xfrm>
          </p:grpSpPr>
          <p:sp>
            <p:nvSpPr>
              <p:cNvPr id="1882" name="Google Shape;1882;p70"/>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3" name="Google Shape;1883;p70"/>
              <p:cNvGrpSpPr/>
              <p:nvPr/>
            </p:nvGrpSpPr>
            <p:grpSpPr>
              <a:xfrm>
                <a:off x="1757213" y="4450138"/>
                <a:ext cx="267514" cy="406800"/>
                <a:chOff x="3076800" y="2325500"/>
                <a:chExt cx="204600" cy="406800"/>
              </a:xfrm>
            </p:grpSpPr>
            <p:sp>
              <p:nvSpPr>
                <p:cNvPr id="1884" name="Google Shape;1884;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5" name="Google Shape;1885;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6" name="Google Shape;1886;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87" name="Google Shape;1887;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grpSp>
        <p:nvGrpSpPr>
          <p:cNvPr id="1888" name="Google Shape;1888;p70"/>
          <p:cNvGrpSpPr/>
          <p:nvPr/>
        </p:nvGrpSpPr>
        <p:grpSpPr>
          <a:xfrm>
            <a:off x="3336243" y="4421698"/>
            <a:ext cx="214292" cy="193635"/>
            <a:chOff x="3163350" y="2159850"/>
            <a:chExt cx="397500" cy="338700"/>
          </a:xfrm>
        </p:grpSpPr>
        <p:sp>
          <p:nvSpPr>
            <p:cNvPr id="1889" name="Google Shape;1889;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0" name="Google Shape;1890;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70"/>
          <p:cNvGrpSpPr/>
          <p:nvPr/>
        </p:nvGrpSpPr>
        <p:grpSpPr>
          <a:xfrm>
            <a:off x="4606874" y="3803994"/>
            <a:ext cx="482043" cy="497651"/>
            <a:chOff x="2551430" y="2087169"/>
            <a:chExt cx="841850" cy="870475"/>
          </a:xfrm>
        </p:grpSpPr>
        <p:grpSp>
          <p:nvGrpSpPr>
            <p:cNvPr id="1892" name="Google Shape;1892;p70"/>
            <p:cNvGrpSpPr/>
            <p:nvPr/>
          </p:nvGrpSpPr>
          <p:grpSpPr>
            <a:xfrm>
              <a:off x="2809480" y="2087169"/>
              <a:ext cx="583800" cy="696900"/>
              <a:chOff x="1599080" y="4305106"/>
              <a:chExt cx="583800" cy="696900"/>
            </a:xfrm>
          </p:grpSpPr>
          <p:sp>
            <p:nvSpPr>
              <p:cNvPr id="1893" name="Google Shape;1893;p70"/>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4" name="Google Shape;1894;p70"/>
              <p:cNvGrpSpPr/>
              <p:nvPr/>
            </p:nvGrpSpPr>
            <p:grpSpPr>
              <a:xfrm>
                <a:off x="1757213" y="4450138"/>
                <a:ext cx="267514" cy="406800"/>
                <a:chOff x="3076800" y="2325500"/>
                <a:chExt cx="204600" cy="406800"/>
              </a:xfrm>
            </p:grpSpPr>
            <p:sp>
              <p:nvSpPr>
                <p:cNvPr id="1895" name="Google Shape;1895;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6" name="Google Shape;1896;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7" name="Google Shape;1897;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898" name="Google Shape;1898;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899" name="Google Shape;1899;p70"/>
            <p:cNvGrpSpPr/>
            <p:nvPr/>
          </p:nvGrpSpPr>
          <p:grpSpPr>
            <a:xfrm>
              <a:off x="2551430" y="2260744"/>
              <a:ext cx="583800" cy="696900"/>
              <a:chOff x="1599080" y="4305106"/>
              <a:chExt cx="583800" cy="696900"/>
            </a:xfrm>
          </p:grpSpPr>
          <p:sp>
            <p:nvSpPr>
              <p:cNvPr id="1900" name="Google Shape;1900;p70"/>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70"/>
              <p:cNvGrpSpPr/>
              <p:nvPr/>
            </p:nvGrpSpPr>
            <p:grpSpPr>
              <a:xfrm>
                <a:off x="1757213" y="4450138"/>
                <a:ext cx="267514" cy="406800"/>
                <a:chOff x="3076800" y="2325500"/>
                <a:chExt cx="204600" cy="406800"/>
              </a:xfrm>
            </p:grpSpPr>
            <p:sp>
              <p:nvSpPr>
                <p:cNvPr id="1902" name="Google Shape;1902;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03" name="Google Shape;1903;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04" name="Google Shape;1904;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05" name="Google Shape;1905;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grpSp>
        <p:nvGrpSpPr>
          <p:cNvPr id="1906" name="Google Shape;1906;p70"/>
          <p:cNvGrpSpPr/>
          <p:nvPr/>
        </p:nvGrpSpPr>
        <p:grpSpPr>
          <a:xfrm>
            <a:off x="5321370" y="3803980"/>
            <a:ext cx="482043" cy="497651"/>
            <a:chOff x="2551430" y="2087169"/>
            <a:chExt cx="841850" cy="870475"/>
          </a:xfrm>
        </p:grpSpPr>
        <p:grpSp>
          <p:nvGrpSpPr>
            <p:cNvPr id="1907" name="Google Shape;1907;p70"/>
            <p:cNvGrpSpPr/>
            <p:nvPr/>
          </p:nvGrpSpPr>
          <p:grpSpPr>
            <a:xfrm>
              <a:off x="2809480" y="2087169"/>
              <a:ext cx="583800" cy="696900"/>
              <a:chOff x="1599080" y="4305106"/>
              <a:chExt cx="583800" cy="696900"/>
            </a:xfrm>
          </p:grpSpPr>
          <p:sp>
            <p:nvSpPr>
              <p:cNvPr id="1908" name="Google Shape;1908;p70"/>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70"/>
              <p:cNvGrpSpPr/>
              <p:nvPr/>
            </p:nvGrpSpPr>
            <p:grpSpPr>
              <a:xfrm>
                <a:off x="1757213" y="4450138"/>
                <a:ext cx="267514" cy="406800"/>
                <a:chOff x="3076800" y="2325500"/>
                <a:chExt cx="204600" cy="406800"/>
              </a:xfrm>
            </p:grpSpPr>
            <p:sp>
              <p:nvSpPr>
                <p:cNvPr id="1910" name="Google Shape;1910;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1" name="Google Shape;1911;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2" name="Google Shape;1912;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3" name="Google Shape;1913;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914" name="Google Shape;1914;p70"/>
            <p:cNvGrpSpPr/>
            <p:nvPr/>
          </p:nvGrpSpPr>
          <p:grpSpPr>
            <a:xfrm>
              <a:off x="2551430" y="2260744"/>
              <a:ext cx="583800" cy="696900"/>
              <a:chOff x="1599080" y="4305106"/>
              <a:chExt cx="583800" cy="696900"/>
            </a:xfrm>
          </p:grpSpPr>
          <p:sp>
            <p:nvSpPr>
              <p:cNvPr id="1915" name="Google Shape;1915;p70"/>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70"/>
              <p:cNvGrpSpPr/>
              <p:nvPr/>
            </p:nvGrpSpPr>
            <p:grpSpPr>
              <a:xfrm>
                <a:off x="1757213" y="4450138"/>
                <a:ext cx="267514" cy="406800"/>
                <a:chOff x="3076800" y="2325500"/>
                <a:chExt cx="204600" cy="406800"/>
              </a:xfrm>
            </p:grpSpPr>
            <p:sp>
              <p:nvSpPr>
                <p:cNvPr id="1917" name="Google Shape;1917;p70"/>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8" name="Google Shape;1918;p70"/>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19" name="Google Shape;1919;p70"/>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20" name="Google Shape;1920;p70"/>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sp>
        <p:nvSpPr>
          <p:cNvPr id="1921" name="Google Shape;1921;p70"/>
          <p:cNvSpPr txBox="1"/>
          <p:nvPr/>
        </p:nvSpPr>
        <p:spPr>
          <a:xfrm>
            <a:off x="5885027" y="3955967"/>
            <a:ext cx="965700" cy="1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Global Cut</a:t>
            </a:r>
            <a:endParaRPr b="1" sz="1100">
              <a:latin typeface="Calibri"/>
              <a:ea typeface="Calibri"/>
              <a:cs typeface="Calibri"/>
              <a:sym typeface="Calibri"/>
            </a:endParaRPr>
          </a:p>
        </p:txBody>
      </p:sp>
      <p:sp>
        <p:nvSpPr>
          <p:cNvPr id="1922" name="Google Shape;1922;p70"/>
          <p:cNvSpPr/>
          <p:nvPr/>
        </p:nvSpPr>
        <p:spPr>
          <a:xfrm>
            <a:off x="3081956" y="3937015"/>
            <a:ext cx="2840125" cy="213787"/>
          </a:xfrm>
          <a:custGeom>
            <a:rect b="b" l="l" r="r" t="t"/>
            <a:pathLst>
              <a:path extrusionOk="0" h="14958" w="198402">
                <a:moveTo>
                  <a:pt x="0" y="11571"/>
                </a:moveTo>
                <a:cubicBezTo>
                  <a:pt x="3152" y="12089"/>
                  <a:pt x="12982" y="15805"/>
                  <a:pt x="18909" y="14676"/>
                </a:cubicBezTo>
                <a:cubicBezTo>
                  <a:pt x="24836" y="13547"/>
                  <a:pt x="27893" y="4845"/>
                  <a:pt x="35560" y="4798"/>
                </a:cubicBezTo>
                <a:cubicBezTo>
                  <a:pt x="43227" y="4751"/>
                  <a:pt x="51129" y="14159"/>
                  <a:pt x="64911" y="14394"/>
                </a:cubicBezTo>
                <a:cubicBezTo>
                  <a:pt x="78693" y="14629"/>
                  <a:pt x="101271" y="6444"/>
                  <a:pt x="118251" y="6209"/>
                </a:cubicBezTo>
                <a:cubicBezTo>
                  <a:pt x="135232" y="5974"/>
                  <a:pt x="153436" y="14017"/>
                  <a:pt x="166794" y="12982"/>
                </a:cubicBezTo>
                <a:cubicBezTo>
                  <a:pt x="180153" y="11947"/>
                  <a:pt x="193134" y="2164"/>
                  <a:pt x="198402" y="0"/>
                </a:cubicBezTo>
              </a:path>
            </a:pathLst>
          </a:custGeom>
          <a:noFill/>
          <a:ln cap="flat" cmpd="sng" w="76200">
            <a:solidFill>
              <a:srgbClr val="000000"/>
            </a:solidFill>
            <a:prstDash val="solid"/>
            <a:round/>
            <a:headEnd len="med" w="med" type="none"/>
            <a:tailEnd len="med" w="med" type="none"/>
          </a:ln>
        </p:spPr>
      </p:sp>
      <p:grpSp>
        <p:nvGrpSpPr>
          <p:cNvPr id="1923" name="Google Shape;1923;p70"/>
          <p:cNvGrpSpPr/>
          <p:nvPr/>
        </p:nvGrpSpPr>
        <p:grpSpPr>
          <a:xfrm>
            <a:off x="4026253" y="4421698"/>
            <a:ext cx="214292" cy="193635"/>
            <a:chOff x="3163350" y="2159850"/>
            <a:chExt cx="397500" cy="338700"/>
          </a:xfrm>
        </p:grpSpPr>
        <p:sp>
          <p:nvSpPr>
            <p:cNvPr id="1924" name="Google Shape;1924;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25" name="Google Shape;1925;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70"/>
          <p:cNvGrpSpPr/>
          <p:nvPr/>
        </p:nvGrpSpPr>
        <p:grpSpPr>
          <a:xfrm>
            <a:off x="4740742" y="4421698"/>
            <a:ext cx="214292" cy="193635"/>
            <a:chOff x="3163350" y="2159850"/>
            <a:chExt cx="397500" cy="338700"/>
          </a:xfrm>
        </p:grpSpPr>
        <p:sp>
          <p:nvSpPr>
            <p:cNvPr id="1927" name="Google Shape;1927;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28" name="Google Shape;1928;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70"/>
          <p:cNvGrpSpPr/>
          <p:nvPr/>
        </p:nvGrpSpPr>
        <p:grpSpPr>
          <a:xfrm>
            <a:off x="5455231" y="4421698"/>
            <a:ext cx="214292" cy="193635"/>
            <a:chOff x="3163350" y="2159850"/>
            <a:chExt cx="397500" cy="338700"/>
          </a:xfrm>
        </p:grpSpPr>
        <p:sp>
          <p:nvSpPr>
            <p:cNvPr id="1930" name="Google Shape;1930;p7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31" name="Google Shape;1931;p7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70"/>
          <p:cNvSpPr txBox="1"/>
          <p:nvPr/>
        </p:nvSpPr>
        <p:spPr>
          <a:xfrm>
            <a:off x="7407800" y="3623575"/>
            <a:ext cx="1656300" cy="13179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Async cut becomes </a:t>
            </a:r>
            <a:r>
              <a:rPr b="1" i="1" lang="en" sz="1800">
                <a:solidFill>
                  <a:schemeClr val="dk1"/>
                </a:solidFill>
                <a:latin typeface="Calibri"/>
                <a:ea typeface="Calibri"/>
                <a:cs typeface="Calibri"/>
                <a:sym typeface="Calibri"/>
              </a:rPr>
              <a:t>“global cut”</a:t>
            </a:r>
            <a:r>
              <a:rPr b="1" lang="en" sz="1800">
                <a:solidFill>
                  <a:schemeClr val="dk1"/>
                </a:solidFill>
                <a:latin typeface="Calibri"/>
                <a:ea typeface="Calibri"/>
                <a:cs typeface="Calibri"/>
                <a:sym typeface="Calibri"/>
              </a:rPr>
              <a:t> across sessions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p:txBody>
      </p:sp>
      <p:sp>
        <p:nvSpPr>
          <p:cNvPr id="1933" name="Google Shape;1933;p70"/>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71"/>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Asynchronous Global Cuts</a:t>
            </a:r>
            <a:endParaRPr>
              <a:latin typeface="Calibri"/>
              <a:ea typeface="Calibri"/>
              <a:cs typeface="Calibri"/>
              <a:sym typeface="Calibri"/>
            </a:endParaRPr>
          </a:p>
        </p:txBody>
      </p:sp>
      <p:sp>
        <p:nvSpPr>
          <p:cNvPr id="1939" name="Google Shape;1939;p71"/>
          <p:cNvSpPr/>
          <p:nvPr/>
        </p:nvSpPr>
        <p:spPr>
          <a:xfrm>
            <a:off x="2286040" y="3673225"/>
            <a:ext cx="4602300" cy="1190100"/>
          </a:xfrm>
          <a:prstGeom prst="rect">
            <a:avLst/>
          </a:prstGeom>
          <a:solidFill>
            <a:srgbClr val="C9DAF8"/>
          </a:solidFill>
          <a:ln cap="flat" cmpd="sng" w="28575">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Server</a:t>
            </a:r>
            <a:endParaRPr b="1" sz="1100">
              <a:latin typeface="Calibri"/>
              <a:ea typeface="Calibri"/>
              <a:cs typeface="Calibri"/>
              <a:sym typeface="Calibri"/>
            </a:endParaRPr>
          </a:p>
        </p:txBody>
      </p:sp>
      <p:sp>
        <p:nvSpPr>
          <p:cNvPr id="1940" name="Google Shape;1940;p71"/>
          <p:cNvSpPr txBox="1"/>
          <p:nvPr/>
        </p:nvSpPr>
        <p:spPr>
          <a:xfrm>
            <a:off x="2255663" y="4361383"/>
            <a:ext cx="9141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vCPU</a:t>
            </a:r>
            <a:endParaRPr b="1" sz="1100">
              <a:latin typeface="Calibri"/>
              <a:ea typeface="Calibri"/>
              <a:cs typeface="Calibri"/>
              <a:sym typeface="Calibri"/>
            </a:endParaRPr>
          </a:p>
        </p:txBody>
      </p:sp>
      <p:grpSp>
        <p:nvGrpSpPr>
          <p:cNvPr id="1941" name="Google Shape;1941;p71"/>
          <p:cNvGrpSpPr/>
          <p:nvPr/>
        </p:nvGrpSpPr>
        <p:grpSpPr>
          <a:xfrm>
            <a:off x="3202383" y="3803987"/>
            <a:ext cx="482043" cy="497651"/>
            <a:chOff x="2551430" y="2087169"/>
            <a:chExt cx="841850" cy="870475"/>
          </a:xfrm>
        </p:grpSpPr>
        <p:grpSp>
          <p:nvGrpSpPr>
            <p:cNvPr id="1942" name="Google Shape;1942;p71"/>
            <p:cNvGrpSpPr/>
            <p:nvPr/>
          </p:nvGrpSpPr>
          <p:grpSpPr>
            <a:xfrm>
              <a:off x="2809480" y="2087169"/>
              <a:ext cx="583800" cy="696900"/>
              <a:chOff x="1599080" y="4305106"/>
              <a:chExt cx="583800" cy="696900"/>
            </a:xfrm>
          </p:grpSpPr>
          <p:sp>
            <p:nvSpPr>
              <p:cNvPr id="1943" name="Google Shape;1943;p71"/>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71"/>
              <p:cNvGrpSpPr/>
              <p:nvPr/>
            </p:nvGrpSpPr>
            <p:grpSpPr>
              <a:xfrm>
                <a:off x="1757213" y="4450138"/>
                <a:ext cx="267514" cy="406800"/>
                <a:chOff x="3076800" y="2325500"/>
                <a:chExt cx="204600" cy="406800"/>
              </a:xfrm>
            </p:grpSpPr>
            <p:sp>
              <p:nvSpPr>
                <p:cNvPr id="1945" name="Google Shape;1945;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46" name="Google Shape;1946;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47" name="Google Shape;1947;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48" name="Google Shape;1948;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949" name="Google Shape;1949;p71"/>
            <p:cNvGrpSpPr/>
            <p:nvPr/>
          </p:nvGrpSpPr>
          <p:grpSpPr>
            <a:xfrm>
              <a:off x="2551430" y="2260744"/>
              <a:ext cx="583800" cy="696900"/>
              <a:chOff x="1599080" y="4305106"/>
              <a:chExt cx="583800" cy="696900"/>
            </a:xfrm>
          </p:grpSpPr>
          <p:sp>
            <p:nvSpPr>
              <p:cNvPr id="1950" name="Google Shape;1950;p71"/>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1" name="Google Shape;1951;p71"/>
              <p:cNvGrpSpPr/>
              <p:nvPr/>
            </p:nvGrpSpPr>
            <p:grpSpPr>
              <a:xfrm>
                <a:off x="1757213" y="4450138"/>
                <a:ext cx="267514" cy="406800"/>
                <a:chOff x="3076800" y="2325500"/>
                <a:chExt cx="204600" cy="406800"/>
              </a:xfrm>
            </p:grpSpPr>
            <p:sp>
              <p:nvSpPr>
                <p:cNvPr id="1952" name="Google Shape;1952;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53" name="Google Shape;1953;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54" name="Google Shape;1954;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55" name="Google Shape;1955;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sp>
        <p:nvSpPr>
          <p:cNvPr id="1956" name="Google Shape;1956;p71"/>
          <p:cNvSpPr txBox="1"/>
          <p:nvPr/>
        </p:nvSpPr>
        <p:spPr>
          <a:xfrm>
            <a:off x="2348857" y="3955960"/>
            <a:ext cx="727500" cy="1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Sessions</a:t>
            </a:r>
            <a:endParaRPr b="1" sz="1100">
              <a:latin typeface="Calibri"/>
              <a:ea typeface="Calibri"/>
              <a:cs typeface="Calibri"/>
              <a:sym typeface="Calibri"/>
            </a:endParaRPr>
          </a:p>
        </p:txBody>
      </p:sp>
      <p:grpSp>
        <p:nvGrpSpPr>
          <p:cNvPr id="1957" name="Google Shape;1957;p71"/>
          <p:cNvGrpSpPr/>
          <p:nvPr/>
        </p:nvGrpSpPr>
        <p:grpSpPr>
          <a:xfrm>
            <a:off x="3892392" y="3803994"/>
            <a:ext cx="482043" cy="497651"/>
            <a:chOff x="2551430" y="2087169"/>
            <a:chExt cx="841850" cy="870475"/>
          </a:xfrm>
        </p:grpSpPr>
        <p:grpSp>
          <p:nvGrpSpPr>
            <p:cNvPr id="1958" name="Google Shape;1958;p71"/>
            <p:cNvGrpSpPr/>
            <p:nvPr/>
          </p:nvGrpSpPr>
          <p:grpSpPr>
            <a:xfrm>
              <a:off x="2809480" y="2087169"/>
              <a:ext cx="583800" cy="696900"/>
              <a:chOff x="1599080" y="4305106"/>
              <a:chExt cx="583800" cy="696900"/>
            </a:xfrm>
          </p:grpSpPr>
          <p:sp>
            <p:nvSpPr>
              <p:cNvPr id="1959" name="Google Shape;1959;p71"/>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0" name="Google Shape;1960;p71"/>
              <p:cNvGrpSpPr/>
              <p:nvPr/>
            </p:nvGrpSpPr>
            <p:grpSpPr>
              <a:xfrm>
                <a:off x="1757213" y="4450138"/>
                <a:ext cx="267514" cy="406800"/>
                <a:chOff x="3076800" y="2325500"/>
                <a:chExt cx="204600" cy="406800"/>
              </a:xfrm>
            </p:grpSpPr>
            <p:sp>
              <p:nvSpPr>
                <p:cNvPr id="1961" name="Google Shape;1961;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62" name="Google Shape;1962;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63" name="Google Shape;1963;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64" name="Google Shape;1964;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965" name="Google Shape;1965;p71"/>
            <p:cNvGrpSpPr/>
            <p:nvPr/>
          </p:nvGrpSpPr>
          <p:grpSpPr>
            <a:xfrm>
              <a:off x="2551430" y="2260744"/>
              <a:ext cx="583800" cy="696900"/>
              <a:chOff x="1599080" y="4305106"/>
              <a:chExt cx="583800" cy="696900"/>
            </a:xfrm>
          </p:grpSpPr>
          <p:sp>
            <p:nvSpPr>
              <p:cNvPr id="1966" name="Google Shape;1966;p71"/>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7" name="Google Shape;1967;p71"/>
              <p:cNvGrpSpPr/>
              <p:nvPr/>
            </p:nvGrpSpPr>
            <p:grpSpPr>
              <a:xfrm>
                <a:off x="1757213" y="4450138"/>
                <a:ext cx="267514" cy="406800"/>
                <a:chOff x="3076800" y="2325500"/>
                <a:chExt cx="204600" cy="406800"/>
              </a:xfrm>
            </p:grpSpPr>
            <p:sp>
              <p:nvSpPr>
                <p:cNvPr id="1968" name="Google Shape;1968;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69" name="Google Shape;1969;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70" name="Google Shape;1970;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71" name="Google Shape;1971;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grpSp>
        <p:nvGrpSpPr>
          <p:cNvPr id="1972" name="Google Shape;1972;p71"/>
          <p:cNvGrpSpPr/>
          <p:nvPr/>
        </p:nvGrpSpPr>
        <p:grpSpPr>
          <a:xfrm>
            <a:off x="3336243" y="4421698"/>
            <a:ext cx="214292" cy="193635"/>
            <a:chOff x="3163350" y="2159850"/>
            <a:chExt cx="397500" cy="338700"/>
          </a:xfrm>
        </p:grpSpPr>
        <p:sp>
          <p:nvSpPr>
            <p:cNvPr id="1973" name="Google Shape;1973;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74" name="Google Shape;1974;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71"/>
          <p:cNvSpPr/>
          <p:nvPr/>
        </p:nvSpPr>
        <p:spPr>
          <a:xfrm>
            <a:off x="4799965" y="2170275"/>
            <a:ext cx="2088300" cy="1008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Client</a:t>
            </a:r>
            <a:endParaRPr b="1" sz="1100">
              <a:latin typeface="Calibri"/>
              <a:ea typeface="Calibri"/>
              <a:cs typeface="Calibri"/>
              <a:sym typeface="Calibri"/>
            </a:endParaRPr>
          </a:p>
        </p:txBody>
      </p:sp>
      <p:grpSp>
        <p:nvGrpSpPr>
          <p:cNvPr id="1976" name="Google Shape;1976;p71"/>
          <p:cNvGrpSpPr/>
          <p:nvPr/>
        </p:nvGrpSpPr>
        <p:grpSpPr>
          <a:xfrm>
            <a:off x="4989360" y="2737295"/>
            <a:ext cx="214292" cy="193635"/>
            <a:chOff x="3163350" y="2159850"/>
            <a:chExt cx="397500" cy="338700"/>
          </a:xfrm>
        </p:grpSpPr>
        <p:sp>
          <p:nvSpPr>
            <p:cNvPr id="1977" name="Google Shape;1977;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78" name="Google Shape;1978;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71"/>
          <p:cNvGrpSpPr/>
          <p:nvPr/>
        </p:nvGrpSpPr>
        <p:grpSpPr>
          <a:xfrm>
            <a:off x="5474529" y="2737296"/>
            <a:ext cx="214292" cy="193635"/>
            <a:chOff x="3163350" y="2159850"/>
            <a:chExt cx="397500" cy="338700"/>
          </a:xfrm>
        </p:grpSpPr>
        <p:sp>
          <p:nvSpPr>
            <p:cNvPr id="1980" name="Google Shape;1980;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81" name="Google Shape;1981;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71"/>
          <p:cNvGrpSpPr/>
          <p:nvPr/>
        </p:nvGrpSpPr>
        <p:grpSpPr>
          <a:xfrm>
            <a:off x="5976914" y="2737296"/>
            <a:ext cx="214292" cy="193635"/>
            <a:chOff x="3163350" y="2159850"/>
            <a:chExt cx="397500" cy="338700"/>
          </a:xfrm>
        </p:grpSpPr>
        <p:sp>
          <p:nvSpPr>
            <p:cNvPr id="1983" name="Google Shape;1983;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84" name="Google Shape;1984;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71"/>
          <p:cNvGrpSpPr/>
          <p:nvPr/>
        </p:nvGrpSpPr>
        <p:grpSpPr>
          <a:xfrm>
            <a:off x="6479312" y="2737296"/>
            <a:ext cx="214292" cy="193635"/>
            <a:chOff x="3163350" y="2159850"/>
            <a:chExt cx="397500" cy="338700"/>
          </a:xfrm>
        </p:grpSpPr>
        <p:sp>
          <p:nvSpPr>
            <p:cNvPr id="1986" name="Google Shape;1986;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87" name="Google Shape;1987;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71"/>
          <p:cNvGrpSpPr/>
          <p:nvPr/>
        </p:nvGrpSpPr>
        <p:grpSpPr>
          <a:xfrm>
            <a:off x="4606874" y="3803994"/>
            <a:ext cx="482043" cy="497651"/>
            <a:chOff x="2551430" y="2087169"/>
            <a:chExt cx="841850" cy="870475"/>
          </a:xfrm>
        </p:grpSpPr>
        <p:grpSp>
          <p:nvGrpSpPr>
            <p:cNvPr id="1989" name="Google Shape;1989;p71"/>
            <p:cNvGrpSpPr/>
            <p:nvPr/>
          </p:nvGrpSpPr>
          <p:grpSpPr>
            <a:xfrm>
              <a:off x="2809480" y="2087169"/>
              <a:ext cx="583800" cy="696900"/>
              <a:chOff x="1599080" y="4305106"/>
              <a:chExt cx="583800" cy="696900"/>
            </a:xfrm>
          </p:grpSpPr>
          <p:sp>
            <p:nvSpPr>
              <p:cNvPr id="1990" name="Google Shape;1990;p71"/>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1" name="Google Shape;1991;p71"/>
              <p:cNvGrpSpPr/>
              <p:nvPr/>
            </p:nvGrpSpPr>
            <p:grpSpPr>
              <a:xfrm>
                <a:off x="1757213" y="4450138"/>
                <a:ext cx="267514" cy="406800"/>
                <a:chOff x="3076800" y="2325500"/>
                <a:chExt cx="204600" cy="406800"/>
              </a:xfrm>
            </p:grpSpPr>
            <p:sp>
              <p:nvSpPr>
                <p:cNvPr id="1992" name="Google Shape;1992;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93" name="Google Shape;1993;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94" name="Google Shape;1994;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1995" name="Google Shape;1995;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1996" name="Google Shape;1996;p71"/>
            <p:cNvGrpSpPr/>
            <p:nvPr/>
          </p:nvGrpSpPr>
          <p:grpSpPr>
            <a:xfrm>
              <a:off x="2551430" y="2260744"/>
              <a:ext cx="583800" cy="696900"/>
              <a:chOff x="1599080" y="4305106"/>
              <a:chExt cx="583800" cy="696900"/>
            </a:xfrm>
          </p:grpSpPr>
          <p:sp>
            <p:nvSpPr>
              <p:cNvPr id="1997" name="Google Shape;1997;p71"/>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71"/>
              <p:cNvGrpSpPr/>
              <p:nvPr/>
            </p:nvGrpSpPr>
            <p:grpSpPr>
              <a:xfrm>
                <a:off x="1757213" y="4450138"/>
                <a:ext cx="267514" cy="406800"/>
                <a:chOff x="3076800" y="2325500"/>
                <a:chExt cx="204600" cy="406800"/>
              </a:xfrm>
            </p:grpSpPr>
            <p:sp>
              <p:nvSpPr>
                <p:cNvPr id="1999" name="Google Shape;1999;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00" name="Google Shape;2000;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01" name="Google Shape;2001;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02" name="Google Shape;2002;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grpSp>
        <p:nvGrpSpPr>
          <p:cNvPr id="2003" name="Google Shape;2003;p71"/>
          <p:cNvGrpSpPr/>
          <p:nvPr/>
        </p:nvGrpSpPr>
        <p:grpSpPr>
          <a:xfrm>
            <a:off x="5321370" y="3803980"/>
            <a:ext cx="482043" cy="497651"/>
            <a:chOff x="2551430" y="2087169"/>
            <a:chExt cx="841850" cy="870475"/>
          </a:xfrm>
        </p:grpSpPr>
        <p:grpSp>
          <p:nvGrpSpPr>
            <p:cNvPr id="2004" name="Google Shape;2004;p71"/>
            <p:cNvGrpSpPr/>
            <p:nvPr/>
          </p:nvGrpSpPr>
          <p:grpSpPr>
            <a:xfrm>
              <a:off x="2809480" y="2087169"/>
              <a:ext cx="583800" cy="696900"/>
              <a:chOff x="1599080" y="4305106"/>
              <a:chExt cx="583800" cy="696900"/>
            </a:xfrm>
          </p:grpSpPr>
          <p:sp>
            <p:nvSpPr>
              <p:cNvPr id="2005" name="Google Shape;2005;p71"/>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71"/>
              <p:cNvGrpSpPr/>
              <p:nvPr/>
            </p:nvGrpSpPr>
            <p:grpSpPr>
              <a:xfrm>
                <a:off x="1757213" y="4450138"/>
                <a:ext cx="267514" cy="406800"/>
                <a:chOff x="3076800" y="2325500"/>
                <a:chExt cx="204600" cy="406800"/>
              </a:xfrm>
            </p:grpSpPr>
            <p:sp>
              <p:nvSpPr>
                <p:cNvPr id="2007" name="Google Shape;2007;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08" name="Google Shape;2008;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09" name="Google Shape;2009;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10" name="Google Shape;2010;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11" name="Google Shape;2011;p71"/>
            <p:cNvGrpSpPr/>
            <p:nvPr/>
          </p:nvGrpSpPr>
          <p:grpSpPr>
            <a:xfrm>
              <a:off x="2551430" y="2260744"/>
              <a:ext cx="583800" cy="696900"/>
              <a:chOff x="1599080" y="4305106"/>
              <a:chExt cx="583800" cy="696900"/>
            </a:xfrm>
          </p:grpSpPr>
          <p:sp>
            <p:nvSpPr>
              <p:cNvPr id="2012" name="Google Shape;2012;p71"/>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3" name="Google Shape;2013;p71"/>
              <p:cNvGrpSpPr/>
              <p:nvPr/>
            </p:nvGrpSpPr>
            <p:grpSpPr>
              <a:xfrm>
                <a:off x="1757213" y="4450138"/>
                <a:ext cx="267514" cy="406800"/>
                <a:chOff x="3076800" y="2325500"/>
                <a:chExt cx="204600" cy="406800"/>
              </a:xfrm>
            </p:grpSpPr>
            <p:sp>
              <p:nvSpPr>
                <p:cNvPr id="2014" name="Google Shape;2014;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15" name="Google Shape;2015;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16" name="Google Shape;2016;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17" name="Google Shape;2017;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sp>
        <p:nvSpPr>
          <p:cNvPr id="2018" name="Google Shape;2018;p71"/>
          <p:cNvSpPr txBox="1"/>
          <p:nvPr/>
        </p:nvSpPr>
        <p:spPr>
          <a:xfrm>
            <a:off x="5885027" y="3955967"/>
            <a:ext cx="965700" cy="1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Global Cut</a:t>
            </a:r>
            <a:endParaRPr b="1" sz="1100">
              <a:latin typeface="Calibri"/>
              <a:ea typeface="Calibri"/>
              <a:cs typeface="Calibri"/>
              <a:sym typeface="Calibri"/>
            </a:endParaRPr>
          </a:p>
        </p:txBody>
      </p:sp>
      <p:sp>
        <p:nvSpPr>
          <p:cNvPr id="2019" name="Google Shape;2019;p71"/>
          <p:cNvSpPr/>
          <p:nvPr/>
        </p:nvSpPr>
        <p:spPr>
          <a:xfrm>
            <a:off x="3081956" y="3937015"/>
            <a:ext cx="2840125" cy="213787"/>
          </a:xfrm>
          <a:custGeom>
            <a:rect b="b" l="l" r="r" t="t"/>
            <a:pathLst>
              <a:path extrusionOk="0" h="14958" w="198402">
                <a:moveTo>
                  <a:pt x="0" y="11571"/>
                </a:moveTo>
                <a:cubicBezTo>
                  <a:pt x="3152" y="12089"/>
                  <a:pt x="12982" y="15805"/>
                  <a:pt x="18909" y="14676"/>
                </a:cubicBezTo>
                <a:cubicBezTo>
                  <a:pt x="24836" y="13547"/>
                  <a:pt x="27893" y="4845"/>
                  <a:pt x="35560" y="4798"/>
                </a:cubicBezTo>
                <a:cubicBezTo>
                  <a:pt x="43227" y="4751"/>
                  <a:pt x="51129" y="14159"/>
                  <a:pt x="64911" y="14394"/>
                </a:cubicBezTo>
                <a:cubicBezTo>
                  <a:pt x="78693" y="14629"/>
                  <a:pt x="101271" y="6444"/>
                  <a:pt x="118251" y="6209"/>
                </a:cubicBezTo>
                <a:cubicBezTo>
                  <a:pt x="135232" y="5974"/>
                  <a:pt x="153436" y="14017"/>
                  <a:pt x="166794" y="12982"/>
                </a:cubicBezTo>
                <a:cubicBezTo>
                  <a:pt x="180153" y="11947"/>
                  <a:pt x="193134" y="2164"/>
                  <a:pt x="198402" y="0"/>
                </a:cubicBezTo>
              </a:path>
            </a:pathLst>
          </a:custGeom>
          <a:noFill/>
          <a:ln cap="flat" cmpd="sng" w="76200">
            <a:solidFill>
              <a:srgbClr val="000000"/>
            </a:solidFill>
            <a:prstDash val="solid"/>
            <a:round/>
            <a:headEnd len="med" w="med" type="none"/>
            <a:tailEnd len="med" w="med" type="none"/>
          </a:ln>
        </p:spPr>
      </p:sp>
      <p:sp>
        <p:nvSpPr>
          <p:cNvPr id="2020" name="Google Shape;2020;p71"/>
          <p:cNvSpPr/>
          <p:nvPr/>
        </p:nvSpPr>
        <p:spPr>
          <a:xfrm rot="-8343629">
            <a:off x="5478053" y="3072534"/>
            <a:ext cx="413422" cy="74316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1"/>
          <p:cNvSpPr/>
          <p:nvPr/>
        </p:nvSpPr>
        <p:spPr>
          <a:xfrm>
            <a:off x="2286040" y="2170318"/>
            <a:ext cx="2088300" cy="1008900"/>
          </a:xfrm>
          <a:prstGeom prst="rect">
            <a:avLst/>
          </a:prstGeom>
          <a:solidFill>
            <a:srgbClr val="F4CCCC"/>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t/>
            </a:r>
            <a:endParaRPr b="1" sz="1100">
              <a:latin typeface="Calibri"/>
              <a:ea typeface="Calibri"/>
              <a:cs typeface="Calibri"/>
              <a:sym typeface="Calibri"/>
            </a:endParaRPr>
          </a:p>
          <a:p>
            <a:pPr indent="0" lvl="0" marL="0" rtl="0" algn="ctr">
              <a:spcBef>
                <a:spcPts val="0"/>
              </a:spcBef>
              <a:spcAft>
                <a:spcPts val="0"/>
              </a:spcAft>
              <a:buNone/>
            </a:pPr>
            <a:r>
              <a:rPr b="1" lang="en" sz="1100">
                <a:latin typeface="Calibri"/>
                <a:ea typeface="Calibri"/>
                <a:cs typeface="Calibri"/>
                <a:sym typeface="Calibri"/>
              </a:rPr>
              <a:t>Client</a:t>
            </a:r>
            <a:endParaRPr b="1" sz="2800">
              <a:latin typeface="Calibri"/>
              <a:ea typeface="Calibri"/>
              <a:cs typeface="Calibri"/>
              <a:sym typeface="Calibri"/>
            </a:endParaRPr>
          </a:p>
        </p:txBody>
      </p:sp>
      <p:grpSp>
        <p:nvGrpSpPr>
          <p:cNvPr id="2022" name="Google Shape;2022;p71"/>
          <p:cNvGrpSpPr/>
          <p:nvPr/>
        </p:nvGrpSpPr>
        <p:grpSpPr>
          <a:xfrm>
            <a:off x="2475435" y="2737295"/>
            <a:ext cx="214292" cy="193635"/>
            <a:chOff x="3163350" y="2159850"/>
            <a:chExt cx="397500" cy="338700"/>
          </a:xfrm>
        </p:grpSpPr>
        <p:sp>
          <p:nvSpPr>
            <p:cNvPr id="2023" name="Google Shape;2023;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24" name="Google Shape;2024;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5" name="Google Shape;2025;p71"/>
          <p:cNvSpPr/>
          <p:nvPr/>
        </p:nvSpPr>
        <p:spPr>
          <a:xfrm flipH="1" rot="8343629">
            <a:off x="3380906" y="3087698"/>
            <a:ext cx="413422" cy="743162"/>
          </a:xfrm>
          <a:prstGeom prst="downArrow">
            <a:avLst>
              <a:gd fmla="val 50000" name="adj1"/>
              <a:gd fmla="val 50000" name="adj2"/>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6" name="Google Shape;2026;p71"/>
          <p:cNvGrpSpPr/>
          <p:nvPr/>
        </p:nvGrpSpPr>
        <p:grpSpPr>
          <a:xfrm>
            <a:off x="2960604" y="2737296"/>
            <a:ext cx="214292" cy="193635"/>
            <a:chOff x="3163350" y="2159850"/>
            <a:chExt cx="397500" cy="338700"/>
          </a:xfrm>
        </p:grpSpPr>
        <p:sp>
          <p:nvSpPr>
            <p:cNvPr id="2027" name="Google Shape;2027;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28" name="Google Shape;2028;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9" name="Google Shape;2029;p71"/>
          <p:cNvGrpSpPr/>
          <p:nvPr/>
        </p:nvGrpSpPr>
        <p:grpSpPr>
          <a:xfrm>
            <a:off x="3462988" y="2737296"/>
            <a:ext cx="214292" cy="193635"/>
            <a:chOff x="3163350" y="2159850"/>
            <a:chExt cx="397500" cy="338700"/>
          </a:xfrm>
        </p:grpSpPr>
        <p:sp>
          <p:nvSpPr>
            <p:cNvPr id="2030" name="Google Shape;2030;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31" name="Google Shape;2031;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71"/>
          <p:cNvGrpSpPr/>
          <p:nvPr/>
        </p:nvGrpSpPr>
        <p:grpSpPr>
          <a:xfrm>
            <a:off x="3965386" y="2737296"/>
            <a:ext cx="214292" cy="193635"/>
            <a:chOff x="3163350" y="2159850"/>
            <a:chExt cx="397500" cy="338700"/>
          </a:xfrm>
        </p:grpSpPr>
        <p:sp>
          <p:nvSpPr>
            <p:cNvPr id="2033" name="Google Shape;2033;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34" name="Google Shape;2034;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71"/>
          <p:cNvGrpSpPr/>
          <p:nvPr/>
        </p:nvGrpSpPr>
        <p:grpSpPr>
          <a:xfrm>
            <a:off x="4026253" y="4421698"/>
            <a:ext cx="214292" cy="193635"/>
            <a:chOff x="3163350" y="2159850"/>
            <a:chExt cx="397500" cy="338700"/>
          </a:xfrm>
        </p:grpSpPr>
        <p:sp>
          <p:nvSpPr>
            <p:cNvPr id="2036" name="Google Shape;2036;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37" name="Google Shape;2037;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71"/>
          <p:cNvGrpSpPr/>
          <p:nvPr/>
        </p:nvGrpSpPr>
        <p:grpSpPr>
          <a:xfrm>
            <a:off x="4740742" y="4421698"/>
            <a:ext cx="214292" cy="193635"/>
            <a:chOff x="3163350" y="2159850"/>
            <a:chExt cx="397500" cy="338700"/>
          </a:xfrm>
        </p:grpSpPr>
        <p:sp>
          <p:nvSpPr>
            <p:cNvPr id="2039" name="Google Shape;2039;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40" name="Google Shape;2040;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71"/>
          <p:cNvGrpSpPr/>
          <p:nvPr/>
        </p:nvGrpSpPr>
        <p:grpSpPr>
          <a:xfrm>
            <a:off x="5455231" y="4421698"/>
            <a:ext cx="214292" cy="193635"/>
            <a:chOff x="3163350" y="2159850"/>
            <a:chExt cx="397500" cy="338700"/>
          </a:xfrm>
        </p:grpSpPr>
        <p:sp>
          <p:nvSpPr>
            <p:cNvPr id="2042" name="Google Shape;2042;p7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43" name="Google Shape;2043;p7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4" name="Google Shape;2044;p71"/>
          <p:cNvGrpSpPr/>
          <p:nvPr/>
        </p:nvGrpSpPr>
        <p:grpSpPr>
          <a:xfrm>
            <a:off x="4929403" y="2218837"/>
            <a:ext cx="334284" cy="398418"/>
            <a:chOff x="1599080" y="4305106"/>
            <a:chExt cx="583800" cy="696900"/>
          </a:xfrm>
        </p:grpSpPr>
        <p:sp>
          <p:nvSpPr>
            <p:cNvPr id="2045" name="Google Shape;2045;p71"/>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6" name="Google Shape;2046;p71"/>
            <p:cNvGrpSpPr/>
            <p:nvPr/>
          </p:nvGrpSpPr>
          <p:grpSpPr>
            <a:xfrm>
              <a:off x="1757213" y="4450138"/>
              <a:ext cx="267514" cy="406800"/>
              <a:chOff x="3076800" y="2325500"/>
              <a:chExt cx="204600" cy="406800"/>
            </a:xfrm>
          </p:grpSpPr>
          <p:sp>
            <p:nvSpPr>
              <p:cNvPr id="2047" name="Google Shape;2047;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48" name="Google Shape;2048;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49" name="Google Shape;2049;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50" name="Google Shape;2050;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51" name="Google Shape;2051;p71"/>
          <p:cNvGrpSpPr/>
          <p:nvPr/>
        </p:nvGrpSpPr>
        <p:grpSpPr>
          <a:xfrm>
            <a:off x="2415478" y="2218837"/>
            <a:ext cx="334284" cy="398418"/>
            <a:chOff x="1599080" y="4305106"/>
            <a:chExt cx="583800" cy="696900"/>
          </a:xfrm>
        </p:grpSpPr>
        <p:sp>
          <p:nvSpPr>
            <p:cNvPr id="2052" name="Google Shape;2052;p71"/>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3" name="Google Shape;2053;p71"/>
            <p:cNvGrpSpPr/>
            <p:nvPr/>
          </p:nvGrpSpPr>
          <p:grpSpPr>
            <a:xfrm>
              <a:off x="1757213" y="4450138"/>
              <a:ext cx="267514" cy="406800"/>
              <a:chOff x="3076800" y="2325500"/>
              <a:chExt cx="204600" cy="406800"/>
            </a:xfrm>
          </p:grpSpPr>
          <p:sp>
            <p:nvSpPr>
              <p:cNvPr id="2054" name="Google Shape;2054;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55" name="Google Shape;2055;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56" name="Google Shape;2056;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57" name="Google Shape;2057;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58" name="Google Shape;2058;p71"/>
          <p:cNvGrpSpPr/>
          <p:nvPr/>
        </p:nvGrpSpPr>
        <p:grpSpPr>
          <a:xfrm>
            <a:off x="2900646" y="2218837"/>
            <a:ext cx="334284" cy="398418"/>
            <a:chOff x="1599080" y="4305106"/>
            <a:chExt cx="583800" cy="696900"/>
          </a:xfrm>
        </p:grpSpPr>
        <p:sp>
          <p:nvSpPr>
            <p:cNvPr id="2059" name="Google Shape;2059;p71"/>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0" name="Google Shape;2060;p71"/>
            <p:cNvGrpSpPr/>
            <p:nvPr/>
          </p:nvGrpSpPr>
          <p:grpSpPr>
            <a:xfrm>
              <a:off x="1757213" y="4450138"/>
              <a:ext cx="267514" cy="406800"/>
              <a:chOff x="3076800" y="2325500"/>
              <a:chExt cx="204600" cy="406800"/>
            </a:xfrm>
          </p:grpSpPr>
          <p:sp>
            <p:nvSpPr>
              <p:cNvPr id="2061" name="Google Shape;2061;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62" name="Google Shape;2062;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63" name="Google Shape;2063;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64" name="Google Shape;2064;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65" name="Google Shape;2065;p71"/>
          <p:cNvGrpSpPr/>
          <p:nvPr/>
        </p:nvGrpSpPr>
        <p:grpSpPr>
          <a:xfrm>
            <a:off x="3403036" y="2218837"/>
            <a:ext cx="334284" cy="398418"/>
            <a:chOff x="1599080" y="4305106"/>
            <a:chExt cx="583800" cy="696900"/>
          </a:xfrm>
        </p:grpSpPr>
        <p:sp>
          <p:nvSpPr>
            <p:cNvPr id="2066" name="Google Shape;2066;p71"/>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7" name="Google Shape;2067;p71"/>
            <p:cNvGrpSpPr/>
            <p:nvPr/>
          </p:nvGrpSpPr>
          <p:grpSpPr>
            <a:xfrm>
              <a:off x="1757213" y="4450138"/>
              <a:ext cx="267514" cy="406800"/>
              <a:chOff x="3076800" y="2325500"/>
              <a:chExt cx="204600" cy="406800"/>
            </a:xfrm>
          </p:grpSpPr>
          <p:sp>
            <p:nvSpPr>
              <p:cNvPr id="2068" name="Google Shape;2068;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69" name="Google Shape;2069;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0" name="Google Shape;2070;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1" name="Google Shape;2071;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72" name="Google Shape;2072;p71"/>
          <p:cNvGrpSpPr/>
          <p:nvPr/>
        </p:nvGrpSpPr>
        <p:grpSpPr>
          <a:xfrm>
            <a:off x="3905426" y="2216261"/>
            <a:ext cx="334284" cy="398418"/>
            <a:chOff x="1599080" y="4305106"/>
            <a:chExt cx="583800" cy="696900"/>
          </a:xfrm>
        </p:grpSpPr>
        <p:sp>
          <p:nvSpPr>
            <p:cNvPr id="2073" name="Google Shape;2073;p71"/>
            <p:cNvSpPr/>
            <p:nvPr/>
          </p:nvSpPr>
          <p:spPr>
            <a:xfrm>
              <a:off x="1599080" y="4305106"/>
              <a:ext cx="583800" cy="696900"/>
            </a:xfrm>
            <a:prstGeom prst="roundRect">
              <a:avLst>
                <a:gd fmla="val 16667" name="adj"/>
              </a:avLst>
            </a:prstGeom>
            <a:solidFill>
              <a:srgbClr val="D0E0E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4" name="Google Shape;2074;p71"/>
            <p:cNvGrpSpPr/>
            <p:nvPr/>
          </p:nvGrpSpPr>
          <p:grpSpPr>
            <a:xfrm>
              <a:off x="1757213" y="4450138"/>
              <a:ext cx="267514" cy="406800"/>
              <a:chOff x="3076800" y="2325500"/>
              <a:chExt cx="204600" cy="406800"/>
            </a:xfrm>
          </p:grpSpPr>
          <p:sp>
            <p:nvSpPr>
              <p:cNvPr id="2075" name="Google Shape;2075;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6" name="Google Shape;2076;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7" name="Google Shape;2077;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78" name="Google Shape;2078;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2079" name="Google Shape;2079;p71"/>
          <p:cNvSpPr/>
          <p:nvPr/>
        </p:nvSpPr>
        <p:spPr>
          <a:xfrm>
            <a:off x="2328478" y="2252612"/>
            <a:ext cx="1996916" cy="213787"/>
          </a:xfrm>
          <a:custGeom>
            <a:rect b="b" l="l" r="r" t="t"/>
            <a:pathLst>
              <a:path extrusionOk="0" h="14958" w="198402">
                <a:moveTo>
                  <a:pt x="0" y="11571"/>
                </a:moveTo>
                <a:cubicBezTo>
                  <a:pt x="3152" y="12089"/>
                  <a:pt x="12982" y="15805"/>
                  <a:pt x="18909" y="14676"/>
                </a:cubicBezTo>
                <a:cubicBezTo>
                  <a:pt x="24836" y="13547"/>
                  <a:pt x="27893" y="4845"/>
                  <a:pt x="35560" y="4798"/>
                </a:cubicBezTo>
                <a:cubicBezTo>
                  <a:pt x="43227" y="4751"/>
                  <a:pt x="51129" y="14159"/>
                  <a:pt x="64911" y="14394"/>
                </a:cubicBezTo>
                <a:cubicBezTo>
                  <a:pt x="78693" y="14629"/>
                  <a:pt x="101271" y="6444"/>
                  <a:pt x="118251" y="6209"/>
                </a:cubicBezTo>
                <a:cubicBezTo>
                  <a:pt x="135232" y="5974"/>
                  <a:pt x="153436" y="14017"/>
                  <a:pt x="166794" y="12982"/>
                </a:cubicBezTo>
                <a:cubicBezTo>
                  <a:pt x="180153" y="11947"/>
                  <a:pt x="193134" y="2164"/>
                  <a:pt x="198402" y="0"/>
                </a:cubicBezTo>
              </a:path>
            </a:pathLst>
          </a:custGeom>
          <a:noFill/>
          <a:ln cap="flat" cmpd="sng" w="76200">
            <a:solidFill>
              <a:srgbClr val="000000"/>
            </a:solidFill>
            <a:prstDash val="solid"/>
            <a:round/>
            <a:headEnd len="med" w="med" type="none"/>
            <a:tailEnd len="med" w="med" type="none"/>
          </a:ln>
        </p:spPr>
      </p:sp>
      <p:grpSp>
        <p:nvGrpSpPr>
          <p:cNvPr id="2080" name="Google Shape;2080;p71"/>
          <p:cNvGrpSpPr/>
          <p:nvPr/>
        </p:nvGrpSpPr>
        <p:grpSpPr>
          <a:xfrm>
            <a:off x="5414571" y="2218837"/>
            <a:ext cx="334284" cy="398418"/>
            <a:chOff x="1599080" y="4305106"/>
            <a:chExt cx="583800" cy="696900"/>
          </a:xfrm>
        </p:grpSpPr>
        <p:sp>
          <p:nvSpPr>
            <p:cNvPr id="2081" name="Google Shape;2081;p71"/>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2" name="Google Shape;2082;p71"/>
            <p:cNvGrpSpPr/>
            <p:nvPr/>
          </p:nvGrpSpPr>
          <p:grpSpPr>
            <a:xfrm>
              <a:off x="1757213" y="4450138"/>
              <a:ext cx="267514" cy="406800"/>
              <a:chOff x="3076800" y="2325500"/>
              <a:chExt cx="204600" cy="406800"/>
            </a:xfrm>
          </p:grpSpPr>
          <p:sp>
            <p:nvSpPr>
              <p:cNvPr id="2083" name="Google Shape;2083;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84" name="Google Shape;2084;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85" name="Google Shape;2085;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86" name="Google Shape;2086;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87" name="Google Shape;2087;p71"/>
          <p:cNvGrpSpPr/>
          <p:nvPr/>
        </p:nvGrpSpPr>
        <p:grpSpPr>
          <a:xfrm>
            <a:off x="5916961" y="2218837"/>
            <a:ext cx="334284" cy="398418"/>
            <a:chOff x="1599080" y="4305106"/>
            <a:chExt cx="583800" cy="696900"/>
          </a:xfrm>
        </p:grpSpPr>
        <p:sp>
          <p:nvSpPr>
            <p:cNvPr id="2088" name="Google Shape;2088;p71"/>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9" name="Google Shape;2089;p71"/>
            <p:cNvGrpSpPr/>
            <p:nvPr/>
          </p:nvGrpSpPr>
          <p:grpSpPr>
            <a:xfrm>
              <a:off x="1757213" y="4450138"/>
              <a:ext cx="267514" cy="406800"/>
              <a:chOff x="3076800" y="2325500"/>
              <a:chExt cx="204600" cy="406800"/>
            </a:xfrm>
          </p:grpSpPr>
          <p:sp>
            <p:nvSpPr>
              <p:cNvPr id="2090" name="Google Shape;2090;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91" name="Google Shape;2091;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92" name="Google Shape;2092;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93" name="Google Shape;2093;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grpSp>
        <p:nvGrpSpPr>
          <p:cNvPr id="2094" name="Google Shape;2094;p71"/>
          <p:cNvGrpSpPr/>
          <p:nvPr/>
        </p:nvGrpSpPr>
        <p:grpSpPr>
          <a:xfrm>
            <a:off x="6419351" y="2218837"/>
            <a:ext cx="334284" cy="398418"/>
            <a:chOff x="1599080" y="4305106"/>
            <a:chExt cx="583800" cy="696900"/>
          </a:xfrm>
        </p:grpSpPr>
        <p:sp>
          <p:nvSpPr>
            <p:cNvPr id="2095" name="Google Shape;2095;p71"/>
            <p:cNvSpPr/>
            <p:nvPr/>
          </p:nvSpPr>
          <p:spPr>
            <a:xfrm>
              <a:off x="1599080" y="4305106"/>
              <a:ext cx="583800" cy="6969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71"/>
            <p:cNvGrpSpPr/>
            <p:nvPr/>
          </p:nvGrpSpPr>
          <p:grpSpPr>
            <a:xfrm>
              <a:off x="1757213" y="4450138"/>
              <a:ext cx="267514" cy="406800"/>
              <a:chOff x="3076800" y="2325500"/>
              <a:chExt cx="204600" cy="406800"/>
            </a:xfrm>
          </p:grpSpPr>
          <p:sp>
            <p:nvSpPr>
              <p:cNvPr id="2097" name="Google Shape;2097;p71"/>
              <p:cNvSpPr/>
              <p:nvPr/>
            </p:nvSpPr>
            <p:spPr>
              <a:xfrm>
                <a:off x="3076800" y="23255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98" name="Google Shape;2098;p71"/>
              <p:cNvSpPr/>
              <p:nvPr/>
            </p:nvSpPr>
            <p:spPr>
              <a:xfrm>
                <a:off x="3076800" y="24272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099" name="Google Shape;2099;p71"/>
              <p:cNvSpPr/>
              <p:nvPr/>
            </p:nvSpPr>
            <p:spPr>
              <a:xfrm>
                <a:off x="3076800" y="25289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2100" name="Google Shape;2100;p71"/>
              <p:cNvSpPr/>
              <p:nvPr/>
            </p:nvSpPr>
            <p:spPr>
              <a:xfrm>
                <a:off x="3076800" y="2630600"/>
                <a:ext cx="204600" cy="101700"/>
              </a:xfrm>
              <a:prstGeom prst="rect">
                <a:avLst/>
              </a:prstGeom>
              <a:solidFill>
                <a:srgbClr val="E6913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grpSp>
      </p:grpSp>
      <p:sp>
        <p:nvSpPr>
          <p:cNvPr id="2101" name="Google Shape;2101;p71"/>
          <p:cNvSpPr/>
          <p:nvPr/>
        </p:nvSpPr>
        <p:spPr>
          <a:xfrm>
            <a:off x="4842403" y="2252612"/>
            <a:ext cx="1996916" cy="213787"/>
          </a:xfrm>
          <a:custGeom>
            <a:rect b="b" l="l" r="r" t="t"/>
            <a:pathLst>
              <a:path extrusionOk="0" h="14958" w="198402">
                <a:moveTo>
                  <a:pt x="0" y="11571"/>
                </a:moveTo>
                <a:cubicBezTo>
                  <a:pt x="3152" y="12089"/>
                  <a:pt x="12982" y="15805"/>
                  <a:pt x="18909" y="14676"/>
                </a:cubicBezTo>
                <a:cubicBezTo>
                  <a:pt x="24836" y="13547"/>
                  <a:pt x="27893" y="4845"/>
                  <a:pt x="35560" y="4798"/>
                </a:cubicBezTo>
                <a:cubicBezTo>
                  <a:pt x="43227" y="4751"/>
                  <a:pt x="51129" y="14159"/>
                  <a:pt x="64911" y="14394"/>
                </a:cubicBezTo>
                <a:cubicBezTo>
                  <a:pt x="78693" y="14629"/>
                  <a:pt x="101271" y="6444"/>
                  <a:pt x="118251" y="6209"/>
                </a:cubicBezTo>
                <a:cubicBezTo>
                  <a:pt x="135232" y="5974"/>
                  <a:pt x="153436" y="14017"/>
                  <a:pt x="166794" y="12982"/>
                </a:cubicBezTo>
                <a:cubicBezTo>
                  <a:pt x="180153" y="11947"/>
                  <a:pt x="193134" y="2164"/>
                  <a:pt x="198402" y="0"/>
                </a:cubicBezTo>
              </a:path>
            </a:pathLst>
          </a:custGeom>
          <a:noFill/>
          <a:ln cap="flat" cmpd="sng" w="76200">
            <a:solidFill>
              <a:srgbClr val="000000"/>
            </a:solidFill>
            <a:prstDash val="solid"/>
            <a:round/>
            <a:headEnd len="med" w="med" type="none"/>
            <a:tailEnd len="med" w="med" type="none"/>
          </a:ln>
        </p:spPr>
      </p:sp>
      <p:sp>
        <p:nvSpPr>
          <p:cNvPr id="2102" name="Google Shape;2102;p71"/>
          <p:cNvSpPr txBox="1"/>
          <p:nvPr/>
        </p:nvSpPr>
        <p:spPr>
          <a:xfrm>
            <a:off x="7183550" y="2170275"/>
            <a:ext cx="1880700" cy="26931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Global cut pushed to clients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Avoids coordination at clients</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Clients reissue operations</a:t>
            </a:r>
            <a:endParaRPr b="1" sz="1800">
              <a:solidFill>
                <a:schemeClr val="dk1"/>
              </a:solidFill>
              <a:latin typeface="Calibri"/>
              <a:ea typeface="Calibri"/>
              <a:cs typeface="Calibri"/>
              <a:sym typeface="Calibri"/>
            </a:endParaRPr>
          </a:p>
        </p:txBody>
      </p:sp>
      <p:sp>
        <p:nvSpPr>
          <p:cNvPr id="2103" name="Google Shape;2103;p71"/>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Avoid cross-core coordination during migration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Server and client cores observe ownership change independently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72"/>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Indirection Records</a:t>
            </a:r>
            <a:endParaRPr>
              <a:latin typeface="Calibri"/>
              <a:ea typeface="Calibri"/>
              <a:cs typeface="Calibri"/>
              <a:sym typeface="Calibri"/>
            </a:endParaRPr>
          </a:p>
        </p:txBody>
      </p:sp>
      <p:sp>
        <p:nvSpPr>
          <p:cNvPr id="2109" name="Google Shape;2109;p72"/>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Migrating records on SSD can slow down reconfiguration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Use shared remote tier to restrict migration to main memory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grpSp>
        <p:nvGrpSpPr>
          <p:cNvPr id="2110" name="Google Shape;2110;p72"/>
          <p:cNvGrpSpPr/>
          <p:nvPr/>
        </p:nvGrpSpPr>
        <p:grpSpPr>
          <a:xfrm>
            <a:off x="3722119" y="2199986"/>
            <a:ext cx="1271442" cy="994652"/>
            <a:chOff x="3478300" y="797250"/>
            <a:chExt cx="1543200" cy="1233600"/>
          </a:xfrm>
        </p:grpSpPr>
        <p:grpSp>
          <p:nvGrpSpPr>
            <p:cNvPr id="2111" name="Google Shape;2111;p72"/>
            <p:cNvGrpSpPr/>
            <p:nvPr/>
          </p:nvGrpSpPr>
          <p:grpSpPr>
            <a:xfrm>
              <a:off x="3478300" y="797250"/>
              <a:ext cx="1543200" cy="616800"/>
              <a:chOff x="3478300" y="797250"/>
              <a:chExt cx="1543200" cy="616800"/>
            </a:xfrm>
          </p:grpSpPr>
          <p:grpSp>
            <p:nvGrpSpPr>
              <p:cNvPr id="2112" name="Google Shape;2112;p72"/>
              <p:cNvGrpSpPr/>
              <p:nvPr/>
            </p:nvGrpSpPr>
            <p:grpSpPr>
              <a:xfrm>
                <a:off x="3478300" y="797250"/>
                <a:ext cx="1543200" cy="154200"/>
                <a:chOff x="3478300" y="797250"/>
                <a:chExt cx="1543200" cy="154200"/>
              </a:xfrm>
            </p:grpSpPr>
            <p:grpSp>
              <p:nvGrpSpPr>
                <p:cNvPr id="2113" name="Google Shape;2113;p72"/>
                <p:cNvGrpSpPr/>
                <p:nvPr/>
              </p:nvGrpSpPr>
              <p:grpSpPr>
                <a:xfrm>
                  <a:off x="3478300" y="797250"/>
                  <a:ext cx="771600" cy="154200"/>
                  <a:chOff x="3478300" y="797250"/>
                  <a:chExt cx="771600" cy="154200"/>
                </a:xfrm>
              </p:grpSpPr>
              <p:sp>
                <p:nvSpPr>
                  <p:cNvPr id="2114" name="Google Shape;2114;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8" name="Google Shape;2118;p72"/>
                <p:cNvGrpSpPr/>
                <p:nvPr/>
              </p:nvGrpSpPr>
              <p:grpSpPr>
                <a:xfrm>
                  <a:off x="4249900" y="797250"/>
                  <a:ext cx="771600" cy="154200"/>
                  <a:chOff x="3478300" y="797250"/>
                  <a:chExt cx="771600" cy="154200"/>
                </a:xfrm>
              </p:grpSpPr>
              <p:sp>
                <p:nvSpPr>
                  <p:cNvPr id="2119" name="Google Shape;2119;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3" name="Google Shape;2123;p72"/>
              <p:cNvGrpSpPr/>
              <p:nvPr/>
            </p:nvGrpSpPr>
            <p:grpSpPr>
              <a:xfrm>
                <a:off x="3478300" y="951450"/>
                <a:ext cx="1543200" cy="154200"/>
                <a:chOff x="3478300" y="797250"/>
                <a:chExt cx="1543200" cy="154200"/>
              </a:xfrm>
            </p:grpSpPr>
            <p:grpSp>
              <p:nvGrpSpPr>
                <p:cNvPr id="2124" name="Google Shape;2124;p72"/>
                <p:cNvGrpSpPr/>
                <p:nvPr/>
              </p:nvGrpSpPr>
              <p:grpSpPr>
                <a:xfrm>
                  <a:off x="3478300" y="797250"/>
                  <a:ext cx="771600" cy="154200"/>
                  <a:chOff x="3478300" y="797250"/>
                  <a:chExt cx="771600" cy="154200"/>
                </a:xfrm>
              </p:grpSpPr>
              <p:sp>
                <p:nvSpPr>
                  <p:cNvPr id="2125" name="Google Shape;2125;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72"/>
                <p:cNvGrpSpPr/>
                <p:nvPr/>
              </p:nvGrpSpPr>
              <p:grpSpPr>
                <a:xfrm>
                  <a:off x="4249900" y="797250"/>
                  <a:ext cx="771600" cy="154200"/>
                  <a:chOff x="3478300" y="797250"/>
                  <a:chExt cx="771600" cy="154200"/>
                </a:xfrm>
              </p:grpSpPr>
              <p:sp>
                <p:nvSpPr>
                  <p:cNvPr id="2130" name="Google Shape;2130;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4" name="Google Shape;2134;p72"/>
              <p:cNvGrpSpPr/>
              <p:nvPr/>
            </p:nvGrpSpPr>
            <p:grpSpPr>
              <a:xfrm>
                <a:off x="3478300" y="1105650"/>
                <a:ext cx="1543200" cy="154200"/>
                <a:chOff x="3478300" y="797250"/>
                <a:chExt cx="1543200" cy="154200"/>
              </a:xfrm>
            </p:grpSpPr>
            <p:grpSp>
              <p:nvGrpSpPr>
                <p:cNvPr id="2135" name="Google Shape;2135;p72"/>
                <p:cNvGrpSpPr/>
                <p:nvPr/>
              </p:nvGrpSpPr>
              <p:grpSpPr>
                <a:xfrm>
                  <a:off x="3478300" y="797250"/>
                  <a:ext cx="771600" cy="154200"/>
                  <a:chOff x="3478300" y="797250"/>
                  <a:chExt cx="771600" cy="154200"/>
                </a:xfrm>
              </p:grpSpPr>
              <p:sp>
                <p:nvSpPr>
                  <p:cNvPr id="2136" name="Google Shape;2136;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72"/>
                <p:cNvGrpSpPr/>
                <p:nvPr/>
              </p:nvGrpSpPr>
              <p:grpSpPr>
                <a:xfrm>
                  <a:off x="4249900" y="797250"/>
                  <a:ext cx="771600" cy="154200"/>
                  <a:chOff x="3478300" y="797250"/>
                  <a:chExt cx="771600" cy="154200"/>
                </a:xfrm>
              </p:grpSpPr>
              <p:sp>
                <p:nvSpPr>
                  <p:cNvPr id="2141" name="Google Shape;2141;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45" name="Google Shape;2145;p72"/>
              <p:cNvGrpSpPr/>
              <p:nvPr/>
            </p:nvGrpSpPr>
            <p:grpSpPr>
              <a:xfrm>
                <a:off x="3478300" y="1259850"/>
                <a:ext cx="1543200" cy="154200"/>
                <a:chOff x="3478300" y="797250"/>
                <a:chExt cx="1543200" cy="154200"/>
              </a:xfrm>
            </p:grpSpPr>
            <p:grpSp>
              <p:nvGrpSpPr>
                <p:cNvPr id="2146" name="Google Shape;2146;p72"/>
                <p:cNvGrpSpPr/>
                <p:nvPr/>
              </p:nvGrpSpPr>
              <p:grpSpPr>
                <a:xfrm>
                  <a:off x="3478300" y="797250"/>
                  <a:ext cx="771600" cy="154200"/>
                  <a:chOff x="3478300" y="797250"/>
                  <a:chExt cx="771600" cy="154200"/>
                </a:xfrm>
              </p:grpSpPr>
              <p:sp>
                <p:nvSpPr>
                  <p:cNvPr id="2147" name="Google Shape;2147;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72"/>
                <p:cNvGrpSpPr/>
                <p:nvPr/>
              </p:nvGrpSpPr>
              <p:grpSpPr>
                <a:xfrm>
                  <a:off x="4249900" y="797250"/>
                  <a:ext cx="771600" cy="154200"/>
                  <a:chOff x="3478300" y="797250"/>
                  <a:chExt cx="771600" cy="154200"/>
                </a:xfrm>
              </p:grpSpPr>
              <p:sp>
                <p:nvSpPr>
                  <p:cNvPr id="2152" name="Google Shape;2152;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56" name="Google Shape;2156;p72"/>
            <p:cNvGrpSpPr/>
            <p:nvPr/>
          </p:nvGrpSpPr>
          <p:grpSpPr>
            <a:xfrm>
              <a:off x="3478300" y="1414050"/>
              <a:ext cx="1543200" cy="616800"/>
              <a:chOff x="3478300" y="797250"/>
              <a:chExt cx="1543200" cy="616800"/>
            </a:xfrm>
          </p:grpSpPr>
          <p:grpSp>
            <p:nvGrpSpPr>
              <p:cNvPr id="2157" name="Google Shape;2157;p72"/>
              <p:cNvGrpSpPr/>
              <p:nvPr/>
            </p:nvGrpSpPr>
            <p:grpSpPr>
              <a:xfrm>
                <a:off x="3478300" y="797250"/>
                <a:ext cx="1543200" cy="154200"/>
                <a:chOff x="3478300" y="797250"/>
                <a:chExt cx="1543200" cy="154200"/>
              </a:xfrm>
            </p:grpSpPr>
            <p:grpSp>
              <p:nvGrpSpPr>
                <p:cNvPr id="2158" name="Google Shape;2158;p72"/>
                <p:cNvGrpSpPr/>
                <p:nvPr/>
              </p:nvGrpSpPr>
              <p:grpSpPr>
                <a:xfrm>
                  <a:off x="3478300" y="797250"/>
                  <a:ext cx="771600" cy="154200"/>
                  <a:chOff x="3478300" y="797250"/>
                  <a:chExt cx="771600" cy="154200"/>
                </a:xfrm>
              </p:grpSpPr>
              <p:sp>
                <p:nvSpPr>
                  <p:cNvPr id="2159" name="Google Shape;2159;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72"/>
                <p:cNvGrpSpPr/>
                <p:nvPr/>
              </p:nvGrpSpPr>
              <p:grpSpPr>
                <a:xfrm>
                  <a:off x="4249900" y="797250"/>
                  <a:ext cx="771600" cy="154200"/>
                  <a:chOff x="3478300" y="797250"/>
                  <a:chExt cx="771600" cy="154200"/>
                </a:xfrm>
              </p:grpSpPr>
              <p:sp>
                <p:nvSpPr>
                  <p:cNvPr id="2164" name="Google Shape;2164;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8" name="Google Shape;2168;p72"/>
              <p:cNvGrpSpPr/>
              <p:nvPr/>
            </p:nvGrpSpPr>
            <p:grpSpPr>
              <a:xfrm>
                <a:off x="3478300" y="951450"/>
                <a:ext cx="1543200" cy="154200"/>
                <a:chOff x="3478300" y="797250"/>
                <a:chExt cx="1543200" cy="154200"/>
              </a:xfrm>
            </p:grpSpPr>
            <p:grpSp>
              <p:nvGrpSpPr>
                <p:cNvPr id="2169" name="Google Shape;2169;p72"/>
                <p:cNvGrpSpPr/>
                <p:nvPr/>
              </p:nvGrpSpPr>
              <p:grpSpPr>
                <a:xfrm>
                  <a:off x="3478300" y="797250"/>
                  <a:ext cx="771600" cy="154200"/>
                  <a:chOff x="3478300" y="797250"/>
                  <a:chExt cx="771600" cy="154200"/>
                </a:xfrm>
              </p:grpSpPr>
              <p:sp>
                <p:nvSpPr>
                  <p:cNvPr id="2170" name="Google Shape;2170;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72"/>
                <p:cNvGrpSpPr/>
                <p:nvPr/>
              </p:nvGrpSpPr>
              <p:grpSpPr>
                <a:xfrm>
                  <a:off x="4249900" y="797250"/>
                  <a:ext cx="771600" cy="154200"/>
                  <a:chOff x="3478300" y="797250"/>
                  <a:chExt cx="771600" cy="154200"/>
                </a:xfrm>
              </p:grpSpPr>
              <p:sp>
                <p:nvSpPr>
                  <p:cNvPr id="2175" name="Google Shape;2175;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9" name="Google Shape;2179;p72"/>
              <p:cNvGrpSpPr/>
              <p:nvPr/>
            </p:nvGrpSpPr>
            <p:grpSpPr>
              <a:xfrm>
                <a:off x="3478300" y="1105650"/>
                <a:ext cx="1543200" cy="154200"/>
                <a:chOff x="3478300" y="797250"/>
                <a:chExt cx="1543200" cy="154200"/>
              </a:xfrm>
            </p:grpSpPr>
            <p:grpSp>
              <p:nvGrpSpPr>
                <p:cNvPr id="2180" name="Google Shape;2180;p72"/>
                <p:cNvGrpSpPr/>
                <p:nvPr/>
              </p:nvGrpSpPr>
              <p:grpSpPr>
                <a:xfrm>
                  <a:off x="3478300" y="797250"/>
                  <a:ext cx="771600" cy="154200"/>
                  <a:chOff x="3478300" y="797250"/>
                  <a:chExt cx="771600" cy="154200"/>
                </a:xfrm>
              </p:grpSpPr>
              <p:sp>
                <p:nvSpPr>
                  <p:cNvPr id="2181" name="Google Shape;2181;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72"/>
                <p:cNvGrpSpPr/>
                <p:nvPr/>
              </p:nvGrpSpPr>
              <p:grpSpPr>
                <a:xfrm>
                  <a:off x="4249900" y="797250"/>
                  <a:ext cx="771600" cy="154200"/>
                  <a:chOff x="3478300" y="797250"/>
                  <a:chExt cx="771600" cy="154200"/>
                </a:xfrm>
              </p:grpSpPr>
              <p:sp>
                <p:nvSpPr>
                  <p:cNvPr id="2186" name="Google Shape;2186;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0" name="Google Shape;2190;p72"/>
              <p:cNvGrpSpPr/>
              <p:nvPr/>
            </p:nvGrpSpPr>
            <p:grpSpPr>
              <a:xfrm>
                <a:off x="3478300" y="1259850"/>
                <a:ext cx="1543200" cy="154200"/>
                <a:chOff x="3478300" y="797250"/>
                <a:chExt cx="1543200" cy="154200"/>
              </a:xfrm>
            </p:grpSpPr>
            <p:grpSp>
              <p:nvGrpSpPr>
                <p:cNvPr id="2191" name="Google Shape;2191;p72"/>
                <p:cNvGrpSpPr/>
                <p:nvPr/>
              </p:nvGrpSpPr>
              <p:grpSpPr>
                <a:xfrm>
                  <a:off x="3478300" y="797250"/>
                  <a:ext cx="771600" cy="154200"/>
                  <a:chOff x="3478300" y="797250"/>
                  <a:chExt cx="771600" cy="154200"/>
                </a:xfrm>
              </p:grpSpPr>
              <p:sp>
                <p:nvSpPr>
                  <p:cNvPr id="2192" name="Google Shape;2192;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72"/>
                <p:cNvGrpSpPr/>
                <p:nvPr/>
              </p:nvGrpSpPr>
              <p:grpSpPr>
                <a:xfrm>
                  <a:off x="4249900" y="797250"/>
                  <a:ext cx="771600" cy="154200"/>
                  <a:chOff x="3478300" y="797250"/>
                  <a:chExt cx="771600" cy="154200"/>
                </a:xfrm>
              </p:grpSpPr>
              <p:sp>
                <p:nvSpPr>
                  <p:cNvPr id="2197" name="Google Shape;2197;p72"/>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2"/>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2"/>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2"/>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201" name="Google Shape;2201;p72"/>
          <p:cNvSpPr txBox="1"/>
          <p:nvPr/>
        </p:nvSpPr>
        <p:spPr>
          <a:xfrm>
            <a:off x="2210375" y="2538739"/>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Hash Table</a:t>
            </a:r>
            <a:endParaRPr b="1" sz="1100">
              <a:latin typeface="Calibri"/>
              <a:ea typeface="Calibri"/>
              <a:cs typeface="Calibri"/>
              <a:sym typeface="Calibri"/>
            </a:endParaRPr>
          </a:p>
        </p:txBody>
      </p:sp>
      <p:sp>
        <p:nvSpPr>
          <p:cNvPr id="2202" name="Google Shape;2202;p72"/>
          <p:cNvSpPr txBox="1"/>
          <p:nvPr/>
        </p:nvSpPr>
        <p:spPr>
          <a:xfrm>
            <a:off x="3669720" y="4449100"/>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HybridLog</a:t>
            </a:r>
            <a:endParaRPr b="1" sz="1100">
              <a:latin typeface="Calibri"/>
              <a:ea typeface="Calibri"/>
              <a:cs typeface="Calibri"/>
              <a:sym typeface="Calibri"/>
            </a:endParaRPr>
          </a:p>
        </p:txBody>
      </p:sp>
      <p:sp>
        <p:nvSpPr>
          <p:cNvPr id="2203" name="Google Shape;2203;p72"/>
          <p:cNvSpPr/>
          <p:nvPr/>
        </p:nvSpPr>
        <p:spPr>
          <a:xfrm>
            <a:off x="4733219" y="2571038"/>
            <a:ext cx="811246" cy="1161637"/>
          </a:xfrm>
          <a:custGeom>
            <a:rect b="b" l="l" r="r" t="t"/>
            <a:pathLst>
              <a:path extrusionOk="0" h="81547" w="56064">
                <a:moveTo>
                  <a:pt x="0" y="5680"/>
                </a:moveTo>
                <a:cubicBezTo>
                  <a:pt x="6515" y="5680"/>
                  <a:pt x="29746" y="-6964"/>
                  <a:pt x="39090" y="5680"/>
                </a:cubicBezTo>
                <a:cubicBezTo>
                  <a:pt x="48434" y="18325"/>
                  <a:pt x="53235" y="68903"/>
                  <a:pt x="56064" y="81547"/>
                </a:cubicBezTo>
              </a:path>
            </a:pathLst>
          </a:custGeom>
          <a:noFill/>
          <a:ln cap="flat" cmpd="sng" w="38100">
            <a:solidFill>
              <a:srgbClr val="000000"/>
            </a:solidFill>
            <a:prstDash val="solid"/>
            <a:round/>
            <a:headEnd len="med" w="med" type="none"/>
            <a:tailEnd len="med" w="med" type="triangle"/>
          </a:ln>
        </p:spPr>
      </p:sp>
      <p:sp>
        <p:nvSpPr>
          <p:cNvPr id="2204" name="Google Shape;2204;p72"/>
          <p:cNvSpPr/>
          <p:nvPr/>
        </p:nvSpPr>
        <p:spPr>
          <a:xfrm>
            <a:off x="5462759" y="3726197"/>
            <a:ext cx="157500" cy="607800"/>
          </a:xfrm>
          <a:prstGeom prst="rect">
            <a:avLst/>
          </a:prstGeom>
          <a:solidFill>
            <a:srgbClr val="66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latin typeface="Times New Roman"/>
              <a:ea typeface="Times New Roman"/>
              <a:cs typeface="Times New Roman"/>
              <a:sym typeface="Times New Roman"/>
            </a:endParaRPr>
          </a:p>
        </p:txBody>
      </p:sp>
      <p:grpSp>
        <p:nvGrpSpPr>
          <p:cNvPr id="2205" name="Google Shape;2205;p72"/>
          <p:cNvGrpSpPr/>
          <p:nvPr/>
        </p:nvGrpSpPr>
        <p:grpSpPr>
          <a:xfrm>
            <a:off x="2894278" y="3726105"/>
            <a:ext cx="3863481" cy="607754"/>
            <a:chOff x="-189885" y="4063990"/>
            <a:chExt cx="7236339" cy="627910"/>
          </a:xfrm>
        </p:grpSpPr>
        <p:sp>
          <p:nvSpPr>
            <p:cNvPr id="2206" name="Google Shape;2206;p72"/>
            <p:cNvSpPr/>
            <p:nvPr/>
          </p:nvSpPr>
          <p:spPr>
            <a:xfrm>
              <a:off x="-189885" y="4063990"/>
              <a:ext cx="4965000" cy="627900"/>
            </a:xfrm>
            <a:prstGeom prst="rect">
              <a:avLst/>
            </a:prstGeom>
            <a:solidFill>
              <a:srgbClr val="C9DAF8"/>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SSD</a:t>
              </a:r>
              <a:endParaRPr b="1" sz="1100">
                <a:latin typeface="Calibri"/>
                <a:ea typeface="Calibri"/>
                <a:cs typeface="Calibri"/>
                <a:sym typeface="Calibri"/>
              </a:endParaRPr>
            </a:p>
          </p:txBody>
        </p:sp>
        <p:sp>
          <p:nvSpPr>
            <p:cNvPr id="2207" name="Google Shape;2207;p72"/>
            <p:cNvSpPr/>
            <p:nvPr/>
          </p:nvSpPr>
          <p:spPr>
            <a:xfrm>
              <a:off x="4775154" y="4064000"/>
              <a:ext cx="2271300" cy="627900"/>
            </a:xfrm>
            <a:prstGeom prst="rect">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Main Memory</a:t>
              </a:r>
              <a:endParaRPr b="1" sz="1100">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Typical Deployment</a:t>
            </a:r>
            <a:endParaRPr>
              <a:latin typeface="Calibri"/>
              <a:ea typeface="Calibri"/>
              <a:cs typeface="Calibri"/>
              <a:sym typeface="Calibri"/>
            </a:endParaRPr>
          </a:p>
        </p:txBody>
      </p:sp>
      <p:sp>
        <p:nvSpPr>
          <p:cNvPr id="122" name="Google Shape;12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123" name="Google Shape;123;p19"/>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24" name="Google Shape;124;p19"/>
          <p:cNvSpPr/>
          <p:nvPr/>
        </p:nvSpPr>
        <p:spPr>
          <a:xfrm>
            <a:off x="570925" y="3496650"/>
            <a:ext cx="1773900" cy="13752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grpSp>
        <p:nvGrpSpPr>
          <p:cNvPr id="125" name="Google Shape;125;p19"/>
          <p:cNvGrpSpPr/>
          <p:nvPr/>
        </p:nvGrpSpPr>
        <p:grpSpPr>
          <a:xfrm>
            <a:off x="1085638" y="2617700"/>
            <a:ext cx="702725" cy="833000"/>
            <a:chOff x="1114775" y="2617600"/>
            <a:chExt cx="702725" cy="833000"/>
          </a:xfrm>
        </p:grpSpPr>
        <p:sp>
          <p:nvSpPr>
            <p:cNvPr id="126" name="Google Shape;126;p19"/>
            <p:cNvSpPr/>
            <p:nvPr/>
          </p:nvSpPr>
          <p:spPr>
            <a:xfrm>
              <a:off x="1114775" y="2617600"/>
              <a:ext cx="381000" cy="8328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flipH="1" rot="10800000">
              <a:off x="1436500" y="2617800"/>
              <a:ext cx="381000" cy="8328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9"/>
          <p:cNvSpPr txBox="1"/>
          <p:nvPr/>
        </p:nvSpPr>
        <p:spPr>
          <a:xfrm>
            <a:off x="2144900" y="2774700"/>
            <a:ext cx="14958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Put(key, value) </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Get(key)</a:t>
            </a:r>
            <a:endParaRPr b="1">
              <a:latin typeface="Calibri"/>
              <a:ea typeface="Calibri"/>
              <a:cs typeface="Calibri"/>
              <a:sym typeface="Calibri"/>
            </a:endParaRPr>
          </a:p>
        </p:txBody>
      </p:sp>
      <p:grpSp>
        <p:nvGrpSpPr>
          <p:cNvPr id="129" name="Google Shape;129;p19"/>
          <p:cNvGrpSpPr/>
          <p:nvPr/>
        </p:nvGrpSpPr>
        <p:grpSpPr>
          <a:xfrm>
            <a:off x="880093" y="3890261"/>
            <a:ext cx="292059" cy="678604"/>
            <a:chOff x="1006560" y="3903840"/>
            <a:chExt cx="457200" cy="903000"/>
          </a:xfrm>
        </p:grpSpPr>
        <p:sp>
          <p:nvSpPr>
            <p:cNvPr id="130" name="Google Shape;130;p19"/>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31" name="Google Shape;131;p19"/>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32" name="Google Shape;132;p19"/>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33" name="Google Shape;133;p19"/>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34" name="Google Shape;134;p19"/>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135" name="Google Shape;135;p19"/>
          <p:cNvCxnSpPr>
            <a:stCxn id="131" idx="3"/>
            <a:endCxn id="136" idx="1"/>
          </p:cNvCxnSpPr>
          <p:nvPr/>
        </p:nvCxnSpPr>
        <p:spPr>
          <a:xfrm>
            <a:off x="1172152" y="4094294"/>
            <a:ext cx="507300" cy="66900"/>
          </a:xfrm>
          <a:prstGeom prst="straightConnector1">
            <a:avLst/>
          </a:prstGeom>
          <a:noFill/>
          <a:ln cap="flat" cmpd="sng" w="38150">
            <a:solidFill>
              <a:srgbClr val="000000"/>
            </a:solidFill>
            <a:prstDash val="solid"/>
            <a:round/>
            <a:headEnd len="sm" w="sm" type="none"/>
            <a:tailEnd len="med" w="med" type="stealth"/>
          </a:ln>
        </p:spPr>
      </p:cxnSp>
      <p:cxnSp>
        <p:nvCxnSpPr>
          <p:cNvPr id="137" name="Google Shape;137;p19"/>
          <p:cNvCxnSpPr>
            <a:stCxn id="134" idx="3"/>
          </p:cNvCxnSpPr>
          <p:nvPr/>
        </p:nvCxnSpPr>
        <p:spPr>
          <a:xfrm flipH="1" rot="10800000">
            <a:off x="1172152" y="4268504"/>
            <a:ext cx="578400" cy="231600"/>
          </a:xfrm>
          <a:prstGeom prst="straightConnector1">
            <a:avLst/>
          </a:prstGeom>
          <a:noFill/>
          <a:ln cap="flat" cmpd="sng" w="38150">
            <a:solidFill>
              <a:srgbClr val="000000"/>
            </a:solidFill>
            <a:prstDash val="solid"/>
            <a:round/>
            <a:headEnd len="sm" w="sm" type="none"/>
            <a:tailEnd len="med" w="med" type="stealth"/>
          </a:ln>
        </p:spPr>
      </p:cxnSp>
      <p:sp>
        <p:nvSpPr>
          <p:cNvPr id="138" name="Google Shape;138;p19"/>
          <p:cNvSpPr txBox="1"/>
          <p:nvPr/>
        </p:nvSpPr>
        <p:spPr>
          <a:xfrm>
            <a:off x="529175" y="3640875"/>
            <a:ext cx="993900" cy="2109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a:t>
            </a:r>
            <a:r>
              <a:rPr b="1" lang="en">
                <a:latin typeface="Calibri"/>
                <a:ea typeface="Calibri"/>
                <a:cs typeface="Calibri"/>
                <a:sym typeface="Calibri"/>
              </a:rPr>
              <a:t>h </a:t>
            </a:r>
            <a:r>
              <a:rPr b="1" lang="en" sz="1400" strike="noStrike">
                <a:solidFill>
                  <a:srgbClr val="000000"/>
                </a:solidFill>
                <a:latin typeface="Calibri"/>
                <a:ea typeface="Calibri"/>
                <a:cs typeface="Calibri"/>
                <a:sym typeface="Calibri"/>
              </a:rPr>
              <a:t>Table</a:t>
            </a:r>
            <a:endParaRPr b="0" sz="1400" strike="noStrike">
              <a:latin typeface="Arial"/>
              <a:ea typeface="Arial"/>
              <a:cs typeface="Arial"/>
              <a:sym typeface="Arial"/>
            </a:endParaRPr>
          </a:p>
        </p:txBody>
      </p:sp>
      <p:sp>
        <p:nvSpPr>
          <p:cNvPr id="139" name="Google Shape;139;p19"/>
          <p:cNvSpPr txBox="1"/>
          <p:nvPr/>
        </p:nvSpPr>
        <p:spPr>
          <a:xfrm>
            <a:off x="1568622" y="3640875"/>
            <a:ext cx="767400" cy="2109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grpSp>
        <p:nvGrpSpPr>
          <p:cNvPr id="140" name="Google Shape;140;p19"/>
          <p:cNvGrpSpPr/>
          <p:nvPr/>
        </p:nvGrpSpPr>
        <p:grpSpPr>
          <a:xfrm>
            <a:off x="1623591" y="3890261"/>
            <a:ext cx="453037" cy="677252"/>
            <a:chOff x="1812600" y="3903840"/>
            <a:chExt cx="709200" cy="901200"/>
          </a:xfrm>
        </p:grpSpPr>
        <p:sp>
          <p:nvSpPr>
            <p:cNvPr id="141" name="Google Shape;141;p19"/>
            <p:cNvSpPr/>
            <p:nvPr/>
          </p:nvSpPr>
          <p:spPr>
            <a:xfrm>
              <a:off x="2028600" y="408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36" name="Google Shape;136;p19"/>
            <p:cNvSpPr/>
            <p:nvPr/>
          </p:nvSpPr>
          <p:spPr>
            <a:xfrm>
              <a:off x="1900080" y="422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2" name="Google Shape;142;p19"/>
            <p:cNvSpPr/>
            <p:nvPr/>
          </p:nvSpPr>
          <p:spPr>
            <a:xfrm>
              <a:off x="2009880" y="440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3" name="Google Shape;143;p19"/>
            <p:cNvSpPr/>
            <p:nvPr/>
          </p:nvSpPr>
          <p:spPr>
            <a:xfrm>
              <a:off x="1812600" y="458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4" name="Google Shape;144;p19"/>
            <p:cNvSpPr/>
            <p:nvPr/>
          </p:nvSpPr>
          <p:spPr>
            <a:xfrm>
              <a:off x="2064600" y="4731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45" name="Google Shape;145;p19"/>
            <p:cNvSpPr/>
            <p:nvPr/>
          </p:nvSpPr>
          <p:spPr>
            <a:xfrm>
              <a:off x="1920600" y="390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46" name="Google Shape;146;p19"/>
          <p:cNvSpPr/>
          <p:nvPr/>
        </p:nvSpPr>
        <p:spPr>
          <a:xfrm>
            <a:off x="4500700" y="2570250"/>
            <a:ext cx="1773900" cy="1461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Records belong to a 64 bit hash space</a:t>
            </a:r>
            <a:endParaRPr b="1" sz="1700">
              <a:latin typeface="Calibri"/>
              <a:ea typeface="Calibri"/>
              <a:cs typeface="Calibri"/>
              <a:sym typeface="Calibri"/>
            </a:endParaRPr>
          </a:p>
          <a:p>
            <a:pPr indent="0" lvl="0" marL="0" rtl="0" algn="ctr">
              <a:spcBef>
                <a:spcPts val="0"/>
              </a:spcBef>
              <a:spcAft>
                <a:spcPts val="0"/>
              </a:spcAft>
              <a:buNone/>
            </a:pPr>
            <a:r>
              <a:t/>
            </a:r>
            <a:endParaRPr b="1" sz="1700">
              <a:latin typeface="Calibri"/>
              <a:ea typeface="Calibri"/>
              <a:cs typeface="Calibri"/>
              <a:sym typeface="Calibri"/>
            </a:endParaRPr>
          </a:p>
          <a:p>
            <a:pPr indent="0" lvl="0" marL="0" rtl="0" algn="ctr">
              <a:spcBef>
                <a:spcPts val="0"/>
              </a:spcBef>
              <a:spcAft>
                <a:spcPts val="0"/>
              </a:spcAft>
              <a:buNone/>
            </a:pPr>
            <a:r>
              <a:rPr b="1" lang="en" sz="1700">
                <a:latin typeface="Calibri"/>
                <a:ea typeface="Calibri"/>
                <a:cs typeface="Calibri"/>
                <a:sym typeface="Calibri"/>
              </a:rPr>
              <a:t>[0, 2</a:t>
            </a:r>
            <a:r>
              <a:rPr b="1" baseline="30000" lang="en" sz="1700">
                <a:latin typeface="Calibri"/>
                <a:ea typeface="Calibri"/>
                <a:cs typeface="Calibri"/>
                <a:sym typeface="Calibri"/>
              </a:rPr>
              <a:t>^63</a:t>
            </a:r>
            <a:r>
              <a:rPr b="1" lang="en" sz="1700">
                <a:latin typeface="Calibri"/>
                <a:ea typeface="Calibri"/>
                <a:cs typeface="Calibri"/>
                <a:sym typeface="Calibri"/>
              </a:rPr>
              <a:t> - 1)</a:t>
            </a:r>
            <a:endParaRPr b="1" sz="17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73"/>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Indirection Records</a:t>
            </a:r>
            <a:endParaRPr>
              <a:latin typeface="Calibri"/>
              <a:ea typeface="Calibri"/>
              <a:cs typeface="Calibri"/>
              <a:sym typeface="Calibri"/>
            </a:endParaRPr>
          </a:p>
        </p:txBody>
      </p:sp>
      <p:sp>
        <p:nvSpPr>
          <p:cNvPr id="2213" name="Google Shape;2213;p73"/>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Migrating records on SSD can slow down reconfiguration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Use shared remote tier to restrict migration to main memory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grpSp>
        <p:nvGrpSpPr>
          <p:cNvPr id="2214" name="Google Shape;2214;p73"/>
          <p:cNvGrpSpPr/>
          <p:nvPr/>
        </p:nvGrpSpPr>
        <p:grpSpPr>
          <a:xfrm>
            <a:off x="3722119" y="2199986"/>
            <a:ext cx="1271442" cy="994652"/>
            <a:chOff x="3478300" y="797250"/>
            <a:chExt cx="1543200" cy="1233600"/>
          </a:xfrm>
        </p:grpSpPr>
        <p:grpSp>
          <p:nvGrpSpPr>
            <p:cNvPr id="2215" name="Google Shape;2215;p73"/>
            <p:cNvGrpSpPr/>
            <p:nvPr/>
          </p:nvGrpSpPr>
          <p:grpSpPr>
            <a:xfrm>
              <a:off x="3478300" y="797250"/>
              <a:ext cx="1543200" cy="616800"/>
              <a:chOff x="3478300" y="797250"/>
              <a:chExt cx="1543200" cy="616800"/>
            </a:xfrm>
          </p:grpSpPr>
          <p:grpSp>
            <p:nvGrpSpPr>
              <p:cNvPr id="2216" name="Google Shape;2216;p73"/>
              <p:cNvGrpSpPr/>
              <p:nvPr/>
            </p:nvGrpSpPr>
            <p:grpSpPr>
              <a:xfrm>
                <a:off x="3478300" y="797250"/>
                <a:ext cx="1543200" cy="154200"/>
                <a:chOff x="3478300" y="797250"/>
                <a:chExt cx="1543200" cy="154200"/>
              </a:xfrm>
            </p:grpSpPr>
            <p:grpSp>
              <p:nvGrpSpPr>
                <p:cNvPr id="2217" name="Google Shape;2217;p73"/>
                <p:cNvGrpSpPr/>
                <p:nvPr/>
              </p:nvGrpSpPr>
              <p:grpSpPr>
                <a:xfrm>
                  <a:off x="3478300" y="797250"/>
                  <a:ext cx="771600" cy="154200"/>
                  <a:chOff x="3478300" y="797250"/>
                  <a:chExt cx="771600" cy="154200"/>
                </a:xfrm>
              </p:grpSpPr>
              <p:sp>
                <p:nvSpPr>
                  <p:cNvPr id="2218" name="Google Shape;2218;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73"/>
                <p:cNvGrpSpPr/>
                <p:nvPr/>
              </p:nvGrpSpPr>
              <p:grpSpPr>
                <a:xfrm>
                  <a:off x="4249900" y="797250"/>
                  <a:ext cx="771600" cy="154200"/>
                  <a:chOff x="3478300" y="797250"/>
                  <a:chExt cx="771600" cy="154200"/>
                </a:xfrm>
              </p:grpSpPr>
              <p:sp>
                <p:nvSpPr>
                  <p:cNvPr id="2223" name="Google Shape;2223;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7" name="Google Shape;2227;p73"/>
              <p:cNvGrpSpPr/>
              <p:nvPr/>
            </p:nvGrpSpPr>
            <p:grpSpPr>
              <a:xfrm>
                <a:off x="3478300" y="951450"/>
                <a:ext cx="1543200" cy="154200"/>
                <a:chOff x="3478300" y="797250"/>
                <a:chExt cx="1543200" cy="154200"/>
              </a:xfrm>
            </p:grpSpPr>
            <p:grpSp>
              <p:nvGrpSpPr>
                <p:cNvPr id="2228" name="Google Shape;2228;p73"/>
                <p:cNvGrpSpPr/>
                <p:nvPr/>
              </p:nvGrpSpPr>
              <p:grpSpPr>
                <a:xfrm>
                  <a:off x="3478300" y="797250"/>
                  <a:ext cx="771600" cy="154200"/>
                  <a:chOff x="3478300" y="797250"/>
                  <a:chExt cx="771600" cy="154200"/>
                </a:xfrm>
              </p:grpSpPr>
              <p:sp>
                <p:nvSpPr>
                  <p:cNvPr id="2229" name="Google Shape;2229;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73"/>
                <p:cNvGrpSpPr/>
                <p:nvPr/>
              </p:nvGrpSpPr>
              <p:grpSpPr>
                <a:xfrm>
                  <a:off x="4249900" y="797250"/>
                  <a:ext cx="771600" cy="154200"/>
                  <a:chOff x="3478300" y="797250"/>
                  <a:chExt cx="771600" cy="154200"/>
                </a:xfrm>
              </p:grpSpPr>
              <p:sp>
                <p:nvSpPr>
                  <p:cNvPr id="2234" name="Google Shape;2234;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8" name="Google Shape;2238;p73"/>
              <p:cNvGrpSpPr/>
              <p:nvPr/>
            </p:nvGrpSpPr>
            <p:grpSpPr>
              <a:xfrm>
                <a:off x="3478300" y="1105650"/>
                <a:ext cx="1543200" cy="154200"/>
                <a:chOff x="3478300" y="797250"/>
                <a:chExt cx="1543200" cy="154200"/>
              </a:xfrm>
            </p:grpSpPr>
            <p:grpSp>
              <p:nvGrpSpPr>
                <p:cNvPr id="2239" name="Google Shape;2239;p73"/>
                <p:cNvGrpSpPr/>
                <p:nvPr/>
              </p:nvGrpSpPr>
              <p:grpSpPr>
                <a:xfrm>
                  <a:off x="3478300" y="797250"/>
                  <a:ext cx="771600" cy="154200"/>
                  <a:chOff x="3478300" y="797250"/>
                  <a:chExt cx="771600" cy="154200"/>
                </a:xfrm>
              </p:grpSpPr>
              <p:sp>
                <p:nvSpPr>
                  <p:cNvPr id="2240" name="Google Shape;2240;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4" name="Google Shape;2244;p73"/>
                <p:cNvGrpSpPr/>
                <p:nvPr/>
              </p:nvGrpSpPr>
              <p:grpSpPr>
                <a:xfrm>
                  <a:off x="4249900" y="797250"/>
                  <a:ext cx="771600" cy="154200"/>
                  <a:chOff x="3478300" y="797250"/>
                  <a:chExt cx="771600" cy="154200"/>
                </a:xfrm>
              </p:grpSpPr>
              <p:sp>
                <p:nvSpPr>
                  <p:cNvPr id="2245" name="Google Shape;2245;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9" name="Google Shape;2249;p73"/>
              <p:cNvGrpSpPr/>
              <p:nvPr/>
            </p:nvGrpSpPr>
            <p:grpSpPr>
              <a:xfrm>
                <a:off x="3478300" y="1259850"/>
                <a:ext cx="1543200" cy="154200"/>
                <a:chOff x="3478300" y="797250"/>
                <a:chExt cx="1543200" cy="154200"/>
              </a:xfrm>
            </p:grpSpPr>
            <p:grpSp>
              <p:nvGrpSpPr>
                <p:cNvPr id="2250" name="Google Shape;2250;p73"/>
                <p:cNvGrpSpPr/>
                <p:nvPr/>
              </p:nvGrpSpPr>
              <p:grpSpPr>
                <a:xfrm>
                  <a:off x="3478300" y="797250"/>
                  <a:ext cx="771600" cy="154200"/>
                  <a:chOff x="3478300" y="797250"/>
                  <a:chExt cx="771600" cy="154200"/>
                </a:xfrm>
              </p:grpSpPr>
              <p:sp>
                <p:nvSpPr>
                  <p:cNvPr id="2251" name="Google Shape;2251;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73"/>
                <p:cNvGrpSpPr/>
                <p:nvPr/>
              </p:nvGrpSpPr>
              <p:grpSpPr>
                <a:xfrm>
                  <a:off x="4249900" y="797250"/>
                  <a:ext cx="771600" cy="154200"/>
                  <a:chOff x="3478300" y="797250"/>
                  <a:chExt cx="771600" cy="154200"/>
                </a:xfrm>
              </p:grpSpPr>
              <p:sp>
                <p:nvSpPr>
                  <p:cNvPr id="2256" name="Google Shape;2256;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60" name="Google Shape;2260;p73"/>
            <p:cNvGrpSpPr/>
            <p:nvPr/>
          </p:nvGrpSpPr>
          <p:grpSpPr>
            <a:xfrm>
              <a:off x="3478300" y="1414050"/>
              <a:ext cx="1543200" cy="616800"/>
              <a:chOff x="3478300" y="797250"/>
              <a:chExt cx="1543200" cy="616800"/>
            </a:xfrm>
          </p:grpSpPr>
          <p:grpSp>
            <p:nvGrpSpPr>
              <p:cNvPr id="2261" name="Google Shape;2261;p73"/>
              <p:cNvGrpSpPr/>
              <p:nvPr/>
            </p:nvGrpSpPr>
            <p:grpSpPr>
              <a:xfrm>
                <a:off x="3478300" y="797250"/>
                <a:ext cx="1543200" cy="154200"/>
                <a:chOff x="3478300" y="797250"/>
                <a:chExt cx="1543200" cy="154200"/>
              </a:xfrm>
            </p:grpSpPr>
            <p:grpSp>
              <p:nvGrpSpPr>
                <p:cNvPr id="2262" name="Google Shape;2262;p73"/>
                <p:cNvGrpSpPr/>
                <p:nvPr/>
              </p:nvGrpSpPr>
              <p:grpSpPr>
                <a:xfrm>
                  <a:off x="3478300" y="797250"/>
                  <a:ext cx="771600" cy="154200"/>
                  <a:chOff x="3478300" y="797250"/>
                  <a:chExt cx="771600" cy="154200"/>
                </a:xfrm>
              </p:grpSpPr>
              <p:sp>
                <p:nvSpPr>
                  <p:cNvPr id="2263" name="Google Shape;2263;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73"/>
                <p:cNvGrpSpPr/>
                <p:nvPr/>
              </p:nvGrpSpPr>
              <p:grpSpPr>
                <a:xfrm>
                  <a:off x="4249900" y="797250"/>
                  <a:ext cx="771600" cy="154200"/>
                  <a:chOff x="3478300" y="797250"/>
                  <a:chExt cx="771600" cy="154200"/>
                </a:xfrm>
              </p:grpSpPr>
              <p:sp>
                <p:nvSpPr>
                  <p:cNvPr id="2268" name="Google Shape;2268;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2" name="Google Shape;2272;p73"/>
              <p:cNvGrpSpPr/>
              <p:nvPr/>
            </p:nvGrpSpPr>
            <p:grpSpPr>
              <a:xfrm>
                <a:off x="3478300" y="951450"/>
                <a:ext cx="1543200" cy="154200"/>
                <a:chOff x="3478300" y="797250"/>
                <a:chExt cx="1543200" cy="154200"/>
              </a:xfrm>
            </p:grpSpPr>
            <p:grpSp>
              <p:nvGrpSpPr>
                <p:cNvPr id="2273" name="Google Shape;2273;p73"/>
                <p:cNvGrpSpPr/>
                <p:nvPr/>
              </p:nvGrpSpPr>
              <p:grpSpPr>
                <a:xfrm>
                  <a:off x="3478300" y="797250"/>
                  <a:ext cx="771600" cy="154200"/>
                  <a:chOff x="3478300" y="797250"/>
                  <a:chExt cx="771600" cy="154200"/>
                </a:xfrm>
              </p:grpSpPr>
              <p:sp>
                <p:nvSpPr>
                  <p:cNvPr id="2274" name="Google Shape;2274;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73"/>
                <p:cNvGrpSpPr/>
                <p:nvPr/>
              </p:nvGrpSpPr>
              <p:grpSpPr>
                <a:xfrm>
                  <a:off x="4249900" y="797250"/>
                  <a:ext cx="771600" cy="154200"/>
                  <a:chOff x="3478300" y="797250"/>
                  <a:chExt cx="771600" cy="154200"/>
                </a:xfrm>
              </p:grpSpPr>
              <p:sp>
                <p:nvSpPr>
                  <p:cNvPr id="2279" name="Google Shape;2279;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3" name="Google Shape;2283;p73"/>
              <p:cNvGrpSpPr/>
              <p:nvPr/>
            </p:nvGrpSpPr>
            <p:grpSpPr>
              <a:xfrm>
                <a:off x="3478300" y="1105650"/>
                <a:ext cx="1543200" cy="154200"/>
                <a:chOff x="3478300" y="797250"/>
                <a:chExt cx="1543200" cy="154200"/>
              </a:xfrm>
            </p:grpSpPr>
            <p:grpSp>
              <p:nvGrpSpPr>
                <p:cNvPr id="2284" name="Google Shape;2284;p73"/>
                <p:cNvGrpSpPr/>
                <p:nvPr/>
              </p:nvGrpSpPr>
              <p:grpSpPr>
                <a:xfrm>
                  <a:off x="3478300" y="797250"/>
                  <a:ext cx="771600" cy="154200"/>
                  <a:chOff x="3478300" y="797250"/>
                  <a:chExt cx="771600" cy="154200"/>
                </a:xfrm>
              </p:grpSpPr>
              <p:sp>
                <p:nvSpPr>
                  <p:cNvPr id="2285" name="Google Shape;2285;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73"/>
                <p:cNvGrpSpPr/>
                <p:nvPr/>
              </p:nvGrpSpPr>
              <p:grpSpPr>
                <a:xfrm>
                  <a:off x="4249900" y="797250"/>
                  <a:ext cx="771600" cy="154200"/>
                  <a:chOff x="3478300" y="797250"/>
                  <a:chExt cx="771600" cy="154200"/>
                </a:xfrm>
              </p:grpSpPr>
              <p:sp>
                <p:nvSpPr>
                  <p:cNvPr id="2290" name="Google Shape;2290;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4" name="Google Shape;2294;p73"/>
              <p:cNvGrpSpPr/>
              <p:nvPr/>
            </p:nvGrpSpPr>
            <p:grpSpPr>
              <a:xfrm>
                <a:off x="3478300" y="1259850"/>
                <a:ext cx="1543200" cy="154200"/>
                <a:chOff x="3478300" y="797250"/>
                <a:chExt cx="1543200" cy="154200"/>
              </a:xfrm>
            </p:grpSpPr>
            <p:grpSp>
              <p:nvGrpSpPr>
                <p:cNvPr id="2295" name="Google Shape;2295;p73"/>
                <p:cNvGrpSpPr/>
                <p:nvPr/>
              </p:nvGrpSpPr>
              <p:grpSpPr>
                <a:xfrm>
                  <a:off x="3478300" y="797250"/>
                  <a:ext cx="771600" cy="154200"/>
                  <a:chOff x="3478300" y="797250"/>
                  <a:chExt cx="771600" cy="154200"/>
                </a:xfrm>
              </p:grpSpPr>
              <p:sp>
                <p:nvSpPr>
                  <p:cNvPr id="2296" name="Google Shape;2296;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73"/>
                <p:cNvGrpSpPr/>
                <p:nvPr/>
              </p:nvGrpSpPr>
              <p:grpSpPr>
                <a:xfrm>
                  <a:off x="4249900" y="797250"/>
                  <a:ext cx="771600" cy="154200"/>
                  <a:chOff x="3478300" y="797250"/>
                  <a:chExt cx="771600" cy="154200"/>
                </a:xfrm>
              </p:grpSpPr>
              <p:sp>
                <p:nvSpPr>
                  <p:cNvPr id="2301" name="Google Shape;2301;p73"/>
                  <p:cNvSpPr/>
                  <p:nvPr/>
                </p:nvSpPr>
                <p:spPr>
                  <a:xfrm>
                    <a:off x="34783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3"/>
                  <p:cNvSpPr/>
                  <p:nvPr/>
                </p:nvSpPr>
                <p:spPr>
                  <a:xfrm>
                    <a:off x="36712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3"/>
                  <p:cNvSpPr/>
                  <p:nvPr/>
                </p:nvSpPr>
                <p:spPr>
                  <a:xfrm>
                    <a:off x="38641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3"/>
                  <p:cNvSpPr/>
                  <p:nvPr/>
                </p:nvSpPr>
                <p:spPr>
                  <a:xfrm>
                    <a:off x="4057000" y="797250"/>
                    <a:ext cx="192900" cy="154200"/>
                  </a:xfrm>
                  <a:prstGeom prst="rect">
                    <a:avLst/>
                  </a:prstGeom>
                  <a:solidFill>
                    <a:srgbClr val="FCE5C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2305" name="Google Shape;2305;p73"/>
          <p:cNvSpPr txBox="1"/>
          <p:nvPr/>
        </p:nvSpPr>
        <p:spPr>
          <a:xfrm>
            <a:off x="2210375" y="2538739"/>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Hash Table</a:t>
            </a:r>
            <a:endParaRPr b="1" sz="1100">
              <a:latin typeface="Calibri"/>
              <a:ea typeface="Calibri"/>
              <a:cs typeface="Calibri"/>
              <a:sym typeface="Calibri"/>
            </a:endParaRPr>
          </a:p>
        </p:txBody>
      </p:sp>
      <p:sp>
        <p:nvSpPr>
          <p:cNvPr id="2306" name="Google Shape;2306;p73"/>
          <p:cNvSpPr txBox="1"/>
          <p:nvPr/>
        </p:nvSpPr>
        <p:spPr>
          <a:xfrm>
            <a:off x="3669720" y="4449100"/>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HybridLog</a:t>
            </a:r>
            <a:endParaRPr b="1" sz="1100">
              <a:latin typeface="Calibri"/>
              <a:ea typeface="Calibri"/>
              <a:cs typeface="Calibri"/>
              <a:sym typeface="Calibri"/>
            </a:endParaRPr>
          </a:p>
        </p:txBody>
      </p:sp>
      <p:sp>
        <p:nvSpPr>
          <p:cNvPr id="2307" name="Google Shape;2307;p73"/>
          <p:cNvSpPr/>
          <p:nvPr/>
        </p:nvSpPr>
        <p:spPr>
          <a:xfrm>
            <a:off x="4733219" y="2571038"/>
            <a:ext cx="811246" cy="1161637"/>
          </a:xfrm>
          <a:custGeom>
            <a:rect b="b" l="l" r="r" t="t"/>
            <a:pathLst>
              <a:path extrusionOk="0" h="81547" w="56064">
                <a:moveTo>
                  <a:pt x="0" y="5680"/>
                </a:moveTo>
                <a:cubicBezTo>
                  <a:pt x="6515" y="5680"/>
                  <a:pt x="29746" y="-6964"/>
                  <a:pt x="39090" y="5680"/>
                </a:cubicBezTo>
                <a:cubicBezTo>
                  <a:pt x="48434" y="18325"/>
                  <a:pt x="53235" y="68903"/>
                  <a:pt x="56064" y="81547"/>
                </a:cubicBezTo>
              </a:path>
            </a:pathLst>
          </a:custGeom>
          <a:noFill/>
          <a:ln cap="flat" cmpd="sng" w="38100">
            <a:solidFill>
              <a:srgbClr val="000000"/>
            </a:solidFill>
            <a:prstDash val="solid"/>
            <a:round/>
            <a:headEnd len="med" w="med" type="none"/>
            <a:tailEnd len="med" w="med" type="triangle"/>
          </a:ln>
        </p:spPr>
      </p:sp>
      <p:sp>
        <p:nvSpPr>
          <p:cNvPr id="2308" name="Google Shape;2308;p73"/>
          <p:cNvSpPr/>
          <p:nvPr/>
        </p:nvSpPr>
        <p:spPr>
          <a:xfrm>
            <a:off x="5462759" y="3726197"/>
            <a:ext cx="157500" cy="607800"/>
          </a:xfrm>
          <a:prstGeom prst="rect">
            <a:avLst/>
          </a:prstGeom>
          <a:solidFill>
            <a:srgbClr val="666666"/>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latin typeface="Times New Roman"/>
              <a:ea typeface="Times New Roman"/>
              <a:cs typeface="Times New Roman"/>
              <a:sym typeface="Times New Roman"/>
            </a:endParaRPr>
          </a:p>
        </p:txBody>
      </p:sp>
      <p:grpSp>
        <p:nvGrpSpPr>
          <p:cNvPr id="2309" name="Google Shape;2309;p73"/>
          <p:cNvGrpSpPr/>
          <p:nvPr/>
        </p:nvGrpSpPr>
        <p:grpSpPr>
          <a:xfrm>
            <a:off x="2894278" y="3726105"/>
            <a:ext cx="3863481" cy="607754"/>
            <a:chOff x="-189885" y="4063990"/>
            <a:chExt cx="7236339" cy="627910"/>
          </a:xfrm>
        </p:grpSpPr>
        <p:sp>
          <p:nvSpPr>
            <p:cNvPr id="2310" name="Google Shape;2310;p73"/>
            <p:cNvSpPr/>
            <p:nvPr/>
          </p:nvSpPr>
          <p:spPr>
            <a:xfrm>
              <a:off x="-189885" y="4063990"/>
              <a:ext cx="4965000" cy="627900"/>
            </a:xfrm>
            <a:prstGeom prst="rect">
              <a:avLst/>
            </a:prstGeom>
            <a:solidFill>
              <a:srgbClr val="C9DAF8"/>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SSD</a:t>
              </a:r>
              <a:endParaRPr b="1" sz="1100">
                <a:latin typeface="Calibri"/>
                <a:ea typeface="Calibri"/>
                <a:cs typeface="Calibri"/>
                <a:sym typeface="Calibri"/>
              </a:endParaRPr>
            </a:p>
          </p:txBody>
        </p:sp>
        <p:sp>
          <p:nvSpPr>
            <p:cNvPr id="2311" name="Google Shape;2311;p73"/>
            <p:cNvSpPr/>
            <p:nvPr/>
          </p:nvSpPr>
          <p:spPr>
            <a:xfrm>
              <a:off x="4775154" y="4064000"/>
              <a:ext cx="2271300" cy="627900"/>
            </a:xfrm>
            <a:prstGeom prst="rect">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Main Memory</a:t>
              </a:r>
              <a:endParaRPr b="1" sz="1100">
                <a:latin typeface="Calibri"/>
                <a:ea typeface="Calibri"/>
                <a:cs typeface="Calibri"/>
                <a:sym typeface="Calibri"/>
              </a:endParaRPr>
            </a:p>
          </p:txBody>
        </p:sp>
      </p:grpSp>
      <p:sp>
        <p:nvSpPr>
          <p:cNvPr id="2312" name="Google Shape;2312;p73"/>
          <p:cNvSpPr txBox="1"/>
          <p:nvPr/>
        </p:nvSpPr>
        <p:spPr>
          <a:xfrm>
            <a:off x="7183550" y="2933375"/>
            <a:ext cx="1880700" cy="12312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Records on SSD are also flushed to remote cloud blob storage</a:t>
            </a:r>
            <a:endParaRPr b="1" sz="1800">
              <a:solidFill>
                <a:schemeClr val="dk1"/>
              </a:solidFill>
              <a:latin typeface="Calibri"/>
              <a:ea typeface="Calibri"/>
              <a:cs typeface="Calibri"/>
              <a:sym typeface="Calibri"/>
            </a:endParaRPr>
          </a:p>
        </p:txBody>
      </p:sp>
      <p:sp>
        <p:nvSpPr>
          <p:cNvPr id="2313" name="Google Shape;2313;p73"/>
          <p:cNvSpPr/>
          <p:nvPr/>
        </p:nvSpPr>
        <p:spPr>
          <a:xfrm>
            <a:off x="628647" y="3726075"/>
            <a:ext cx="1376100" cy="607800"/>
          </a:xfrm>
          <a:prstGeom prst="rect">
            <a:avLst/>
          </a:prstGeom>
          <a:solidFill>
            <a:srgbClr val="6D9EEB"/>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Remote Blob Store</a:t>
            </a:r>
            <a:endParaRPr b="1" sz="1100">
              <a:latin typeface="Calibri"/>
              <a:ea typeface="Calibri"/>
              <a:cs typeface="Calibri"/>
              <a:sym typeface="Calibri"/>
            </a:endParaRPr>
          </a:p>
        </p:txBody>
      </p:sp>
      <p:sp>
        <p:nvSpPr>
          <p:cNvPr id="2314" name="Google Shape;2314;p73"/>
          <p:cNvSpPr/>
          <p:nvPr/>
        </p:nvSpPr>
        <p:spPr>
          <a:xfrm>
            <a:off x="2131213" y="3768450"/>
            <a:ext cx="636600" cy="280200"/>
          </a:xfrm>
          <a:prstGeom prst="leftArrow">
            <a:avLst>
              <a:gd fmla="val 50000" name="adj1"/>
              <a:gd fmla="val 50000"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3"/>
          <p:cNvSpPr/>
          <p:nvPr/>
        </p:nvSpPr>
        <p:spPr>
          <a:xfrm flipH="1">
            <a:off x="2131200" y="4011300"/>
            <a:ext cx="636600" cy="280200"/>
          </a:xfrm>
          <a:prstGeom prst="leftArrow">
            <a:avLst>
              <a:gd fmla="val 50000" name="adj1"/>
              <a:gd fmla="val 50000" name="adj2"/>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3"/>
          <p:cNvSpPr txBox="1"/>
          <p:nvPr/>
        </p:nvSpPr>
        <p:spPr>
          <a:xfrm>
            <a:off x="1761470" y="4449100"/>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Network</a:t>
            </a:r>
            <a:endParaRPr b="1" sz="11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74"/>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150"/>
              <a:buFont typeface="Calibri"/>
              <a:buNone/>
            </a:pPr>
            <a:r>
              <a:rPr lang="en">
                <a:latin typeface="Calibri"/>
                <a:ea typeface="Calibri"/>
                <a:cs typeface="Calibri"/>
                <a:sym typeface="Calibri"/>
              </a:rPr>
              <a:t>Shadowfax: Indirection Records</a:t>
            </a:r>
            <a:endParaRPr>
              <a:latin typeface="Calibri"/>
              <a:ea typeface="Calibri"/>
              <a:cs typeface="Calibri"/>
              <a:sym typeface="Calibri"/>
            </a:endParaRPr>
          </a:p>
        </p:txBody>
      </p:sp>
      <p:sp>
        <p:nvSpPr>
          <p:cNvPr id="2322" name="Google Shape;2322;p74"/>
          <p:cNvSpPr txBox="1"/>
          <p:nvPr>
            <p:ph idx="1" type="body"/>
          </p:nvPr>
        </p:nvSpPr>
        <p:spPr>
          <a:xfrm>
            <a:off x="628650" y="1199522"/>
            <a:ext cx="7886700" cy="67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None/>
            </a:pPr>
            <a:r>
              <a:rPr b="1" lang="en" sz="1900">
                <a:solidFill>
                  <a:srgbClr val="FF0000"/>
                </a:solidFill>
                <a:latin typeface="Calibri"/>
                <a:ea typeface="Calibri"/>
                <a:cs typeface="Calibri"/>
                <a:sym typeface="Calibri"/>
              </a:rPr>
              <a:t>Problem:</a:t>
            </a:r>
            <a:r>
              <a:rPr b="1" lang="en" sz="1900">
                <a:solidFill>
                  <a:srgbClr val="000000"/>
                </a:solidFill>
                <a:latin typeface="Calibri"/>
                <a:ea typeface="Calibri"/>
                <a:cs typeface="Calibri"/>
                <a:sym typeface="Calibri"/>
              </a:rPr>
              <a:t> Migrating records on SSD can slow down reconfiguration</a:t>
            </a:r>
            <a:endParaRPr sz="19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accent2"/>
              </a:buClr>
              <a:buSzPts val="2400"/>
              <a:buNone/>
            </a:pPr>
            <a:r>
              <a:rPr b="1" lang="en" sz="1900">
                <a:solidFill>
                  <a:srgbClr val="4A86E8"/>
                </a:solidFill>
                <a:latin typeface="Calibri"/>
                <a:ea typeface="Calibri"/>
                <a:cs typeface="Calibri"/>
                <a:sym typeface="Calibri"/>
              </a:rPr>
              <a:t>Solution:</a:t>
            </a:r>
            <a:r>
              <a:rPr b="1" lang="en" sz="1900">
                <a:solidFill>
                  <a:srgbClr val="000000"/>
                </a:solidFill>
                <a:latin typeface="Calibri"/>
                <a:ea typeface="Calibri"/>
                <a:cs typeface="Calibri"/>
                <a:sym typeface="Calibri"/>
              </a:rPr>
              <a:t> Use shared remote tier to restrict migration to main memory</a:t>
            </a:r>
            <a:endParaRPr sz="1900">
              <a:solidFill>
                <a:srgbClr val="000000"/>
              </a:solidFill>
              <a:latin typeface="Calibri"/>
              <a:ea typeface="Calibri"/>
              <a:cs typeface="Calibri"/>
              <a:sym typeface="Calibri"/>
            </a:endParaRPr>
          </a:p>
          <a:p>
            <a:pPr indent="0" lvl="0" marL="228600" rtl="0" algn="l">
              <a:lnSpc>
                <a:spcPct val="90000"/>
              </a:lnSpc>
              <a:spcBef>
                <a:spcPts val="1000"/>
              </a:spcBef>
              <a:spcAft>
                <a:spcPts val="1600"/>
              </a:spcAft>
              <a:buClr>
                <a:schemeClr val="dk1"/>
              </a:buClr>
              <a:buSzPts val="3600"/>
              <a:buNone/>
            </a:pPr>
            <a:r>
              <a:t/>
            </a:r>
            <a:endParaRPr sz="3600"/>
          </a:p>
        </p:txBody>
      </p:sp>
      <p:sp>
        <p:nvSpPr>
          <p:cNvPr id="2323" name="Google Shape;2323;p74"/>
          <p:cNvSpPr txBox="1"/>
          <p:nvPr/>
        </p:nvSpPr>
        <p:spPr>
          <a:xfrm>
            <a:off x="6954950" y="2933375"/>
            <a:ext cx="1880700" cy="12312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Migrate pointers to shared layer</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Lazily cleaned up</a:t>
            </a:r>
            <a:endParaRPr b="1" sz="1800">
              <a:solidFill>
                <a:schemeClr val="dk1"/>
              </a:solidFill>
              <a:latin typeface="Calibri"/>
              <a:ea typeface="Calibri"/>
              <a:cs typeface="Calibri"/>
              <a:sym typeface="Calibri"/>
            </a:endParaRPr>
          </a:p>
        </p:txBody>
      </p:sp>
      <p:sp>
        <p:nvSpPr>
          <p:cNvPr id="2324" name="Google Shape;2324;p74"/>
          <p:cNvSpPr/>
          <p:nvPr/>
        </p:nvSpPr>
        <p:spPr>
          <a:xfrm>
            <a:off x="1942163" y="21942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Server-1</a:t>
            </a:r>
            <a:endParaRPr b="1">
              <a:latin typeface="Calibri"/>
              <a:ea typeface="Calibri"/>
              <a:cs typeface="Calibri"/>
              <a:sym typeface="Calibri"/>
            </a:endParaRPr>
          </a:p>
        </p:txBody>
      </p:sp>
      <p:sp>
        <p:nvSpPr>
          <p:cNvPr id="2325" name="Google Shape;2325;p74"/>
          <p:cNvSpPr/>
          <p:nvPr/>
        </p:nvSpPr>
        <p:spPr>
          <a:xfrm>
            <a:off x="4731938" y="219420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Server-2</a:t>
            </a:r>
            <a:endParaRPr b="1">
              <a:latin typeface="Calibri"/>
              <a:ea typeface="Calibri"/>
              <a:cs typeface="Calibri"/>
              <a:sym typeface="Calibri"/>
            </a:endParaRPr>
          </a:p>
        </p:txBody>
      </p:sp>
      <p:sp>
        <p:nvSpPr>
          <p:cNvPr id="2326" name="Google Shape;2326;p74"/>
          <p:cNvSpPr/>
          <p:nvPr/>
        </p:nvSpPr>
        <p:spPr>
          <a:xfrm>
            <a:off x="3021600" y="2455350"/>
            <a:ext cx="1824900" cy="310500"/>
          </a:xfrm>
          <a:prstGeom prst="right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7" name="Google Shape;2327;p74"/>
          <p:cNvGrpSpPr/>
          <p:nvPr/>
        </p:nvGrpSpPr>
        <p:grpSpPr>
          <a:xfrm>
            <a:off x="3758930" y="2194211"/>
            <a:ext cx="292059" cy="272794"/>
            <a:chOff x="1006560" y="3903840"/>
            <a:chExt cx="457200" cy="363000"/>
          </a:xfrm>
        </p:grpSpPr>
        <p:sp>
          <p:nvSpPr>
            <p:cNvPr id="2328" name="Google Shape;2328;p7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329" name="Google Shape;2329;p7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330" name="Google Shape;2330;p74"/>
          <p:cNvSpPr txBox="1"/>
          <p:nvPr/>
        </p:nvSpPr>
        <p:spPr>
          <a:xfrm>
            <a:off x="3216913" y="2765839"/>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 Migration</a:t>
            </a:r>
            <a:endParaRPr b="1" sz="1100">
              <a:latin typeface="Calibri"/>
              <a:ea typeface="Calibri"/>
              <a:cs typeface="Calibri"/>
              <a:sym typeface="Calibri"/>
            </a:endParaRPr>
          </a:p>
        </p:txBody>
      </p:sp>
      <p:sp>
        <p:nvSpPr>
          <p:cNvPr id="2331" name="Google Shape;2331;p74"/>
          <p:cNvSpPr/>
          <p:nvPr/>
        </p:nvSpPr>
        <p:spPr>
          <a:xfrm>
            <a:off x="1265263" y="3710325"/>
            <a:ext cx="5279400" cy="1188300"/>
          </a:xfrm>
          <a:prstGeom prst="rect">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Shared </a:t>
            </a:r>
            <a:r>
              <a:rPr b="1" lang="en">
                <a:latin typeface="Calibri"/>
                <a:ea typeface="Calibri"/>
                <a:cs typeface="Calibri"/>
                <a:sym typeface="Calibri"/>
              </a:rPr>
              <a:t>Remote Blob Store</a:t>
            </a:r>
            <a:endParaRPr b="1">
              <a:latin typeface="Calibri"/>
              <a:ea typeface="Calibri"/>
              <a:cs typeface="Calibri"/>
              <a:sym typeface="Calibri"/>
            </a:endParaRPr>
          </a:p>
        </p:txBody>
      </p:sp>
      <p:sp>
        <p:nvSpPr>
          <p:cNvPr id="2332" name="Google Shape;2332;p74"/>
          <p:cNvSpPr/>
          <p:nvPr/>
        </p:nvSpPr>
        <p:spPr>
          <a:xfrm>
            <a:off x="1822022" y="3929400"/>
            <a:ext cx="1376100" cy="607800"/>
          </a:xfrm>
          <a:prstGeom prst="rect">
            <a:avLst/>
          </a:prstGeom>
          <a:solidFill>
            <a:srgbClr val="6D9EEB"/>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Server-1 Log</a:t>
            </a:r>
            <a:endParaRPr b="1" sz="1100">
              <a:latin typeface="Calibri"/>
              <a:ea typeface="Calibri"/>
              <a:cs typeface="Calibri"/>
              <a:sym typeface="Calibri"/>
            </a:endParaRPr>
          </a:p>
        </p:txBody>
      </p:sp>
      <p:sp>
        <p:nvSpPr>
          <p:cNvPr id="2333" name="Google Shape;2333;p74"/>
          <p:cNvSpPr/>
          <p:nvPr/>
        </p:nvSpPr>
        <p:spPr>
          <a:xfrm>
            <a:off x="4611797" y="3929400"/>
            <a:ext cx="1376100" cy="607800"/>
          </a:xfrm>
          <a:prstGeom prst="rect">
            <a:avLst/>
          </a:prstGeom>
          <a:solidFill>
            <a:srgbClr val="6D9EEB"/>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Server-2 Log</a:t>
            </a:r>
            <a:endParaRPr b="1" sz="1100">
              <a:latin typeface="Calibri"/>
              <a:ea typeface="Calibri"/>
              <a:cs typeface="Calibri"/>
              <a:sym typeface="Calibri"/>
            </a:endParaRPr>
          </a:p>
        </p:txBody>
      </p:sp>
      <p:sp>
        <p:nvSpPr>
          <p:cNvPr id="2334" name="Google Shape;2334;p74"/>
          <p:cNvSpPr/>
          <p:nvPr/>
        </p:nvSpPr>
        <p:spPr>
          <a:xfrm flipH="1" rot="-1800047">
            <a:off x="2951921" y="3393735"/>
            <a:ext cx="1824557" cy="310488"/>
          </a:xfrm>
          <a:prstGeom prst="rightArrow">
            <a:avLst>
              <a:gd fmla="val 50000" name="adj1"/>
              <a:gd fmla="val 50000" name="adj2"/>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4"/>
          <p:cNvSpPr txBox="1"/>
          <p:nvPr/>
        </p:nvSpPr>
        <p:spPr>
          <a:xfrm>
            <a:off x="3919013" y="3376389"/>
            <a:ext cx="1376100" cy="31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Dependencies</a:t>
            </a:r>
            <a:endParaRPr b="1" sz="110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75"/>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Shadowfax</a:t>
            </a:r>
            <a:endParaRPr sz="2400"/>
          </a:p>
        </p:txBody>
      </p:sp>
      <p:sp>
        <p:nvSpPr>
          <p:cNvPr id="2341" name="Google Shape;2341;p75"/>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YCSB-F (Read-Modify-Writes), 250 Million objects</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pic>
        <p:nvPicPr>
          <p:cNvPr id="2342" name="Google Shape;2342;p75"/>
          <p:cNvPicPr preferRelativeResize="0"/>
          <p:nvPr/>
        </p:nvPicPr>
        <p:blipFill>
          <a:blip r:embed="rId3">
            <a:alphaModFix/>
          </a:blip>
          <a:stretch>
            <a:fillRect/>
          </a:stretch>
        </p:blipFill>
        <p:spPr>
          <a:xfrm>
            <a:off x="466525" y="1785194"/>
            <a:ext cx="4295775" cy="2505075"/>
          </a:xfrm>
          <a:prstGeom prst="rect">
            <a:avLst/>
          </a:prstGeom>
          <a:noFill/>
          <a:ln>
            <a:noFill/>
          </a:ln>
        </p:spPr>
      </p:pic>
      <p:pic>
        <p:nvPicPr>
          <p:cNvPr id="2343" name="Google Shape;2343;p75"/>
          <p:cNvPicPr preferRelativeResize="0"/>
          <p:nvPr/>
        </p:nvPicPr>
        <p:blipFill>
          <a:blip r:embed="rId4">
            <a:alphaModFix/>
          </a:blip>
          <a:stretch>
            <a:fillRect/>
          </a:stretch>
        </p:blipFill>
        <p:spPr>
          <a:xfrm>
            <a:off x="4907450" y="1958319"/>
            <a:ext cx="4076900" cy="2377438"/>
          </a:xfrm>
          <a:prstGeom prst="rect">
            <a:avLst/>
          </a:prstGeom>
          <a:noFill/>
          <a:ln>
            <a:noFill/>
          </a:ln>
        </p:spPr>
      </p:pic>
      <p:sp>
        <p:nvSpPr>
          <p:cNvPr id="2344" name="Google Shape;2344;p75"/>
          <p:cNvSpPr txBox="1"/>
          <p:nvPr/>
        </p:nvSpPr>
        <p:spPr>
          <a:xfrm>
            <a:off x="628650" y="4489275"/>
            <a:ext cx="78867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a:latin typeface="Calibri"/>
                <a:ea typeface="Calibri"/>
                <a:cs typeface="Calibri"/>
                <a:sym typeface="Calibri"/>
              </a:rPr>
              <a:t>Saturates server at Index, 8.5x state-of-the-art</a:t>
            </a:r>
            <a:endParaRPr b="0" sz="2200" strike="noStrike">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76"/>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Shadowfax</a:t>
            </a:r>
            <a:endParaRPr sz="2400"/>
          </a:p>
        </p:txBody>
      </p:sp>
      <p:sp>
        <p:nvSpPr>
          <p:cNvPr id="2350" name="Google Shape;2350;p76"/>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YCSB-F (Read-Modify-Writes), 250 Million objects, Migrate 10%</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2351" name="Google Shape;2351;p76"/>
          <p:cNvSpPr txBox="1"/>
          <p:nvPr/>
        </p:nvSpPr>
        <p:spPr>
          <a:xfrm>
            <a:off x="628650" y="4489275"/>
            <a:ext cx="78867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a:latin typeface="Calibri"/>
                <a:ea typeface="Calibri"/>
                <a:cs typeface="Calibri"/>
                <a:sym typeface="Calibri"/>
              </a:rPr>
              <a:t>Throughput maintained &gt; 80 Million events/second</a:t>
            </a:r>
            <a:endParaRPr b="0" sz="2200" strike="noStrike">
              <a:latin typeface="Arial"/>
              <a:ea typeface="Arial"/>
              <a:cs typeface="Arial"/>
              <a:sym typeface="Arial"/>
            </a:endParaRPr>
          </a:p>
        </p:txBody>
      </p:sp>
      <p:pic>
        <p:nvPicPr>
          <p:cNvPr id="2352" name="Google Shape;2352;p76"/>
          <p:cNvPicPr preferRelativeResize="0"/>
          <p:nvPr/>
        </p:nvPicPr>
        <p:blipFill>
          <a:blip r:embed="rId3">
            <a:alphaModFix/>
          </a:blip>
          <a:stretch>
            <a:fillRect/>
          </a:stretch>
        </p:blipFill>
        <p:spPr>
          <a:xfrm>
            <a:off x="152400" y="2110719"/>
            <a:ext cx="8839200" cy="1664716"/>
          </a:xfrm>
          <a:prstGeom prst="rect">
            <a:avLst/>
          </a:prstGeom>
          <a:noFill/>
          <a:ln>
            <a:noFill/>
          </a:ln>
        </p:spPr>
      </p:pic>
      <p:cxnSp>
        <p:nvCxnSpPr>
          <p:cNvPr id="2353" name="Google Shape;2353;p76"/>
          <p:cNvCxnSpPr/>
          <p:nvPr/>
        </p:nvCxnSpPr>
        <p:spPr>
          <a:xfrm flipH="1">
            <a:off x="1446850" y="2220875"/>
            <a:ext cx="7200" cy="585900"/>
          </a:xfrm>
          <a:prstGeom prst="straightConnector1">
            <a:avLst/>
          </a:prstGeom>
          <a:noFill/>
          <a:ln cap="flat" cmpd="sng" w="19050">
            <a:solidFill>
              <a:srgbClr val="000000"/>
            </a:solidFill>
            <a:prstDash val="dash"/>
            <a:round/>
            <a:headEnd len="med" w="med" type="none"/>
            <a:tailEnd len="med" w="med" type="none"/>
          </a:ln>
        </p:spPr>
      </p:cxnSp>
      <p:cxnSp>
        <p:nvCxnSpPr>
          <p:cNvPr id="2354" name="Google Shape;2354;p76"/>
          <p:cNvCxnSpPr/>
          <p:nvPr/>
        </p:nvCxnSpPr>
        <p:spPr>
          <a:xfrm flipH="1">
            <a:off x="4406125" y="2278800"/>
            <a:ext cx="7200" cy="585900"/>
          </a:xfrm>
          <a:prstGeom prst="straightConnector1">
            <a:avLst/>
          </a:prstGeom>
          <a:noFill/>
          <a:ln cap="flat" cmpd="sng" w="19050">
            <a:solidFill>
              <a:srgbClr val="000000"/>
            </a:solidFill>
            <a:prstDash val="dash"/>
            <a:round/>
            <a:headEnd len="med" w="med" type="none"/>
            <a:tailEnd len="med" w="med" type="none"/>
          </a:ln>
        </p:spPr>
      </p:cxnSp>
      <p:cxnSp>
        <p:nvCxnSpPr>
          <p:cNvPr id="2355" name="Google Shape;2355;p76"/>
          <p:cNvCxnSpPr/>
          <p:nvPr/>
        </p:nvCxnSpPr>
        <p:spPr>
          <a:xfrm flipH="1">
            <a:off x="8414350" y="2278800"/>
            <a:ext cx="7200" cy="585900"/>
          </a:xfrm>
          <a:prstGeom prst="straightConnector1">
            <a:avLst/>
          </a:prstGeom>
          <a:noFill/>
          <a:ln cap="flat" cmpd="sng" w="19050">
            <a:solidFill>
              <a:srgbClr val="000000"/>
            </a:solidFill>
            <a:prstDash val="dash"/>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77"/>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Performance of Shadowfax</a:t>
            </a:r>
            <a:endParaRPr sz="2400"/>
          </a:p>
        </p:txBody>
      </p:sp>
      <p:sp>
        <p:nvSpPr>
          <p:cNvPr id="2361" name="Google Shape;2361;p77"/>
          <p:cNvSpPr txBox="1"/>
          <p:nvPr/>
        </p:nvSpPr>
        <p:spPr>
          <a:xfrm>
            <a:off x="466530" y="1179219"/>
            <a:ext cx="8201700" cy="77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en" sz="1900">
                <a:solidFill>
                  <a:schemeClr val="dk1"/>
                </a:solidFill>
                <a:latin typeface="Calibri"/>
                <a:ea typeface="Calibri"/>
                <a:cs typeface="Calibri"/>
                <a:sym typeface="Calibri"/>
              </a:rPr>
              <a:t>YCSB-F (Read-Modify-Writes), 250 Million objects, Migrate 10%</a:t>
            </a:r>
            <a:endParaRPr sz="1900"/>
          </a:p>
          <a:p>
            <a:pPr indent="-107950" lvl="1" marL="685800" marR="0" rtl="0" algn="l">
              <a:lnSpc>
                <a:spcPct val="90000"/>
              </a:lnSpc>
              <a:spcBef>
                <a:spcPts val="5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900"/>
              <a:buFont typeface="Arial"/>
              <a:buNone/>
            </a:pPr>
            <a:r>
              <a:t/>
            </a:r>
            <a:endParaRPr b="1" sz="1900">
              <a:solidFill>
                <a:schemeClr val="dk1"/>
              </a:solidFill>
              <a:latin typeface="Calibri"/>
              <a:ea typeface="Calibri"/>
              <a:cs typeface="Calibri"/>
              <a:sym typeface="Calibri"/>
            </a:endParaRPr>
          </a:p>
        </p:txBody>
      </p:sp>
      <p:sp>
        <p:nvSpPr>
          <p:cNvPr id="2362" name="Google Shape;2362;p77"/>
          <p:cNvSpPr txBox="1"/>
          <p:nvPr/>
        </p:nvSpPr>
        <p:spPr>
          <a:xfrm>
            <a:off x="628650" y="4489275"/>
            <a:ext cx="78867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a:latin typeface="Calibri"/>
                <a:ea typeface="Calibri"/>
                <a:cs typeface="Calibri"/>
                <a:sym typeface="Calibri"/>
              </a:rPr>
              <a:t>Indirection records speed up migration by 6x</a:t>
            </a:r>
            <a:endParaRPr b="0" sz="2200" strike="noStrike">
              <a:latin typeface="Arial"/>
              <a:ea typeface="Arial"/>
              <a:cs typeface="Arial"/>
              <a:sym typeface="Arial"/>
            </a:endParaRPr>
          </a:p>
        </p:txBody>
      </p:sp>
      <p:pic>
        <p:nvPicPr>
          <p:cNvPr id="2363" name="Google Shape;2363;p77"/>
          <p:cNvPicPr preferRelativeResize="0"/>
          <p:nvPr/>
        </p:nvPicPr>
        <p:blipFill>
          <a:blip r:embed="rId3">
            <a:alphaModFix/>
          </a:blip>
          <a:stretch>
            <a:fillRect/>
          </a:stretch>
        </p:blipFill>
        <p:spPr>
          <a:xfrm>
            <a:off x="152400" y="2110719"/>
            <a:ext cx="8839200" cy="1664716"/>
          </a:xfrm>
          <a:prstGeom prst="rect">
            <a:avLst/>
          </a:prstGeom>
          <a:noFill/>
          <a:ln>
            <a:noFill/>
          </a:ln>
        </p:spPr>
      </p:pic>
      <p:cxnSp>
        <p:nvCxnSpPr>
          <p:cNvPr id="2364" name="Google Shape;2364;p77"/>
          <p:cNvCxnSpPr/>
          <p:nvPr/>
        </p:nvCxnSpPr>
        <p:spPr>
          <a:xfrm flipH="1">
            <a:off x="1446850" y="2220875"/>
            <a:ext cx="7200" cy="585900"/>
          </a:xfrm>
          <a:prstGeom prst="straightConnector1">
            <a:avLst/>
          </a:prstGeom>
          <a:noFill/>
          <a:ln cap="flat" cmpd="sng" w="19050">
            <a:solidFill>
              <a:srgbClr val="000000"/>
            </a:solidFill>
            <a:prstDash val="dash"/>
            <a:round/>
            <a:headEnd len="med" w="med" type="none"/>
            <a:tailEnd len="med" w="med" type="none"/>
          </a:ln>
        </p:spPr>
      </p:cxnSp>
      <p:cxnSp>
        <p:nvCxnSpPr>
          <p:cNvPr id="2365" name="Google Shape;2365;p77"/>
          <p:cNvCxnSpPr/>
          <p:nvPr/>
        </p:nvCxnSpPr>
        <p:spPr>
          <a:xfrm flipH="1">
            <a:off x="4406125" y="2278800"/>
            <a:ext cx="7200" cy="585900"/>
          </a:xfrm>
          <a:prstGeom prst="straightConnector1">
            <a:avLst/>
          </a:prstGeom>
          <a:noFill/>
          <a:ln cap="flat" cmpd="sng" w="19050">
            <a:solidFill>
              <a:srgbClr val="000000"/>
            </a:solidFill>
            <a:prstDash val="dash"/>
            <a:round/>
            <a:headEnd len="med" w="med" type="none"/>
            <a:tailEnd len="med" w="med" type="none"/>
          </a:ln>
        </p:spPr>
      </p:cxnSp>
      <p:cxnSp>
        <p:nvCxnSpPr>
          <p:cNvPr id="2366" name="Google Shape;2366;p77"/>
          <p:cNvCxnSpPr/>
          <p:nvPr/>
        </p:nvCxnSpPr>
        <p:spPr>
          <a:xfrm flipH="1">
            <a:off x="8414350" y="2278800"/>
            <a:ext cx="7200" cy="585900"/>
          </a:xfrm>
          <a:prstGeom prst="straightConnector1">
            <a:avLst/>
          </a:prstGeom>
          <a:noFill/>
          <a:ln cap="flat" cmpd="sng" w="19050">
            <a:solidFill>
              <a:srgbClr val="000000"/>
            </a:solidFill>
            <a:prstDash val="dash"/>
            <a:round/>
            <a:headEnd len="med" w="med" type="none"/>
            <a:tailEnd len="med" w="med" type="none"/>
          </a:ln>
        </p:spPr>
      </p:cxnSp>
      <p:sp>
        <p:nvSpPr>
          <p:cNvPr id="2367" name="Google Shape;2367;p77"/>
          <p:cNvSpPr/>
          <p:nvPr/>
        </p:nvSpPr>
        <p:spPr>
          <a:xfrm rot="-5400000">
            <a:off x="7631750" y="1506550"/>
            <a:ext cx="247800" cy="1303800"/>
          </a:xfrm>
          <a:prstGeom prst="rightBrace">
            <a:avLst>
              <a:gd fmla="val 50000" name="adj1"/>
              <a:gd fmla="val 50914" name="adj2"/>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txBox="1"/>
          <p:nvPr/>
        </p:nvSpPr>
        <p:spPr>
          <a:xfrm>
            <a:off x="6886924" y="1397625"/>
            <a:ext cx="1781100" cy="484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Migrating</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800">
                <a:solidFill>
                  <a:schemeClr val="dk1"/>
                </a:solidFill>
                <a:latin typeface="Calibri"/>
                <a:ea typeface="Calibri"/>
                <a:cs typeface="Calibri"/>
                <a:sym typeface="Calibri"/>
              </a:rPr>
              <a:t>records on SSD</a:t>
            </a:r>
            <a:endParaRPr b="1"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78"/>
          <p:cNvSpPr txBox="1"/>
          <p:nvPr>
            <p:ph type="title"/>
          </p:nvPr>
        </p:nvSpPr>
        <p:spPr>
          <a:xfrm>
            <a:off x="628650" y="205383"/>
            <a:ext cx="7886700" cy="74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lang="en">
                <a:latin typeface="Calibri"/>
                <a:ea typeface="Calibri"/>
                <a:cs typeface="Calibri"/>
                <a:sym typeface="Calibri"/>
              </a:rPr>
              <a:t>Shadowfax: </a:t>
            </a:r>
            <a:r>
              <a:rPr lang="en">
                <a:solidFill>
                  <a:srgbClr val="FF0000"/>
                </a:solidFill>
                <a:latin typeface="Calibri"/>
                <a:ea typeface="Calibri"/>
                <a:cs typeface="Calibri"/>
                <a:sym typeface="Calibri"/>
              </a:rPr>
              <a:t>TODO</a:t>
            </a:r>
            <a:endParaRPr>
              <a:solidFill>
                <a:srgbClr val="FF0000"/>
              </a:solidFill>
              <a:latin typeface="Calibri"/>
              <a:ea typeface="Calibri"/>
              <a:cs typeface="Calibri"/>
              <a:sym typeface="Calibri"/>
            </a:endParaRPr>
          </a:p>
        </p:txBody>
      </p:sp>
      <p:sp>
        <p:nvSpPr>
          <p:cNvPr id="2374" name="Google Shape;2374;p78"/>
          <p:cNvSpPr txBox="1"/>
          <p:nvPr>
            <p:ph idx="1" type="body"/>
          </p:nvPr>
        </p:nvSpPr>
        <p:spPr>
          <a:xfrm>
            <a:off x="628650" y="1268017"/>
            <a:ext cx="7886700" cy="367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 sz="1900">
                <a:solidFill>
                  <a:srgbClr val="000000"/>
                </a:solidFill>
                <a:latin typeface="Calibri"/>
                <a:ea typeface="Calibri"/>
                <a:cs typeface="Calibri"/>
                <a:sym typeface="Calibri"/>
              </a:rPr>
              <a:t>Analyze larger-than-memory aspect of system</a:t>
            </a:r>
            <a:endParaRPr sz="19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Throughput when data does not fit in main memory</a:t>
            </a:r>
            <a:endParaRPr sz="1500">
              <a:solidFill>
                <a:srgbClr val="000000"/>
              </a:solidFill>
              <a:latin typeface="Calibri"/>
              <a:ea typeface="Calibri"/>
              <a:cs typeface="Calibri"/>
              <a:sym typeface="Calibri"/>
            </a:endParaRPr>
          </a:p>
          <a:p>
            <a:pPr indent="-209550" lvl="0" marL="685800" rtl="0" algn="l">
              <a:lnSpc>
                <a:spcPct val="90000"/>
              </a:lnSpc>
              <a:spcBef>
                <a:spcPts val="500"/>
              </a:spcBef>
              <a:spcAft>
                <a:spcPts val="0"/>
              </a:spcAft>
              <a:buClr>
                <a:srgbClr val="000000"/>
              </a:buClr>
              <a:buSzPts val="1500"/>
              <a:buFont typeface="Calibri"/>
              <a:buChar char="➔"/>
            </a:pPr>
            <a:r>
              <a:rPr lang="en" sz="1500">
                <a:solidFill>
                  <a:srgbClr val="000000"/>
                </a:solidFill>
                <a:latin typeface="Calibri"/>
                <a:ea typeface="Calibri"/>
                <a:cs typeface="Calibri"/>
                <a:sym typeface="Calibri"/>
              </a:rPr>
              <a:t>What limits performance? What should change to improve performance?</a:t>
            </a:r>
            <a:endParaRPr b="1" sz="1500">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79"/>
          <p:cNvSpPr txBox="1"/>
          <p:nvPr>
            <p:ph type="title"/>
          </p:nvPr>
        </p:nvSpPr>
        <p:spPr>
          <a:xfrm>
            <a:off x="311700" y="1223700"/>
            <a:ext cx="8520600" cy="384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Extensibility and Multi-tenancy</a:t>
            </a:r>
            <a:endParaRPr>
              <a:latin typeface="Calibri"/>
              <a:ea typeface="Calibri"/>
              <a:cs typeface="Calibri"/>
              <a:sym typeface="Calibri"/>
            </a:endParaRPr>
          </a:p>
          <a:p>
            <a:pPr indent="0" lvl="0" marL="0" rtl="0" algn="ctr">
              <a:spcBef>
                <a:spcPts val="0"/>
              </a:spcBef>
              <a:spcAft>
                <a:spcPts val="0"/>
              </a:spcAft>
              <a:buNone/>
            </a:pPr>
            <a:r>
              <a:t/>
            </a:r>
            <a:endParaRPr b="1" sz="1100">
              <a:solidFill>
                <a:schemeClr val="accent2"/>
              </a:solidFill>
            </a:endParaRPr>
          </a:p>
          <a:p>
            <a:pPr indent="0" lvl="0" marL="0" rtl="0" algn="ctr">
              <a:spcBef>
                <a:spcPts val="0"/>
              </a:spcBef>
              <a:spcAft>
                <a:spcPts val="0"/>
              </a:spcAft>
              <a:buNone/>
            </a:pPr>
            <a:r>
              <a:t/>
            </a:r>
            <a:endParaRPr b="1" sz="1100">
              <a:solidFill>
                <a:schemeClr val="accent2"/>
              </a:solidFill>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b="1" sz="1500">
              <a:solidFill>
                <a:schemeClr val="accent2"/>
              </a:solidFill>
              <a:latin typeface="Calibri"/>
              <a:ea typeface="Calibri"/>
              <a:cs typeface="Calibri"/>
              <a:sym typeface="Calibri"/>
            </a:endParaRPr>
          </a:p>
          <a:p>
            <a:pPr indent="0" lvl="0" marL="0" rtl="0" algn="l">
              <a:spcBef>
                <a:spcPts val="0"/>
              </a:spcBef>
              <a:spcAft>
                <a:spcPts val="0"/>
              </a:spcAft>
              <a:buNone/>
            </a:pPr>
            <a:r>
              <a:rPr b="1" lang="en" sz="1500">
                <a:solidFill>
                  <a:schemeClr val="accent2"/>
                </a:solidFill>
                <a:latin typeface="Calibri"/>
                <a:ea typeface="Calibri"/>
                <a:cs typeface="Calibri"/>
                <a:sym typeface="Calibri"/>
              </a:rPr>
              <a:t>Chinmay Kulkarni</a:t>
            </a:r>
            <a:r>
              <a:rPr lang="en" sz="1500">
                <a:solidFill>
                  <a:schemeClr val="accent2"/>
                </a:solidFill>
                <a:latin typeface="Calibri"/>
                <a:ea typeface="Calibri"/>
                <a:cs typeface="Calibri"/>
                <a:sym typeface="Calibri"/>
              </a:rPr>
              <a:t>, Sara Moore, Mazhar Naqvi, Tian Zhang, Robert Ricci, and Ryan Stutsman. </a:t>
            </a:r>
            <a:r>
              <a:rPr b="1" lang="en" sz="1500">
                <a:solidFill>
                  <a:schemeClr val="accent2"/>
                </a:solidFill>
                <a:latin typeface="Calibri"/>
                <a:ea typeface="Calibri"/>
                <a:cs typeface="Calibri"/>
                <a:sym typeface="Calibri"/>
              </a:rPr>
              <a:t>Splinter: Bare-Metal Extensions for Multi-Tenant Low-Latency Storage.</a:t>
            </a:r>
            <a:r>
              <a:rPr lang="en" sz="1500">
                <a:solidFill>
                  <a:schemeClr val="accent2"/>
                </a:solidFill>
                <a:latin typeface="Calibri"/>
                <a:ea typeface="Calibri"/>
                <a:cs typeface="Calibri"/>
                <a:sym typeface="Calibri"/>
              </a:rPr>
              <a:t> In </a:t>
            </a:r>
            <a:r>
              <a:rPr i="1" lang="en" sz="1500">
                <a:solidFill>
                  <a:schemeClr val="accent2"/>
                </a:solidFill>
                <a:latin typeface="Calibri"/>
                <a:ea typeface="Calibri"/>
                <a:cs typeface="Calibri"/>
                <a:sym typeface="Calibri"/>
              </a:rPr>
              <a:t>Proceedings of the 13th USENIX Symposium on Operating Systems Design and Implementation</a:t>
            </a:r>
            <a:r>
              <a:rPr lang="en" sz="1500">
                <a:solidFill>
                  <a:schemeClr val="accent2"/>
                </a:solidFill>
                <a:latin typeface="Calibri"/>
                <a:ea typeface="Calibri"/>
                <a:cs typeface="Calibri"/>
                <a:sym typeface="Calibri"/>
              </a:rPr>
              <a:t>, </a:t>
            </a:r>
            <a:r>
              <a:rPr b="1" lang="en" sz="1500">
                <a:solidFill>
                  <a:schemeClr val="accent2"/>
                </a:solidFill>
                <a:latin typeface="Calibri"/>
                <a:ea typeface="Calibri"/>
                <a:cs typeface="Calibri"/>
                <a:sym typeface="Calibri"/>
              </a:rPr>
              <a:t>OSDI’18</a:t>
            </a:r>
            <a:endParaRPr sz="1500">
              <a:solidFill>
                <a:schemeClr val="accent2"/>
              </a:solidFill>
              <a:latin typeface="Calibri"/>
              <a:ea typeface="Calibri"/>
              <a:cs typeface="Calibri"/>
              <a:sym typeface="Calibri"/>
            </a:endParaRPr>
          </a:p>
          <a:p>
            <a:pPr indent="0" lvl="0" marL="0" rtl="0" algn="l">
              <a:spcBef>
                <a:spcPts val="0"/>
              </a:spcBef>
              <a:spcAft>
                <a:spcPts val="0"/>
              </a:spcAft>
              <a:buNone/>
            </a:pPr>
            <a:r>
              <a:t/>
            </a:r>
            <a:endParaRPr sz="1500">
              <a:solidFill>
                <a:schemeClr val="accent2"/>
              </a:solidFill>
              <a:latin typeface="Calibri"/>
              <a:ea typeface="Calibri"/>
              <a:cs typeface="Calibri"/>
              <a:sym typeface="Calibri"/>
            </a:endParaRPr>
          </a:p>
          <a:p>
            <a:pPr indent="0" lvl="0" marL="0" rtl="0" algn="l">
              <a:spcBef>
                <a:spcPts val="0"/>
              </a:spcBef>
              <a:spcAft>
                <a:spcPts val="0"/>
              </a:spcAft>
              <a:buNone/>
            </a:pPr>
            <a:r>
              <a:rPr lang="en" sz="1500">
                <a:solidFill>
                  <a:schemeClr val="accent2"/>
                </a:solidFill>
                <a:latin typeface="Calibri"/>
                <a:ea typeface="Calibri"/>
                <a:cs typeface="Calibri"/>
                <a:sym typeface="Calibri"/>
              </a:rPr>
              <a:t>Ankit Bhardwaj,</a:t>
            </a:r>
            <a:r>
              <a:rPr b="1" lang="en" sz="1500">
                <a:solidFill>
                  <a:schemeClr val="accent2"/>
                </a:solidFill>
                <a:latin typeface="Calibri"/>
                <a:ea typeface="Calibri"/>
                <a:cs typeface="Calibri"/>
                <a:sym typeface="Calibri"/>
              </a:rPr>
              <a:t> Chinmay Kulkarni</a:t>
            </a:r>
            <a:r>
              <a:rPr lang="en" sz="1500">
                <a:solidFill>
                  <a:schemeClr val="accent2"/>
                </a:solidFill>
                <a:latin typeface="Calibri"/>
                <a:ea typeface="Calibri"/>
                <a:cs typeface="Calibri"/>
                <a:sym typeface="Calibri"/>
              </a:rPr>
              <a:t>, and Ryan Stutsman. </a:t>
            </a:r>
            <a:r>
              <a:rPr b="1" lang="en" sz="1500">
                <a:solidFill>
                  <a:srgbClr val="000000"/>
                </a:solidFill>
                <a:highlight>
                  <a:srgbClr val="FFFFFF"/>
                </a:highlight>
                <a:latin typeface="Calibri"/>
                <a:ea typeface="Calibri"/>
                <a:cs typeface="Calibri"/>
                <a:sym typeface="Calibri"/>
              </a:rPr>
              <a:t>Adaptive Placement for In-memory Storage Functions. </a:t>
            </a:r>
            <a:r>
              <a:rPr lang="en" sz="1500">
                <a:solidFill>
                  <a:schemeClr val="accent2"/>
                </a:solidFill>
                <a:latin typeface="Calibri"/>
                <a:ea typeface="Calibri"/>
                <a:cs typeface="Calibri"/>
                <a:sym typeface="Calibri"/>
              </a:rPr>
              <a:t>In </a:t>
            </a:r>
            <a:r>
              <a:rPr i="1" lang="en" sz="1500">
                <a:solidFill>
                  <a:schemeClr val="accent2"/>
                </a:solidFill>
                <a:latin typeface="Calibri"/>
                <a:ea typeface="Calibri"/>
                <a:cs typeface="Calibri"/>
                <a:sym typeface="Calibri"/>
              </a:rPr>
              <a:t>Proceedings of the </a:t>
            </a:r>
            <a:r>
              <a:rPr i="1" lang="en" sz="1500">
                <a:solidFill>
                  <a:srgbClr val="000000"/>
                </a:solidFill>
                <a:highlight>
                  <a:srgbClr val="FFFFFF"/>
                </a:highlight>
                <a:latin typeface="Calibri"/>
                <a:ea typeface="Calibri"/>
                <a:cs typeface="Calibri"/>
                <a:sym typeface="Calibri"/>
              </a:rPr>
              <a:t>2020 USENIX Annual Technical Conference, </a:t>
            </a:r>
            <a:r>
              <a:rPr b="1" lang="en" sz="1500">
                <a:solidFill>
                  <a:srgbClr val="000000"/>
                </a:solidFill>
                <a:highlight>
                  <a:srgbClr val="FFFFFF"/>
                </a:highlight>
                <a:latin typeface="Calibri"/>
                <a:ea typeface="Calibri"/>
                <a:cs typeface="Calibri"/>
                <a:sym typeface="Calibri"/>
              </a:rPr>
              <a:t>ATC’20</a:t>
            </a:r>
            <a:endParaRPr b="1" sz="1500">
              <a:solidFill>
                <a:srgbClr val="000000"/>
              </a:solidFill>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80"/>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i="0" lang="en" sz="2800" u="none" cap="none" strike="noStrike">
                <a:solidFill>
                  <a:srgbClr val="000000"/>
                </a:solidFill>
                <a:latin typeface="Calibri"/>
                <a:ea typeface="Calibri"/>
                <a:cs typeface="Calibri"/>
                <a:sym typeface="Calibri"/>
              </a:rPr>
              <a:t>Introduction</a:t>
            </a:r>
            <a:endParaRPr b="0" i="0" sz="2800" u="none" cap="none" strike="noStrike">
              <a:solidFill>
                <a:srgbClr val="000000"/>
              </a:solidFill>
              <a:latin typeface="Calibri"/>
              <a:ea typeface="Calibri"/>
              <a:cs typeface="Calibri"/>
              <a:sym typeface="Calibri"/>
            </a:endParaRPr>
          </a:p>
        </p:txBody>
      </p:sp>
      <p:sp>
        <p:nvSpPr>
          <p:cNvPr id="2385" name="Google Shape;2385;p80"/>
          <p:cNvSpPr txBox="1"/>
          <p:nvPr/>
        </p:nvSpPr>
        <p:spPr>
          <a:xfrm>
            <a:off x="628284" y="1111541"/>
            <a:ext cx="7885800" cy="3647700"/>
          </a:xfrm>
          <a:prstGeom prst="rect">
            <a:avLst/>
          </a:prstGeom>
          <a:noFill/>
          <a:ln>
            <a:noFill/>
          </a:ln>
        </p:spPr>
        <p:txBody>
          <a:bodyPr anchorCtr="0" anchor="t" bIns="41450" lIns="82925" spcFirstLastPara="1" rIns="82925" wrap="square" tIns="41450">
            <a:noAutofit/>
          </a:bodyPr>
          <a:lstStyle/>
          <a:p>
            <a:pPr indent="0" lvl="0" marL="0" marR="0" rtl="0" algn="l">
              <a:spcBef>
                <a:spcPts val="0"/>
              </a:spcBef>
              <a:spcAft>
                <a:spcPts val="0"/>
              </a:spcAft>
              <a:buNone/>
            </a:pPr>
            <a:r>
              <a:rPr b="1" i="0" lang="en" sz="1900" u="none" cap="none" strike="noStrike">
                <a:solidFill>
                  <a:srgbClr val="000000"/>
                </a:solidFill>
                <a:latin typeface="Calibri"/>
                <a:ea typeface="Calibri"/>
                <a:cs typeface="Calibri"/>
                <a:sym typeface="Calibri"/>
              </a:rPr>
              <a:t>Kernel-bypass </a:t>
            </a:r>
            <a:r>
              <a:rPr b="0" i="0" lang="en" sz="1900" u="none" cap="none" strike="noStrike">
                <a:solidFill>
                  <a:srgbClr val="000000"/>
                </a:solidFill>
                <a:latin typeface="Calibri"/>
                <a:ea typeface="Calibri"/>
                <a:cs typeface="Calibri"/>
                <a:sym typeface="Calibri"/>
              </a:rPr>
              <a:t>key-value stores offer </a:t>
            </a:r>
            <a:r>
              <a:rPr b="1" i="0" lang="en" sz="1900" u="none" cap="none" strike="noStrike">
                <a:solidFill>
                  <a:srgbClr val="000000"/>
                </a:solidFill>
                <a:latin typeface="Calibri"/>
                <a:ea typeface="Calibri"/>
                <a:cs typeface="Calibri"/>
                <a:sym typeface="Calibri"/>
              </a:rPr>
              <a:t>&lt;</a:t>
            </a:r>
            <a:r>
              <a:rPr b="0" i="0" lang="en" sz="1900" u="none" cap="none" strike="noStrike">
                <a:solidFill>
                  <a:srgbClr val="000000"/>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10μs </a:t>
            </a:r>
            <a:r>
              <a:rPr b="0" i="0" lang="en" sz="1900" u="none" cap="none" strike="noStrike">
                <a:solidFill>
                  <a:srgbClr val="000000"/>
                </a:solidFill>
                <a:latin typeface="Calibri"/>
                <a:ea typeface="Calibri"/>
                <a:cs typeface="Calibri"/>
                <a:sym typeface="Calibri"/>
              </a:rPr>
              <a:t>latency</a:t>
            </a:r>
            <a:r>
              <a:rPr b="1" i="0" lang="en" sz="1900" u="none" cap="none" strike="noStrike">
                <a:solidFill>
                  <a:srgbClr val="000000"/>
                </a:solidFill>
                <a:latin typeface="Calibri"/>
                <a:ea typeface="Calibri"/>
                <a:cs typeface="Calibri"/>
                <a:sym typeface="Calibri"/>
              </a:rPr>
              <a:t>, &gt; Mops/s </a:t>
            </a:r>
            <a:r>
              <a:rPr b="0" i="0" lang="en" sz="1900" u="none" cap="none" strike="noStrike">
                <a:solidFill>
                  <a:srgbClr val="000000"/>
                </a:solidFill>
                <a:latin typeface="Calibri"/>
                <a:ea typeface="Calibri"/>
                <a:cs typeface="Calibri"/>
                <a:sym typeface="Calibri"/>
              </a:rPr>
              <a:t>throughput</a:t>
            </a:r>
            <a:endParaRPr b="0" i="0" sz="19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Fast because they</a:t>
            </a:r>
            <a:r>
              <a:rPr lang="en" sz="1500">
                <a:latin typeface="Calibri"/>
                <a:ea typeface="Calibri"/>
                <a:cs typeface="Calibri"/>
                <a:sym typeface="Calibri"/>
              </a:rPr>
              <a:t> support just simple gets and puts?</a:t>
            </a:r>
            <a:endParaRPr b="0" i="0" sz="1500" u="none" cap="none" strike="noStrike">
              <a:solidFill>
                <a:srgbClr val="000000"/>
              </a:solidFill>
              <a:latin typeface="Calibri"/>
              <a:ea typeface="Calibri"/>
              <a:cs typeface="Calibri"/>
              <a:sym typeface="Calibri"/>
            </a:endParaRPr>
          </a:p>
          <a:p>
            <a:pPr indent="-241300" lvl="0" marL="393700" marR="0" rtl="0" algn="l">
              <a:spcBef>
                <a:spcPts val="500"/>
              </a:spcBef>
              <a:spcAft>
                <a:spcPts val="0"/>
              </a:spcAft>
              <a:buClr>
                <a:srgbClr val="000000"/>
              </a:buClr>
              <a:buSzPts val="800"/>
              <a:buFont typeface="Noto Sans Symbols"/>
              <a:buNone/>
            </a:pPr>
            <a:r>
              <a:t/>
            </a:r>
            <a:endParaRPr b="0" i="0" sz="1900" u="none" cap="none" strike="noStrike">
              <a:solidFill>
                <a:srgbClr val="000000"/>
              </a:solidFill>
              <a:latin typeface="Calibri"/>
              <a:ea typeface="Calibri"/>
              <a:cs typeface="Calibri"/>
              <a:sym typeface="Calibri"/>
            </a:endParaRPr>
          </a:p>
          <a:p>
            <a:pPr indent="0" lvl="0" marL="0" marR="0" rtl="0" algn="l">
              <a:spcBef>
                <a:spcPts val="100"/>
              </a:spcBef>
              <a:spcAft>
                <a:spcPts val="0"/>
              </a:spcAft>
              <a:buNone/>
            </a:pPr>
            <a:r>
              <a:rPr b="1" i="0" lang="en" sz="1900" u="none" cap="none" strike="noStrike">
                <a:solidFill>
                  <a:srgbClr val="FF0000"/>
                </a:solidFill>
                <a:latin typeface="Calibri"/>
                <a:ea typeface="Calibri"/>
                <a:cs typeface="Calibri"/>
                <a:sym typeface="Calibri"/>
              </a:rPr>
              <a:t>Problem: </a:t>
            </a:r>
            <a:r>
              <a:rPr b="0" i="0" lang="en" sz="1900" u="none" cap="none" strike="noStrike">
                <a:solidFill>
                  <a:srgbClr val="000000"/>
                </a:solidFill>
                <a:latin typeface="Calibri"/>
                <a:ea typeface="Calibri"/>
                <a:cs typeface="Calibri"/>
                <a:sym typeface="Calibri"/>
              </a:rPr>
              <a:t>Leverage performance </a:t>
            </a:r>
            <a:r>
              <a:rPr b="1" i="0" lang="en" sz="1900" u="none" cap="none" strike="noStrike">
                <a:solidFill>
                  <a:srgbClr val="000000"/>
                </a:solidFill>
                <a:latin typeface="Calibri"/>
                <a:ea typeface="Calibri"/>
                <a:cs typeface="Calibri"/>
                <a:sym typeface="Calibri"/>
              </a:rPr>
              <a:t>→</a:t>
            </a:r>
            <a:r>
              <a:rPr b="0" i="0" lang="en" sz="1900" u="none" cap="none" strike="noStrike">
                <a:solidFill>
                  <a:srgbClr val="000000"/>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share</a:t>
            </a:r>
            <a:r>
              <a:rPr b="0" i="0" lang="en" sz="1900" u="none" cap="none" strike="noStrike">
                <a:solidFill>
                  <a:srgbClr val="000000"/>
                </a:solidFill>
                <a:latin typeface="Calibri"/>
                <a:ea typeface="Calibri"/>
                <a:cs typeface="Calibri"/>
                <a:sym typeface="Calibri"/>
              </a:rPr>
              <a:t> between tenants</a:t>
            </a:r>
            <a:endParaRPr b="0" i="0" sz="1900" u="none" cap="none" strike="noStrike">
              <a:solidFill>
                <a:srgbClr val="000000"/>
              </a:solidFill>
              <a:latin typeface="Calibri"/>
              <a:ea typeface="Calibri"/>
              <a:cs typeface="Calibri"/>
              <a:sym typeface="Calibri"/>
            </a:endParaRPr>
          </a:p>
          <a:p>
            <a:pPr indent="0" lvl="0" marL="0" marR="0" rtl="0" algn="l">
              <a:spcBef>
                <a:spcPts val="100"/>
              </a:spcBef>
              <a:spcAft>
                <a:spcPts val="0"/>
              </a:spcAft>
              <a:buNone/>
            </a:pPr>
            <a:r>
              <a:rPr b="1" i="0" lang="en" sz="1900" u="none" cap="none" strike="noStrike">
                <a:solidFill>
                  <a:srgbClr val="FF0000"/>
                </a:solidFill>
                <a:latin typeface="Calibri"/>
                <a:ea typeface="Calibri"/>
                <a:cs typeface="Calibri"/>
                <a:sym typeface="Calibri"/>
              </a:rPr>
              <a:t>Problem: </a:t>
            </a:r>
            <a:r>
              <a:rPr b="0" i="0" lang="en" sz="1900" u="none" cap="none" strike="noStrike">
                <a:solidFill>
                  <a:srgbClr val="000000"/>
                </a:solidFill>
                <a:latin typeface="Calibri"/>
                <a:ea typeface="Calibri"/>
                <a:cs typeface="Calibri"/>
                <a:sym typeface="Calibri"/>
              </a:rPr>
              <a:t>Apps require rich data models. Ex: Facebook’s TAO</a:t>
            </a:r>
            <a:endParaRPr b="0" i="0" sz="19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Implement using gets &amp; puts? </a:t>
            </a:r>
            <a:r>
              <a:rPr b="1" i="0" lang="en" sz="1500" u="none" cap="none" strike="noStrike">
                <a:solidFill>
                  <a:srgbClr val="000000"/>
                </a:solidFill>
                <a:latin typeface="Calibri"/>
                <a:ea typeface="Calibri"/>
                <a:cs typeface="Calibri"/>
                <a:sym typeface="Calibri"/>
              </a:rPr>
              <a:t>→</a:t>
            </a:r>
            <a:r>
              <a:rPr b="0" i="0" lang="en" sz="1500" u="none" cap="none" strike="noStrike">
                <a:solidFill>
                  <a:srgbClr val="000000"/>
                </a:solidFill>
                <a:latin typeface="Calibri"/>
                <a:ea typeface="Calibri"/>
                <a:cs typeface="Calibri"/>
                <a:sym typeface="Calibri"/>
              </a:rPr>
              <a:t> </a:t>
            </a:r>
            <a:r>
              <a:rPr b="1" i="0" lang="en" sz="1500" u="none" cap="none" strike="noStrike">
                <a:solidFill>
                  <a:srgbClr val="000000"/>
                </a:solidFill>
                <a:latin typeface="Calibri"/>
                <a:ea typeface="Calibri"/>
                <a:cs typeface="Calibri"/>
                <a:sym typeface="Calibri"/>
              </a:rPr>
              <a:t>Data movement, client stalls</a:t>
            </a:r>
            <a:endParaRPr b="0" i="0" sz="15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Push code to key-value store? </a:t>
            </a:r>
            <a:r>
              <a:rPr b="1" i="0" lang="en" sz="1500" u="none" cap="none" strike="noStrike">
                <a:solidFill>
                  <a:srgbClr val="000000"/>
                </a:solidFill>
                <a:latin typeface="Calibri"/>
                <a:ea typeface="Calibri"/>
                <a:cs typeface="Calibri"/>
                <a:sym typeface="Calibri"/>
              </a:rPr>
              <a:t>→</a:t>
            </a:r>
            <a:r>
              <a:rPr b="0" i="0" lang="en" sz="1500" u="none" cap="none" strike="noStrike">
                <a:solidFill>
                  <a:srgbClr val="000000"/>
                </a:solidFill>
                <a:latin typeface="Calibri"/>
                <a:ea typeface="Calibri"/>
                <a:cs typeface="Calibri"/>
                <a:sym typeface="Calibri"/>
              </a:rPr>
              <a:t> </a:t>
            </a:r>
            <a:r>
              <a:rPr b="1" i="0" lang="en" sz="1500" u="none" cap="none" strike="noStrike">
                <a:solidFill>
                  <a:srgbClr val="000000"/>
                </a:solidFill>
                <a:latin typeface="Calibri"/>
                <a:ea typeface="Calibri"/>
                <a:cs typeface="Calibri"/>
                <a:sym typeface="Calibri"/>
              </a:rPr>
              <a:t>Isolation costs limit density</a:t>
            </a:r>
            <a:endParaRPr b="0" i="0" sz="1500" u="none" cap="none" strike="noStrike">
              <a:solidFill>
                <a:srgbClr val="000000"/>
              </a:solidFill>
              <a:latin typeface="Calibri"/>
              <a:ea typeface="Calibri"/>
              <a:cs typeface="Calibri"/>
              <a:sym typeface="Calibri"/>
            </a:endParaRPr>
          </a:p>
          <a:p>
            <a:pPr indent="-241300" lvl="0" marL="393700" marR="0" rtl="0" algn="l">
              <a:spcBef>
                <a:spcPts val="500"/>
              </a:spcBef>
              <a:spcAft>
                <a:spcPts val="0"/>
              </a:spcAft>
              <a:buClr>
                <a:srgbClr val="0066B3"/>
              </a:buClr>
              <a:buSzPts val="800"/>
              <a:buFont typeface="Noto Sans Symbols"/>
              <a:buNone/>
            </a:pPr>
            <a:r>
              <a:t/>
            </a:r>
            <a:endParaRPr b="0" i="0" sz="1900" u="none" cap="none" strike="noStrike">
              <a:solidFill>
                <a:srgbClr val="000000"/>
              </a:solidFill>
              <a:latin typeface="Calibri"/>
              <a:ea typeface="Calibri"/>
              <a:cs typeface="Calibri"/>
              <a:sym typeface="Calibri"/>
            </a:endParaRPr>
          </a:p>
          <a:p>
            <a:pPr indent="0" lvl="0" marL="0" marR="0" rtl="0" algn="l">
              <a:spcBef>
                <a:spcPts val="100"/>
              </a:spcBef>
              <a:spcAft>
                <a:spcPts val="0"/>
              </a:spcAft>
              <a:buNone/>
            </a:pPr>
            <a:r>
              <a:rPr b="1" i="0" lang="en" sz="1900" u="none" cap="none" strike="noStrike">
                <a:solidFill>
                  <a:srgbClr val="0091FF"/>
                </a:solidFill>
                <a:latin typeface="Calibri"/>
                <a:ea typeface="Calibri"/>
                <a:cs typeface="Calibri"/>
                <a:sym typeface="Calibri"/>
              </a:rPr>
              <a:t>Splinter:</a:t>
            </a:r>
            <a:r>
              <a:rPr b="1" i="0" lang="en" sz="1900" u="none" cap="none" strike="noStrike">
                <a:solidFill>
                  <a:srgbClr val="0066B3"/>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Multi-tenant</a:t>
            </a:r>
            <a:r>
              <a:rPr b="0" i="0" lang="en" sz="1900" u="none" cap="none" strike="noStrike">
                <a:solidFill>
                  <a:srgbClr val="000000"/>
                </a:solidFill>
                <a:latin typeface="Calibri"/>
                <a:ea typeface="Calibri"/>
                <a:cs typeface="Calibri"/>
                <a:sym typeface="Calibri"/>
              </a:rPr>
              <a:t> key-value store that code can be pushed to</a:t>
            </a:r>
            <a:endParaRPr b="0" i="0" sz="19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Tenants push type- &amp; memory-safe code written in </a:t>
            </a:r>
            <a:r>
              <a:rPr b="1" i="0" lang="en" sz="1500" u="none" cap="none" strike="noStrike">
                <a:solidFill>
                  <a:srgbClr val="000000"/>
                </a:solidFill>
                <a:latin typeface="Calibri"/>
                <a:ea typeface="Calibri"/>
                <a:cs typeface="Calibri"/>
                <a:sym typeface="Calibri"/>
              </a:rPr>
              <a:t>Rust</a:t>
            </a:r>
            <a:r>
              <a:rPr b="0" i="0" lang="en" sz="1500" u="none" cap="none" strike="noStrike">
                <a:solidFill>
                  <a:srgbClr val="000000"/>
                </a:solidFill>
                <a:latin typeface="Calibri"/>
                <a:ea typeface="Calibri"/>
                <a:cs typeface="Calibri"/>
                <a:sym typeface="Calibri"/>
              </a:rPr>
              <a:t> at runtime</a:t>
            </a:r>
            <a:endParaRPr b="0" i="0" sz="1500" u="none" cap="none"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lang="en" sz="1500">
                <a:latin typeface="Calibri"/>
                <a:ea typeface="Calibri"/>
                <a:cs typeface="Calibri"/>
                <a:sym typeface="Calibri"/>
              </a:rPr>
              <a:t>Aggregate workload improves by </a:t>
            </a:r>
            <a:r>
              <a:rPr b="1" lang="en" sz="1500">
                <a:latin typeface="Calibri"/>
                <a:ea typeface="Calibri"/>
                <a:cs typeface="Calibri"/>
                <a:sym typeface="Calibri"/>
              </a:rPr>
              <a:t>2x</a:t>
            </a:r>
            <a:r>
              <a:rPr lang="en" sz="1500">
                <a:latin typeface="Calibri"/>
                <a:ea typeface="Calibri"/>
                <a:cs typeface="Calibri"/>
                <a:sym typeface="Calibri"/>
              </a:rPr>
              <a:t>, Facebook’s TAO by </a:t>
            </a:r>
            <a:r>
              <a:rPr b="1" lang="en" sz="1500">
                <a:latin typeface="Calibri"/>
                <a:ea typeface="Calibri"/>
                <a:cs typeface="Calibri"/>
                <a:sym typeface="Calibri"/>
              </a:rPr>
              <a:t>400 Kops/s</a:t>
            </a:r>
            <a:endParaRPr b="1" i="0" sz="1500" u="none" cap="none" strike="noStrike">
              <a:solidFill>
                <a:srgbClr val="00000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89" name="Shape 2389"/>
        <p:cNvGrpSpPr/>
        <p:nvPr/>
      </p:nvGrpSpPr>
      <p:grpSpPr>
        <a:xfrm>
          <a:off x="0" y="0"/>
          <a:ext cx="0" cy="0"/>
          <a:chOff x="0" y="0"/>
          <a:chExt cx="0" cy="0"/>
        </a:xfrm>
      </p:grpSpPr>
      <p:sp>
        <p:nvSpPr>
          <p:cNvPr id="2390" name="Google Shape;2390;p81"/>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i="0" lang="en" sz="2800" u="none" cap="none" strike="noStrike">
                <a:solidFill>
                  <a:srgbClr val="000000"/>
                </a:solidFill>
                <a:latin typeface="Calibri"/>
                <a:ea typeface="Calibri"/>
                <a:cs typeface="Calibri"/>
                <a:sym typeface="Calibri"/>
              </a:rPr>
              <a:t>Richer Data Models Come At A Price</a:t>
            </a:r>
            <a:endParaRPr b="0" i="0" sz="2800" u="none" cap="none" strike="noStrike">
              <a:solidFill>
                <a:srgbClr val="000000"/>
              </a:solidFill>
              <a:latin typeface="Calibri"/>
              <a:ea typeface="Calibri"/>
              <a:cs typeface="Calibri"/>
              <a:sym typeface="Calibri"/>
            </a:endParaRPr>
          </a:p>
        </p:txBody>
      </p:sp>
      <p:sp>
        <p:nvSpPr>
          <p:cNvPr id="2391" name="Google Shape;2391;p81"/>
          <p:cNvSpPr txBox="1"/>
          <p:nvPr/>
        </p:nvSpPr>
        <p:spPr>
          <a:xfrm>
            <a:off x="2656825" y="1841675"/>
            <a:ext cx="6159900" cy="651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i="0" lang="en" sz="1900" u="none" cap="none" strike="noStrike">
                <a:latin typeface="Calibri"/>
                <a:ea typeface="Calibri"/>
                <a:cs typeface="Calibri"/>
                <a:sym typeface="Calibri"/>
              </a:rPr>
              <a:t>Apps require rich data models in addition to performance</a:t>
            </a:r>
            <a:endParaRPr sz="1900" strike="noStrike">
              <a:latin typeface="Calibri"/>
              <a:ea typeface="Calibri"/>
              <a:cs typeface="Calibri"/>
              <a:sym typeface="Calibri"/>
            </a:endParaRPr>
          </a:p>
          <a:p>
            <a:pPr indent="-330200" lvl="0" marL="419100" marR="0" rtl="0" algn="l">
              <a:spcBef>
                <a:spcPts val="800"/>
              </a:spcBef>
              <a:spcAft>
                <a:spcPts val="0"/>
              </a:spcAft>
              <a:buClr>
                <a:srgbClr val="000000"/>
              </a:buClr>
              <a:buSzPts val="1800"/>
              <a:buFont typeface="Calibri"/>
              <a:buChar char="➔"/>
            </a:pPr>
            <a:r>
              <a:rPr i="0" lang="en" sz="1900" u="none" cap="none" strike="noStrike">
                <a:latin typeface="Calibri"/>
                <a:ea typeface="Calibri"/>
                <a:cs typeface="Calibri"/>
                <a:sym typeface="Calibri"/>
              </a:rPr>
              <a:t>Ex: Social graphs, Decision trees etc</a:t>
            </a:r>
            <a:endParaRPr i="0" sz="1900" u="none" cap="none" strike="noStrike">
              <a:latin typeface="Calibri"/>
              <a:ea typeface="Calibri"/>
              <a:cs typeface="Calibri"/>
              <a:sym typeface="Calibri"/>
            </a:endParaRPr>
          </a:p>
        </p:txBody>
      </p:sp>
      <p:sp>
        <p:nvSpPr>
          <p:cNvPr id="2392" name="Google Shape;2392;p81"/>
          <p:cNvSpPr txBox="1"/>
          <p:nvPr/>
        </p:nvSpPr>
        <p:spPr>
          <a:xfrm>
            <a:off x="2656825" y="3466550"/>
            <a:ext cx="5857800" cy="882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Key-value stores trade-off data model for performance</a:t>
            </a:r>
            <a:endParaRPr b="0" sz="1900"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Simple get()’s &amp; put()’s over key-value pairs</a:t>
            </a:r>
            <a:endParaRPr b="0" i="0" sz="1900" u="none" cap="none" strike="noStrike">
              <a:latin typeface="Arial"/>
              <a:ea typeface="Arial"/>
              <a:cs typeface="Arial"/>
              <a:sym typeface="Arial"/>
            </a:endParaRPr>
          </a:p>
        </p:txBody>
      </p:sp>
      <p:sp>
        <p:nvSpPr>
          <p:cNvPr id="2393" name="Google Shape;2393;p81"/>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394" name="Google Shape;2394;p81"/>
          <p:cNvSpPr/>
          <p:nvPr/>
        </p:nvSpPr>
        <p:spPr>
          <a:xfrm>
            <a:off x="663552" y="1529512"/>
            <a:ext cx="1733700" cy="960000"/>
          </a:xfrm>
          <a:prstGeom prst="rect">
            <a:avLst/>
          </a:prstGeom>
          <a:solidFill>
            <a:srgbClr val="FCD3C1"/>
          </a:solidFill>
          <a:ln cap="flat" cmpd="sng" w="9525">
            <a:solidFill>
              <a:srgbClr val="ED1C24"/>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get_friends(user)</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Client</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grpSp>
        <p:nvGrpSpPr>
          <p:cNvPr id="2395" name="Google Shape;2395;p81"/>
          <p:cNvGrpSpPr/>
          <p:nvPr/>
        </p:nvGrpSpPr>
        <p:grpSpPr>
          <a:xfrm>
            <a:off x="1821529" y="2496521"/>
            <a:ext cx="620456" cy="657684"/>
            <a:chOff x="2008080" y="2752200"/>
            <a:chExt cx="684000" cy="725040"/>
          </a:xfrm>
        </p:grpSpPr>
        <p:sp>
          <p:nvSpPr>
            <p:cNvPr id="2396" name="Google Shape;2396;p81"/>
            <p:cNvSpPr/>
            <p:nvPr/>
          </p:nvSpPr>
          <p:spPr>
            <a:xfrm>
              <a:off x="2008080" y="2752200"/>
              <a:ext cx="351361" cy="72503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397" name="Google Shape;2397;p81"/>
            <p:cNvSpPr/>
            <p:nvPr/>
          </p:nvSpPr>
          <p:spPr>
            <a:xfrm rot="10800000">
              <a:off x="2340719" y="2752201"/>
              <a:ext cx="351361" cy="72503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grpSp>
      <p:sp>
        <p:nvSpPr>
          <p:cNvPr id="2398" name="Google Shape;2398;p81"/>
          <p:cNvSpPr txBox="1"/>
          <p:nvPr/>
        </p:nvSpPr>
        <p:spPr>
          <a:xfrm>
            <a:off x="574077" y="2695912"/>
            <a:ext cx="1371600" cy="290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get()/put(</a:t>
            </a:r>
            <a:r>
              <a:rPr b="0" lang="en" sz="1600" strike="noStrike">
                <a:solidFill>
                  <a:srgbClr val="FF000A"/>
                </a:solidFill>
                <a:latin typeface="Calibri"/>
                <a:ea typeface="Calibri"/>
                <a:cs typeface="Calibri"/>
                <a:sym typeface="Calibri"/>
              </a:rPr>
              <a:t>)</a:t>
            </a:r>
            <a:endParaRPr b="0" sz="1600" strike="noStrike">
              <a:latin typeface="Arial"/>
              <a:ea typeface="Arial"/>
              <a:cs typeface="Arial"/>
              <a:sym typeface="Arial"/>
            </a:endParaRPr>
          </a:p>
        </p:txBody>
      </p:sp>
      <p:grpSp>
        <p:nvGrpSpPr>
          <p:cNvPr id="2399" name="Google Shape;2399;p81"/>
          <p:cNvGrpSpPr/>
          <p:nvPr/>
        </p:nvGrpSpPr>
        <p:grpSpPr>
          <a:xfrm>
            <a:off x="913051" y="3541173"/>
            <a:ext cx="414726" cy="819111"/>
            <a:chOff x="1006560" y="3903840"/>
            <a:chExt cx="457200" cy="903000"/>
          </a:xfrm>
        </p:grpSpPr>
        <p:sp>
          <p:nvSpPr>
            <p:cNvPr id="2400" name="Google Shape;2400;p8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01" name="Google Shape;2401;p8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02" name="Google Shape;2402;p8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03" name="Google Shape;2403;p8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04" name="Google Shape;2404;p81"/>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405" name="Google Shape;2405;p81"/>
          <p:cNvCxnSpPr/>
          <p:nvPr/>
        </p:nvCxnSpPr>
        <p:spPr>
          <a:xfrm>
            <a:off x="1327757" y="3623938"/>
            <a:ext cx="397200" cy="210900"/>
          </a:xfrm>
          <a:prstGeom prst="straightConnector1">
            <a:avLst/>
          </a:prstGeom>
          <a:noFill/>
          <a:ln cap="flat" cmpd="sng" w="38150">
            <a:solidFill>
              <a:srgbClr val="000000"/>
            </a:solidFill>
            <a:prstDash val="solid"/>
            <a:round/>
            <a:headEnd len="sm" w="sm" type="none"/>
            <a:tailEnd len="med" w="med" type="stealth"/>
          </a:ln>
        </p:spPr>
      </p:cxnSp>
      <p:cxnSp>
        <p:nvCxnSpPr>
          <p:cNvPr id="2406" name="Google Shape;2406;p81"/>
          <p:cNvCxnSpPr/>
          <p:nvPr/>
        </p:nvCxnSpPr>
        <p:spPr>
          <a:xfrm flipH="1" rot="10800000">
            <a:off x="1327757" y="3997985"/>
            <a:ext cx="496800" cy="123600"/>
          </a:xfrm>
          <a:prstGeom prst="straightConnector1">
            <a:avLst/>
          </a:prstGeom>
          <a:noFill/>
          <a:ln cap="flat" cmpd="sng" w="38150">
            <a:solidFill>
              <a:srgbClr val="000000"/>
            </a:solidFill>
            <a:prstDash val="solid"/>
            <a:round/>
            <a:headEnd len="sm" w="sm" type="none"/>
            <a:tailEnd len="med" w="med" type="stealth"/>
          </a:ln>
        </p:spPr>
      </p:cxnSp>
      <p:sp>
        <p:nvSpPr>
          <p:cNvPr id="2407" name="Google Shape;2407;p81"/>
          <p:cNvSpPr txBox="1"/>
          <p:nvPr/>
        </p:nvSpPr>
        <p:spPr>
          <a:xfrm>
            <a:off x="559797" y="3240150"/>
            <a:ext cx="11940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Hash Table</a:t>
            </a:r>
            <a:endParaRPr b="0" sz="1400" strike="noStrike">
              <a:latin typeface="Arial"/>
              <a:ea typeface="Arial"/>
              <a:cs typeface="Arial"/>
              <a:sym typeface="Arial"/>
            </a:endParaRPr>
          </a:p>
        </p:txBody>
      </p:sp>
      <p:sp>
        <p:nvSpPr>
          <p:cNvPr id="2408" name="Google Shape;2408;p81"/>
          <p:cNvSpPr txBox="1"/>
          <p:nvPr/>
        </p:nvSpPr>
        <p:spPr>
          <a:xfrm>
            <a:off x="1566274" y="3240150"/>
            <a:ext cx="8556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grpSp>
        <p:nvGrpSpPr>
          <p:cNvPr id="2409" name="Google Shape;2409;p81"/>
          <p:cNvGrpSpPr/>
          <p:nvPr/>
        </p:nvGrpSpPr>
        <p:grpSpPr>
          <a:xfrm>
            <a:off x="1644209" y="3541173"/>
            <a:ext cx="643315" cy="817479"/>
            <a:chOff x="1812600" y="3903840"/>
            <a:chExt cx="709200" cy="901200"/>
          </a:xfrm>
        </p:grpSpPr>
        <p:sp>
          <p:nvSpPr>
            <p:cNvPr id="2410" name="Google Shape;2410;p81"/>
            <p:cNvSpPr/>
            <p:nvPr/>
          </p:nvSpPr>
          <p:spPr>
            <a:xfrm>
              <a:off x="2028600" y="408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11" name="Google Shape;2411;p81"/>
            <p:cNvSpPr/>
            <p:nvPr/>
          </p:nvSpPr>
          <p:spPr>
            <a:xfrm>
              <a:off x="1900080" y="422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12" name="Google Shape;2412;p81"/>
            <p:cNvSpPr/>
            <p:nvPr/>
          </p:nvSpPr>
          <p:spPr>
            <a:xfrm>
              <a:off x="2009880" y="440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13" name="Google Shape;2413;p81"/>
            <p:cNvSpPr/>
            <p:nvPr/>
          </p:nvSpPr>
          <p:spPr>
            <a:xfrm>
              <a:off x="1812600" y="458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14" name="Google Shape;2414;p81"/>
            <p:cNvSpPr/>
            <p:nvPr/>
          </p:nvSpPr>
          <p:spPr>
            <a:xfrm>
              <a:off x="2064600" y="4731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15" name="Google Shape;2415;p81"/>
            <p:cNvSpPr/>
            <p:nvPr/>
          </p:nvSpPr>
          <p:spPr>
            <a:xfrm>
              <a:off x="1920600" y="390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416" name="Google Shape;2416;p81"/>
          <p:cNvSpPr txBox="1"/>
          <p:nvPr/>
        </p:nvSpPr>
        <p:spPr>
          <a:xfrm>
            <a:off x="2657147" y="4260691"/>
            <a:ext cx="5168100" cy="6351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Thinner data model → Better performance</a:t>
            </a:r>
            <a:endParaRPr b="0" sz="2200" strike="noStrike">
              <a:latin typeface="Arial"/>
              <a:ea typeface="Arial"/>
              <a:cs typeface="Arial"/>
              <a:sym typeface="Arial"/>
            </a:endParaRPr>
          </a:p>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But do applications benefit?</a:t>
            </a:r>
            <a:endParaRPr b="0" sz="2200" strike="noStrike">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0" name="Shape 2420"/>
        <p:cNvGrpSpPr/>
        <p:nvPr/>
      </p:nvGrpSpPr>
      <p:grpSpPr>
        <a:xfrm>
          <a:off x="0" y="0"/>
          <a:ext cx="0" cy="0"/>
          <a:chOff x="0" y="0"/>
          <a:chExt cx="0" cy="0"/>
        </a:xfrm>
      </p:grpSpPr>
      <p:sp>
        <p:nvSpPr>
          <p:cNvPr id="2421" name="Google Shape;2421;p82"/>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i="0" lang="en" sz="2800" u="none" cap="none" strike="noStrike">
                <a:solidFill>
                  <a:srgbClr val="000000"/>
                </a:solidFill>
                <a:latin typeface="Calibri"/>
                <a:ea typeface="Calibri"/>
                <a:cs typeface="Calibri"/>
                <a:sym typeface="Calibri"/>
              </a:rPr>
              <a:t>Richer Data Models Come At A Price</a:t>
            </a:r>
            <a:endParaRPr b="0" i="0" sz="2800" u="none" cap="none" strike="noStrike">
              <a:solidFill>
                <a:srgbClr val="000000"/>
              </a:solidFill>
              <a:latin typeface="Calibri"/>
              <a:ea typeface="Calibri"/>
              <a:cs typeface="Calibri"/>
              <a:sym typeface="Calibri"/>
            </a:endParaRPr>
          </a:p>
        </p:txBody>
      </p:sp>
      <p:sp>
        <p:nvSpPr>
          <p:cNvPr id="2422" name="Google Shape;2422;p82"/>
          <p:cNvSpPr txBox="1"/>
          <p:nvPr/>
        </p:nvSpPr>
        <p:spPr>
          <a:xfrm>
            <a:off x="2656825" y="1841675"/>
            <a:ext cx="6159900" cy="651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i="0" lang="en" sz="1900" u="none" cap="none" strike="noStrike">
                <a:latin typeface="Calibri"/>
                <a:ea typeface="Calibri"/>
                <a:cs typeface="Calibri"/>
                <a:sym typeface="Calibri"/>
              </a:rPr>
              <a:t>Apps require rich data models in addition to performance</a:t>
            </a:r>
            <a:endParaRPr sz="1900" strike="noStrike">
              <a:latin typeface="Calibri"/>
              <a:ea typeface="Calibri"/>
              <a:cs typeface="Calibri"/>
              <a:sym typeface="Calibri"/>
            </a:endParaRPr>
          </a:p>
          <a:p>
            <a:pPr indent="-330200" lvl="0" marL="419100" marR="0" rtl="0" algn="l">
              <a:spcBef>
                <a:spcPts val="800"/>
              </a:spcBef>
              <a:spcAft>
                <a:spcPts val="0"/>
              </a:spcAft>
              <a:buClr>
                <a:srgbClr val="000000"/>
              </a:buClr>
              <a:buSzPts val="1800"/>
              <a:buFont typeface="Calibri"/>
              <a:buChar char="➔"/>
            </a:pPr>
            <a:r>
              <a:rPr i="0" lang="en" sz="1900" u="none" cap="none" strike="noStrike">
                <a:latin typeface="Calibri"/>
                <a:ea typeface="Calibri"/>
                <a:cs typeface="Calibri"/>
                <a:sym typeface="Calibri"/>
              </a:rPr>
              <a:t>Ex: Social graphs, Decision trees etc</a:t>
            </a:r>
            <a:endParaRPr i="0" sz="1900" u="none" cap="none" strike="noStrike">
              <a:latin typeface="Calibri"/>
              <a:ea typeface="Calibri"/>
              <a:cs typeface="Calibri"/>
              <a:sym typeface="Calibri"/>
            </a:endParaRPr>
          </a:p>
        </p:txBody>
      </p:sp>
      <p:sp>
        <p:nvSpPr>
          <p:cNvPr id="2423" name="Google Shape;2423;p82"/>
          <p:cNvSpPr txBox="1"/>
          <p:nvPr/>
        </p:nvSpPr>
        <p:spPr>
          <a:xfrm>
            <a:off x="2656825" y="3466550"/>
            <a:ext cx="5857800" cy="882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Key-value stores trade-off data model for performance</a:t>
            </a:r>
            <a:endParaRPr b="0" sz="1900"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Simple get()’s &amp; put()’s over key-value pairs</a:t>
            </a:r>
            <a:endParaRPr b="0" i="0" sz="1900" u="none" cap="none" strike="noStrike">
              <a:latin typeface="Arial"/>
              <a:ea typeface="Arial"/>
              <a:cs typeface="Arial"/>
              <a:sym typeface="Arial"/>
            </a:endParaRPr>
          </a:p>
        </p:txBody>
      </p:sp>
      <p:sp>
        <p:nvSpPr>
          <p:cNvPr id="2424" name="Google Shape;2424;p82"/>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425" name="Google Shape;2425;p82"/>
          <p:cNvSpPr/>
          <p:nvPr/>
        </p:nvSpPr>
        <p:spPr>
          <a:xfrm>
            <a:off x="663552" y="1529512"/>
            <a:ext cx="1733700" cy="960000"/>
          </a:xfrm>
          <a:prstGeom prst="rect">
            <a:avLst/>
          </a:prstGeom>
          <a:solidFill>
            <a:srgbClr val="FCD3C1"/>
          </a:solidFill>
          <a:ln cap="flat" cmpd="sng" w="9525">
            <a:solidFill>
              <a:srgbClr val="ED1C24"/>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get_friends(user)</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Client</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grpSp>
        <p:nvGrpSpPr>
          <p:cNvPr id="2426" name="Google Shape;2426;p82"/>
          <p:cNvGrpSpPr/>
          <p:nvPr/>
        </p:nvGrpSpPr>
        <p:grpSpPr>
          <a:xfrm>
            <a:off x="1821529" y="2496521"/>
            <a:ext cx="620456" cy="657684"/>
            <a:chOff x="2008080" y="2752200"/>
            <a:chExt cx="684000" cy="725040"/>
          </a:xfrm>
        </p:grpSpPr>
        <p:sp>
          <p:nvSpPr>
            <p:cNvPr id="2427" name="Google Shape;2427;p82"/>
            <p:cNvSpPr/>
            <p:nvPr/>
          </p:nvSpPr>
          <p:spPr>
            <a:xfrm>
              <a:off x="2008080" y="2752200"/>
              <a:ext cx="351361" cy="72503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428" name="Google Shape;2428;p82"/>
            <p:cNvSpPr/>
            <p:nvPr/>
          </p:nvSpPr>
          <p:spPr>
            <a:xfrm rot="10800000">
              <a:off x="2340719" y="2752201"/>
              <a:ext cx="351361" cy="72503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grpSp>
      <p:sp>
        <p:nvSpPr>
          <p:cNvPr id="2429" name="Google Shape;2429;p82"/>
          <p:cNvSpPr txBox="1"/>
          <p:nvPr/>
        </p:nvSpPr>
        <p:spPr>
          <a:xfrm>
            <a:off x="574077" y="2695912"/>
            <a:ext cx="1371600" cy="290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get()/put(</a:t>
            </a:r>
            <a:r>
              <a:rPr b="0" lang="en" sz="1600" strike="noStrike">
                <a:solidFill>
                  <a:srgbClr val="FF000A"/>
                </a:solidFill>
                <a:latin typeface="Calibri"/>
                <a:ea typeface="Calibri"/>
                <a:cs typeface="Calibri"/>
                <a:sym typeface="Calibri"/>
              </a:rPr>
              <a:t>)</a:t>
            </a:r>
            <a:endParaRPr b="0" sz="1600" strike="noStrike">
              <a:latin typeface="Arial"/>
              <a:ea typeface="Arial"/>
              <a:cs typeface="Arial"/>
              <a:sym typeface="Arial"/>
            </a:endParaRPr>
          </a:p>
        </p:txBody>
      </p:sp>
      <p:grpSp>
        <p:nvGrpSpPr>
          <p:cNvPr id="2430" name="Google Shape;2430;p82"/>
          <p:cNvGrpSpPr/>
          <p:nvPr/>
        </p:nvGrpSpPr>
        <p:grpSpPr>
          <a:xfrm>
            <a:off x="913051" y="3541173"/>
            <a:ext cx="414726" cy="819111"/>
            <a:chOff x="1006560" y="3903840"/>
            <a:chExt cx="457200" cy="903000"/>
          </a:xfrm>
        </p:grpSpPr>
        <p:sp>
          <p:nvSpPr>
            <p:cNvPr id="2431" name="Google Shape;2431;p8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32" name="Google Shape;2432;p8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33" name="Google Shape;2433;p8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34" name="Google Shape;2434;p8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35" name="Google Shape;2435;p82"/>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436" name="Google Shape;2436;p82"/>
          <p:cNvCxnSpPr/>
          <p:nvPr/>
        </p:nvCxnSpPr>
        <p:spPr>
          <a:xfrm>
            <a:off x="1327757" y="3623938"/>
            <a:ext cx="397200" cy="210900"/>
          </a:xfrm>
          <a:prstGeom prst="straightConnector1">
            <a:avLst/>
          </a:prstGeom>
          <a:noFill/>
          <a:ln cap="flat" cmpd="sng" w="38150">
            <a:solidFill>
              <a:srgbClr val="000000"/>
            </a:solidFill>
            <a:prstDash val="solid"/>
            <a:round/>
            <a:headEnd len="sm" w="sm" type="none"/>
            <a:tailEnd len="med" w="med" type="stealth"/>
          </a:ln>
        </p:spPr>
      </p:cxnSp>
      <p:cxnSp>
        <p:nvCxnSpPr>
          <p:cNvPr id="2437" name="Google Shape;2437;p82"/>
          <p:cNvCxnSpPr/>
          <p:nvPr/>
        </p:nvCxnSpPr>
        <p:spPr>
          <a:xfrm flipH="1" rot="10800000">
            <a:off x="1327757" y="3997985"/>
            <a:ext cx="496800" cy="123600"/>
          </a:xfrm>
          <a:prstGeom prst="straightConnector1">
            <a:avLst/>
          </a:prstGeom>
          <a:noFill/>
          <a:ln cap="flat" cmpd="sng" w="38150">
            <a:solidFill>
              <a:srgbClr val="000000"/>
            </a:solidFill>
            <a:prstDash val="solid"/>
            <a:round/>
            <a:headEnd len="sm" w="sm" type="none"/>
            <a:tailEnd len="med" w="med" type="stealth"/>
          </a:ln>
        </p:spPr>
      </p:cxnSp>
      <p:sp>
        <p:nvSpPr>
          <p:cNvPr id="2438" name="Google Shape;2438;p82"/>
          <p:cNvSpPr txBox="1"/>
          <p:nvPr/>
        </p:nvSpPr>
        <p:spPr>
          <a:xfrm>
            <a:off x="1566274" y="3240150"/>
            <a:ext cx="8556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grpSp>
        <p:nvGrpSpPr>
          <p:cNvPr id="2439" name="Google Shape;2439;p82"/>
          <p:cNvGrpSpPr/>
          <p:nvPr/>
        </p:nvGrpSpPr>
        <p:grpSpPr>
          <a:xfrm>
            <a:off x="1644209" y="3541173"/>
            <a:ext cx="643315" cy="817479"/>
            <a:chOff x="1812600" y="3903840"/>
            <a:chExt cx="709200" cy="901200"/>
          </a:xfrm>
        </p:grpSpPr>
        <p:sp>
          <p:nvSpPr>
            <p:cNvPr id="2440" name="Google Shape;2440;p82"/>
            <p:cNvSpPr/>
            <p:nvPr/>
          </p:nvSpPr>
          <p:spPr>
            <a:xfrm>
              <a:off x="2028600" y="408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41" name="Google Shape;2441;p82"/>
            <p:cNvSpPr/>
            <p:nvPr/>
          </p:nvSpPr>
          <p:spPr>
            <a:xfrm>
              <a:off x="1900080" y="422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42" name="Google Shape;2442;p82"/>
            <p:cNvSpPr/>
            <p:nvPr/>
          </p:nvSpPr>
          <p:spPr>
            <a:xfrm>
              <a:off x="2009880" y="440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43" name="Google Shape;2443;p82"/>
            <p:cNvSpPr/>
            <p:nvPr/>
          </p:nvSpPr>
          <p:spPr>
            <a:xfrm>
              <a:off x="1812600" y="458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44" name="Google Shape;2444;p82"/>
            <p:cNvSpPr/>
            <p:nvPr/>
          </p:nvSpPr>
          <p:spPr>
            <a:xfrm>
              <a:off x="2064600" y="4731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45" name="Google Shape;2445;p82"/>
            <p:cNvSpPr/>
            <p:nvPr/>
          </p:nvSpPr>
          <p:spPr>
            <a:xfrm>
              <a:off x="1920600" y="390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446" name="Google Shape;2446;p82"/>
          <p:cNvSpPr txBox="1"/>
          <p:nvPr/>
        </p:nvSpPr>
        <p:spPr>
          <a:xfrm>
            <a:off x="2657147" y="4260691"/>
            <a:ext cx="5168100" cy="6351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Thinner data model → Better performance</a:t>
            </a:r>
            <a:endParaRPr b="0" sz="2200" strike="noStrike">
              <a:latin typeface="Arial"/>
              <a:ea typeface="Arial"/>
              <a:cs typeface="Arial"/>
              <a:sym typeface="Arial"/>
            </a:endParaRPr>
          </a:p>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But do applications benefit?</a:t>
            </a:r>
            <a:endParaRPr b="0" sz="2200" strike="noStrike">
              <a:latin typeface="Arial"/>
              <a:ea typeface="Arial"/>
              <a:cs typeface="Arial"/>
              <a:sym typeface="Arial"/>
            </a:endParaRPr>
          </a:p>
        </p:txBody>
      </p:sp>
      <p:sp>
        <p:nvSpPr>
          <p:cNvPr id="2447" name="Google Shape;2447;p82"/>
          <p:cNvSpPr txBox="1"/>
          <p:nvPr/>
        </p:nvSpPr>
        <p:spPr>
          <a:xfrm>
            <a:off x="2656820" y="4260364"/>
            <a:ext cx="5168100" cy="6351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Thinner data model → Better performance</a:t>
            </a:r>
            <a:endParaRPr b="0" sz="2200" strike="noStrike">
              <a:latin typeface="Arial"/>
              <a:ea typeface="Arial"/>
              <a:cs typeface="Arial"/>
              <a:sym typeface="Arial"/>
            </a:endParaRPr>
          </a:p>
          <a:p>
            <a:pPr indent="0" lvl="0" marL="0" marR="0" rtl="0" algn="ctr">
              <a:spcBef>
                <a:spcPts val="0"/>
              </a:spcBef>
              <a:spcAft>
                <a:spcPts val="0"/>
              </a:spcAft>
              <a:buNone/>
            </a:pPr>
            <a:r>
              <a:rPr b="1" lang="en" sz="2200" strike="noStrike">
                <a:latin typeface="Calibri"/>
                <a:ea typeface="Calibri"/>
                <a:cs typeface="Calibri"/>
                <a:sym typeface="Calibri"/>
              </a:rPr>
              <a:t>But do applications benefit?</a:t>
            </a:r>
            <a:endParaRPr b="0" sz="2200" strike="noStrike">
              <a:latin typeface="Arial"/>
              <a:ea typeface="Arial"/>
              <a:cs typeface="Arial"/>
              <a:sym typeface="Arial"/>
            </a:endParaRPr>
          </a:p>
        </p:txBody>
      </p:sp>
      <p:sp>
        <p:nvSpPr>
          <p:cNvPr id="2448" name="Google Shape;2448;p82"/>
          <p:cNvSpPr txBox="1"/>
          <p:nvPr/>
        </p:nvSpPr>
        <p:spPr>
          <a:xfrm>
            <a:off x="559797" y="3240150"/>
            <a:ext cx="11940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Hash Table</a:t>
            </a:r>
            <a:endParaRPr b="0" sz="140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Typical Deployment</a:t>
            </a:r>
            <a:endParaRPr>
              <a:latin typeface="Calibri"/>
              <a:ea typeface="Calibri"/>
              <a:cs typeface="Calibri"/>
              <a:sym typeface="Calibri"/>
            </a:endParaRPr>
          </a:p>
        </p:txBody>
      </p:sp>
      <p:sp>
        <p:nvSpPr>
          <p:cNvPr id="152" name="Google Shape;152;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153" name="Google Shape;153;p20"/>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54" name="Google Shape;154;p20"/>
          <p:cNvSpPr/>
          <p:nvPr/>
        </p:nvSpPr>
        <p:spPr>
          <a:xfrm>
            <a:off x="570925" y="3496650"/>
            <a:ext cx="1773900" cy="13752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grpSp>
        <p:nvGrpSpPr>
          <p:cNvPr id="155" name="Google Shape;155;p20"/>
          <p:cNvGrpSpPr/>
          <p:nvPr/>
        </p:nvGrpSpPr>
        <p:grpSpPr>
          <a:xfrm>
            <a:off x="1085638" y="2617700"/>
            <a:ext cx="702725" cy="833000"/>
            <a:chOff x="1114775" y="2617600"/>
            <a:chExt cx="702725" cy="833000"/>
          </a:xfrm>
        </p:grpSpPr>
        <p:sp>
          <p:nvSpPr>
            <p:cNvPr id="156" name="Google Shape;156;p20"/>
            <p:cNvSpPr/>
            <p:nvPr/>
          </p:nvSpPr>
          <p:spPr>
            <a:xfrm>
              <a:off x="1114775" y="2617600"/>
              <a:ext cx="381000" cy="8328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flipH="1" rot="10800000">
              <a:off x="1436500" y="2617800"/>
              <a:ext cx="381000" cy="832800"/>
            </a:xfrm>
            <a:prstGeom prst="downArrow">
              <a:avLst>
                <a:gd fmla="val 50000" name="adj1"/>
                <a:gd fmla="val 50000" name="adj2"/>
              </a:avLst>
            </a:prstGeom>
            <a:solidFill>
              <a:srgbClr val="FCE5CD"/>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0"/>
          <p:cNvSpPr txBox="1"/>
          <p:nvPr/>
        </p:nvSpPr>
        <p:spPr>
          <a:xfrm>
            <a:off x="2144900" y="2774700"/>
            <a:ext cx="22773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Put(key, value, </a:t>
            </a:r>
            <a:r>
              <a:rPr b="1" lang="en">
                <a:solidFill>
                  <a:srgbClr val="4A86E8"/>
                </a:solidFill>
                <a:latin typeface="Calibri"/>
                <a:ea typeface="Calibri"/>
                <a:cs typeface="Calibri"/>
                <a:sym typeface="Calibri"/>
              </a:rPr>
              <a:t>table_id</a:t>
            </a:r>
            <a:r>
              <a:rPr b="1" lang="en">
                <a:latin typeface="Calibri"/>
                <a:ea typeface="Calibri"/>
                <a:cs typeface="Calibri"/>
                <a:sym typeface="Calibri"/>
              </a:rPr>
              <a:t>) </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Get(key, </a:t>
            </a:r>
            <a:r>
              <a:rPr b="1" lang="en">
                <a:solidFill>
                  <a:srgbClr val="4A86E8"/>
                </a:solidFill>
                <a:latin typeface="Calibri"/>
                <a:ea typeface="Calibri"/>
                <a:cs typeface="Calibri"/>
                <a:sym typeface="Calibri"/>
              </a:rPr>
              <a:t>table_id</a:t>
            </a:r>
            <a:r>
              <a:rPr b="1" lang="en">
                <a:solidFill>
                  <a:schemeClr val="dk1"/>
                </a:solidFill>
                <a:latin typeface="Calibri"/>
                <a:ea typeface="Calibri"/>
                <a:cs typeface="Calibri"/>
                <a:sym typeface="Calibri"/>
              </a:rPr>
              <a:t>)</a:t>
            </a:r>
            <a:endParaRPr b="1">
              <a:latin typeface="Calibri"/>
              <a:ea typeface="Calibri"/>
              <a:cs typeface="Calibri"/>
              <a:sym typeface="Calibri"/>
            </a:endParaRPr>
          </a:p>
        </p:txBody>
      </p:sp>
      <p:grpSp>
        <p:nvGrpSpPr>
          <p:cNvPr id="159" name="Google Shape;159;p20"/>
          <p:cNvGrpSpPr/>
          <p:nvPr/>
        </p:nvGrpSpPr>
        <p:grpSpPr>
          <a:xfrm>
            <a:off x="880093" y="3890261"/>
            <a:ext cx="292059" cy="678604"/>
            <a:chOff x="1006560" y="3903840"/>
            <a:chExt cx="457200" cy="903000"/>
          </a:xfrm>
        </p:grpSpPr>
        <p:sp>
          <p:nvSpPr>
            <p:cNvPr id="160" name="Google Shape;160;p20"/>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61" name="Google Shape;161;p20"/>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62" name="Google Shape;162;p20"/>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63" name="Google Shape;163;p20"/>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64" name="Google Shape;164;p20"/>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165" name="Google Shape;165;p20"/>
          <p:cNvCxnSpPr>
            <a:stCxn id="161" idx="3"/>
            <a:endCxn id="166" idx="1"/>
          </p:cNvCxnSpPr>
          <p:nvPr/>
        </p:nvCxnSpPr>
        <p:spPr>
          <a:xfrm>
            <a:off x="1172152" y="4094294"/>
            <a:ext cx="507300" cy="66900"/>
          </a:xfrm>
          <a:prstGeom prst="straightConnector1">
            <a:avLst/>
          </a:prstGeom>
          <a:noFill/>
          <a:ln cap="flat" cmpd="sng" w="38150">
            <a:solidFill>
              <a:srgbClr val="000000"/>
            </a:solidFill>
            <a:prstDash val="solid"/>
            <a:round/>
            <a:headEnd len="sm" w="sm" type="none"/>
            <a:tailEnd len="med" w="med" type="stealth"/>
          </a:ln>
        </p:spPr>
      </p:cxnSp>
      <p:cxnSp>
        <p:nvCxnSpPr>
          <p:cNvPr id="167" name="Google Shape;167;p20"/>
          <p:cNvCxnSpPr>
            <a:stCxn id="164" idx="3"/>
          </p:cNvCxnSpPr>
          <p:nvPr/>
        </p:nvCxnSpPr>
        <p:spPr>
          <a:xfrm flipH="1" rot="10800000">
            <a:off x="1172152" y="4268504"/>
            <a:ext cx="578400" cy="231600"/>
          </a:xfrm>
          <a:prstGeom prst="straightConnector1">
            <a:avLst/>
          </a:prstGeom>
          <a:noFill/>
          <a:ln cap="flat" cmpd="sng" w="38150">
            <a:solidFill>
              <a:srgbClr val="000000"/>
            </a:solidFill>
            <a:prstDash val="solid"/>
            <a:round/>
            <a:headEnd len="sm" w="sm" type="none"/>
            <a:tailEnd len="med" w="med" type="stealth"/>
          </a:ln>
        </p:spPr>
      </p:cxnSp>
      <p:sp>
        <p:nvSpPr>
          <p:cNvPr id="168" name="Google Shape;168;p20"/>
          <p:cNvSpPr txBox="1"/>
          <p:nvPr/>
        </p:nvSpPr>
        <p:spPr>
          <a:xfrm>
            <a:off x="529175" y="3640875"/>
            <a:ext cx="993900" cy="2109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a:t>
            </a:r>
            <a:r>
              <a:rPr b="1" lang="en">
                <a:latin typeface="Calibri"/>
                <a:ea typeface="Calibri"/>
                <a:cs typeface="Calibri"/>
                <a:sym typeface="Calibri"/>
              </a:rPr>
              <a:t>h </a:t>
            </a:r>
            <a:r>
              <a:rPr b="1" lang="en" sz="1400" strike="noStrike">
                <a:solidFill>
                  <a:srgbClr val="000000"/>
                </a:solidFill>
                <a:latin typeface="Calibri"/>
                <a:ea typeface="Calibri"/>
                <a:cs typeface="Calibri"/>
                <a:sym typeface="Calibri"/>
              </a:rPr>
              <a:t>Table</a:t>
            </a:r>
            <a:endParaRPr b="0" sz="1400" strike="noStrike">
              <a:latin typeface="Arial"/>
              <a:ea typeface="Arial"/>
              <a:cs typeface="Arial"/>
              <a:sym typeface="Arial"/>
            </a:endParaRPr>
          </a:p>
        </p:txBody>
      </p:sp>
      <p:sp>
        <p:nvSpPr>
          <p:cNvPr id="169" name="Google Shape;169;p20"/>
          <p:cNvSpPr txBox="1"/>
          <p:nvPr/>
        </p:nvSpPr>
        <p:spPr>
          <a:xfrm>
            <a:off x="1568622" y="3640875"/>
            <a:ext cx="767400" cy="2109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grpSp>
        <p:nvGrpSpPr>
          <p:cNvPr id="170" name="Google Shape;170;p20"/>
          <p:cNvGrpSpPr/>
          <p:nvPr/>
        </p:nvGrpSpPr>
        <p:grpSpPr>
          <a:xfrm>
            <a:off x="1623591" y="3890261"/>
            <a:ext cx="453037" cy="677252"/>
            <a:chOff x="1812600" y="3903840"/>
            <a:chExt cx="709200" cy="901200"/>
          </a:xfrm>
        </p:grpSpPr>
        <p:sp>
          <p:nvSpPr>
            <p:cNvPr id="171" name="Google Shape;171;p20"/>
            <p:cNvSpPr/>
            <p:nvPr/>
          </p:nvSpPr>
          <p:spPr>
            <a:xfrm>
              <a:off x="2028600" y="408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66" name="Google Shape;166;p20"/>
            <p:cNvSpPr/>
            <p:nvPr/>
          </p:nvSpPr>
          <p:spPr>
            <a:xfrm>
              <a:off x="1900080" y="422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72" name="Google Shape;172;p20"/>
            <p:cNvSpPr/>
            <p:nvPr/>
          </p:nvSpPr>
          <p:spPr>
            <a:xfrm>
              <a:off x="2009880" y="440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73" name="Google Shape;173;p20"/>
            <p:cNvSpPr/>
            <p:nvPr/>
          </p:nvSpPr>
          <p:spPr>
            <a:xfrm>
              <a:off x="1812600" y="4587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74" name="Google Shape;174;p20"/>
            <p:cNvSpPr/>
            <p:nvPr/>
          </p:nvSpPr>
          <p:spPr>
            <a:xfrm>
              <a:off x="2064600" y="4731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75" name="Google Shape;175;p20"/>
            <p:cNvSpPr/>
            <p:nvPr/>
          </p:nvSpPr>
          <p:spPr>
            <a:xfrm>
              <a:off x="1920600" y="3903840"/>
              <a:ext cx="457200" cy="73200"/>
            </a:xfrm>
            <a:prstGeom prst="rect">
              <a:avLst/>
            </a:prstGeom>
            <a:solidFill>
              <a:srgbClr val="A3238E"/>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176" name="Google Shape;176;p20"/>
          <p:cNvSpPr/>
          <p:nvPr/>
        </p:nvSpPr>
        <p:spPr>
          <a:xfrm>
            <a:off x="4500700" y="2570250"/>
            <a:ext cx="1773900" cy="1461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Some systems support tables</a:t>
            </a:r>
            <a:endParaRPr b="1" sz="1700">
              <a:latin typeface="Calibri"/>
              <a:ea typeface="Calibri"/>
              <a:cs typeface="Calibri"/>
              <a:sym typeface="Calibri"/>
            </a:endParaRPr>
          </a:p>
          <a:p>
            <a:pPr indent="0" lvl="0" marL="0" rtl="0" algn="ctr">
              <a:spcBef>
                <a:spcPts val="0"/>
              </a:spcBef>
              <a:spcAft>
                <a:spcPts val="0"/>
              </a:spcAft>
              <a:buNone/>
            </a:pPr>
            <a:r>
              <a:t/>
            </a:r>
            <a:endParaRPr b="1" sz="1700">
              <a:latin typeface="Calibri"/>
              <a:ea typeface="Calibri"/>
              <a:cs typeface="Calibri"/>
              <a:sym typeface="Calibri"/>
            </a:endParaRPr>
          </a:p>
          <a:p>
            <a:pPr indent="0" lvl="0" marL="0" rtl="0" algn="ctr">
              <a:spcBef>
                <a:spcPts val="0"/>
              </a:spcBef>
              <a:spcAft>
                <a:spcPts val="0"/>
              </a:spcAft>
              <a:buNone/>
            </a:pPr>
            <a:r>
              <a:rPr b="1" lang="en" sz="1700">
                <a:latin typeface="Calibri"/>
                <a:ea typeface="Calibri"/>
                <a:cs typeface="Calibri"/>
                <a:sym typeface="Calibri"/>
              </a:rPr>
              <a:t>64 bit hash space</a:t>
            </a:r>
            <a:endParaRPr b="1" sz="1700">
              <a:latin typeface="Calibri"/>
              <a:ea typeface="Calibri"/>
              <a:cs typeface="Calibri"/>
              <a:sym typeface="Calibri"/>
            </a:endParaRPr>
          </a:p>
          <a:p>
            <a:pPr indent="0" lvl="0" marL="0" rtl="0" algn="ctr">
              <a:spcBef>
                <a:spcPts val="0"/>
              </a:spcBef>
              <a:spcAft>
                <a:spcPts val="0"/>
              </a:spcAft>
              <a:buNone/>
            </a:pPr>
            <a:r>
              <a:rPr b="1" lang="en" sz="1700">
                <a:latin typeface="Calibri"/>
                <a:ea typeface="Calibri"/>
                <a:cs typeface="Calibri"/>
                <a:sym typeface="Calibri"/>
              </a:rPr>
              <a:t>per table</a:t>
            </a:r>
            <a:endParaRPr b="1" sz="17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52" name="Shape 2452"/>
        <p:cNvGrpSpPr/>
        <p:nvPr/>
      </p:nvGrpSpPr>
      <p:grpSpPr>
        <a:xfrm>
          <a:off x="0" y="0"/>
          <a:ext cx="0" cy="0"/>
          <a:chOff x="0" y="0"/>
          <a:chExt cx="0" cy="0"/>
        </a:xfrm>
      </p:grpSpPr>
      <p:sp>
        <p:nvSpPr>
          <p:cNvPr id="2453" name="Google Shape;2453;p83"/>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Extra Round-Trips (RTTs) Hurt Latency &amp; Utilization</a:t>
            </a:r>
            <a:endParaRPr b="0" sz="2800" strike="noStrike">
              <a:solidFill>
                <a:srgbClr val="000000"/>
              </a:solidFill>
              <a:latin typeface="Calibri"/>
              <a:ea typeface="Calibri"/>
              <a:cs typeface="Calibri"/>
              <a:sym typeface="Calibri"/>
            </a:endParaRPr>
          </a:p>
        </p:txBody>
      </p:sp>
      <p:sp>
        <p:nvSpPr>
          <p:cNvPr id="2454" name="Google Shape;2454;p83"/>
          <p:cNvSpPr txBox="1"/>
          <p:nvPr/>
        </p:nvSpPr>
        <p:spPr>
          <a:xfrm>
            <a:off x="2656825" y="1841675"/>
            <a:ext cx="6375600" cy="12210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Example: Traverse tree with N nodes using gets</a:t>
            </a:r>
            <a:endParaRPr b="0" sz="1900"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One get() at each level of the tree </a:t>
            </a:r>
            <a:r>
              <a:rPr b="1" i="0" lang="en" sz="1900" u="none" cap="none" strike="noStrike">
                <a:latin typeface="Calibri"/>
                <a:ea typeface="Calibri"/>
                <a:cs typeface="Calibri"/>
                <a:sym typeface="Calibri"/>
              </a:rPr>
              <a:t>→ </a:t>
            </a:r>
            <a:r>
              <a:rPr b="1" i="0" lang="en" sz="1900" u="none" cap="none" strike="noStrike">
                <a:solidFill>
                  <a:srgbClr val="FF000A"/>
                </a:solidFill>
                <a:latin typeface="Calibri"/>
                <a:ea typeface="Calibri"/>
                <a:cs typeface="Calibri"/>
                <a:sym typeface="Calibri"/>
              </a:rPr>
              <a:t>O(log N) RTTs</a:t>
            </a:r>
            <a:endParaRPr b="0" i="0" sz="1900" u="none" cap="none"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Control flow depends on data </a:t>
            </a:r>
            <a:r>
              <a:rPr b="1" i="0" lang="en" sz="1900" u="none" cap="none" strike="noStrike">
                <a:latin typeface="Calibri"/>
                <a:ea typeface="Calibri"/>
                <a:cs typeface="Calibri"/>
                <a:sym typeface="Calibri"/>
              </a:rPr>
              <a:t>→</a:t>
            </a:r>
            <a:r>
              <a:rPr b="0" i="0" lang="en" sz="1900" u="none" cap="none" strike="noStrike">
                <a:latin typeface="Calibri"/>
                <a:ea typeface="Calibri"/>
                <a:cs typeface="Calibri"/>
                <a:sym typeface="Calibri"/>
              </a:rPr>
              <a:t> </a:t>
            </a:r>
            <a:r>
              <a:rPr b="1" i="0" lang="en" sz="1900" u="none" cap="none" strike="noStrike">
                <a:solidFill>
                  <a:srgbClr val="FF000A"/>
                </a:solidFill>
                <a:latin typeface="Calibri"/>
                <a:ea typeface="Calibri"/>
                <a:cs typeface="Calibri"/>
                <a:sym typeface="Calibri"/>
              </a:rPr>
              <a:t>Client stalls during get()</a:t>
            </a:r>
            <a:endParaRPr b="0" i="0" sz="1900" u="none" cap="none" strike="noStrike">
              <a:latin typeface="Arial"/>
              <a:ea typeface="Arial"/>
              <a:cs typeface="Arial"/>
              <a:sym typeface="Arial"/>
            </a:endParaRPr>
          </a:p>
        </p:txBody>
      </p:sp>
      <p:sp>
        <p:nvSpPr>
          <p:cNvPr id="2455" name="Google Shape;2455;p83"/>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456" name="Google Shape;2456;p83"/>
          <p:cNvSpPr/>
          <p:nvPr/>
        </p:nvSpPr>
        <p:spPr>
          <a:xfrm>
            <a:off x="663552" y="1529512"/>
            <a:ext cx="1733700" cy="960000"/>
          </a:xfrm>
          <a:prstGeom prst="rect">
            <a:avLst/>
          </a:prstGeom>
          <a:solidFill>
            <a:srgbClr val="FCD3C1"/>
          </a:solidFill>
          <a:ln cap="flat" cmpd="sng" w="9525">
            <a:solidFill>
              <a:srgbClr val="ED1C24"/>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Client</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457" name="Google Shape;2457;p83"/>
          <p:cNvSpPr/>
          <p:nvPr/>
        </p:nvSpPr>
        <p:spPr>
          <a:xfrm>
            <a:off x="1821503" y="2496396"/>
            <a:ext cx="318716" cy="65764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458" name="Google Shape;2458;p83"/>
          <p:cNvSpPr/>
          <p:nvPr/>
        </p:nvSpPr>
        <p:spPr>
          <a:xfrm rot="10800000">
            <a:off x="2123234" y="2496398"/>
            <a:ext cx="318716" cy="65764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459" name="Google Shape;2459;p83"/>
          <p:cNvSpPr txBox="1"/>
          <p:nvPr/>
        </p:nvSpPr>
        <p:spPr>
          <a:xfrm>
            <a:off x="574077" y="2695912"/>
            <a:ext cx="1371600" cy="290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get()/put(</a:t>
            </a:r>
            <a:r>
              <a:rPr b="0" lang="en" sz="1600" strike="noStrike">
                <a:solidFill>
                  <a:srgbClr val="FF000A"/>
                </a:solidFill>
                <a:latin typeface="Calibri"/>
                <a:ea typeface="Calibri"/>
                <a:cs typeface="Calibri"/>
                <a:sym typeface="Calibri"/>
              </a:rPr>
              <a:t>)</a:t>
            </a:r>
            <a:endParaRPr b="0" sz="1600" strike="noStrike">
              <a:latin typeface="Arial"/>
              <a:ea typeface="Arial"/>
              <a:cs typeface="Arial"/>
              <a:sym typeface="Arial"/>
            </a:endParaRPr>
          </a:p>
        </p:txBody>
      </p:sp>
      <p:grpSp>
        <p:nvGrpSpPr>
          <p:cNvPr id="2460" name="Google Shape;2460;p83"/>
          <p:cNvGrpSpPr/>
          <p:nvPr/>
        </p:nvGrpSpPr>
        <p:grpSpPr>
          <a:xfrm>
            <a:off x="913051" y="3541173"/>
            <a:ext cx="414726" cy="819111"/>
            <a:chOff x="1006560" y="3903840"/>
            <a:chExt cx="457200" cy="903000"/>
          </a:xfrm>
        </p:grpSpPr>
        <p:sp>
          <p:nvSpPr>
            <p:cNvPr id="2461" name="Google Shape;2461;p83"/>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62" name="Google Shape;2462;p83"/>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63" name="Google Shape;2463;p83"/>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64" name="Google Shape;2464;p83"/>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65" name="Google Shape;2465;p83"/>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466" name="Google Shape;2466;p83"/>
          <p:cNvCxnSpPr/>
          <p:nvPr/>
        </p:nvCxnSpPr>
        <p:spPr>
          <a:xfrm>
            <a:off x="1327757" y="3616101"/>
            <a:ext cx="630000" cy="0"/>
          </a:xfrm>
          <a:prstGeom prst="straightConnector1">
            <a:avLst/>
          </a:prstGeom>
          <a:noFill/>
          <a:ln cap="flat" cmpd="sng" w="38150">
            <a:solidFill>
              <a:srgbClr val="000000"/>
            </a:solidFill>
            <a:prstDash val="solid"/>
            <a:round/>
            <a:headEnd len="sm" w="sm" type="none"/>
            <a:tailEnd len="med" w="med" type="stealth"/>
          </a:ln>
        </p:spPr>
      </p:cxnSp>
      <p:cxnSp>
        <p:nvCxnSpPr>
          <p:cNvPr id="2467" name="Google Shape;2467;p83"/>
          <p:cNvCxnSpPr/>
          <p:nvPr/>
        </p:nvCxnSpPr>
        <p:spPr>
          <a:xfrm flipH="1" rot="10800000">
            <a:off x="1327757" y="3898085"/>
            <a:ext cx="467100" cy="223500"/>
          </a:xfrm>
          <a:prstGeom prst="straightConnector1">
            <a:avLst/>
          </a:prstGeom>
          <a:noFill/>
          <a:ln cap="flat" cmpd="sng" w="38150">
            <a:solidFill>
              <a:srgbClr val="000000"/>
            </a:solidFill>
            <a:prstDash val="solid"/>
            <a:round/>
            <a:headEnd len="sm" w="sm" type="none"/>
            <a:tailEnd len="med" w="med" type="stealth"/>
          </a:ln>
        </p:spPr>
      </p:cxnSp>
      <p:sp>
        <p:nvSpPr>
          <p:cNvPr id="2468" name="Google Shape;2468;p83"/>
          <p:cNvSpPr txBox="1"/>
          <p:nvPr/>
        </p:nvSpPr>
        <p:spPr>
          <a:xfrm>
            <a:off x="1547548" y="3240150"/>
            <a:ext cx="8745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sp>
        <p:nvSpPr>
          <p:cNvPr id="2469" name="Google Shape;2469;p83"/>
          <p:cNvSpPr/>
          <p:nvPr/>
        </p:nvSpPr>
        <p:spPr>
          <a:xfrm>
            <a:off x="1958327" y="3534140"/>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70" name="Google Shape;2470;p83"/>
          <p:cNvSpPr/>
          <p:nvPr/>
        </p:nvSpPr>
        <p:spPr>
          <a:xfrm>
            <a:off x="2121276" y="3795372"/>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71" name="Google Shape;2471;p83"/>
          <p:cNvSpPr/>
          <p:nvPr/>
        </p:nvSpPr>
        <p:spPr>
          <a:xfrm>
            <a:off x="1795052" y="3795698"/>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72" name="Google Shape;2472;p83"/>
          <p:cNvSpPr/>
          <p:nvPr/>
        </p:nvSpPr>
        <p:spPr>
          <a:xfrm>
            <a:off x="1625572" y="4064114"/>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73" name="Google Shape;2473;p83"/>
          <p:cNvSpPr/>
          <p:nvPr/>
        </p:nvSpPr>
        <p:spPr>
          <a:xfrm>
            <a:off x="1791460" y="4329590"/>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474" name="Google Shape;2474;p83"/>
          <p:cNvCxnSpPr>
            <a:stCxn id="2471" idx="0"/>
            <a:endCxn id="2469" idx="3"/>
          </p:cNvCxnSpPr>
          <p:nvPr/>
        </p:nvCxnSpPr>
        <p:spPr>
          <a:xfrm flipH="1" rot="10800000">
            <a:off x="1886402" y="3690098"/>
            <a:ext cx="98700" cy="105600"/>
          </a:xfrm>
          <a:prstGeom prst="straightConnector1">
            <a:avLst/>
          </a:prstGeom>
          <a:noFill/>
          <a:ln cap="flat" cmpd="sng" w="38150">
            <a:solidFill>
              <a:srgbClr val="5C2D91"/>
            </a:solidFill>
            <a:prstDash val="solid"/>
            <a:round/>
            <a:headEnd len="sm" w="sm" type="none"/>
            <a:tailEnd len="sm" w="sm" type="none"/>
          </a:ln>
        </p:spPr>
      </p:cxnSp>
      <p:cxnSp>
        <p:nvCxnSpPr>
          <p:cNvPr id="2475" name="Google Shape;2475;p83"/>
          <p:cNvCxnSpPr>
            <a:stCxn id="2470" idx="0"/>
            <a:endCxn id="2469" idx="5"/>
          </p:cNvCxnSpPr>
          <p:nvPr/>
        </p:nvCxnSpPr>
        <p:spPr>
          <a:xfrm rot="10800000">
            <a:off x="2114226" y="3690072"/>
            <a:ext cx="98400" cy="105300"/>
          </a:xfrm>
          <a:prstGeom prst="straightConnector1">
            <a:avLst/>
          </a:prstGeom>
          <a:noFill/>
          <a:ln cap="flat" cmpd="sng" w="38150">
            <a:solidFill>
              <a:srgbClr val="5C2D91"/>
            </a:solidFill>
            <a:prstDash val="solid"/>
            <a:round/>
            <a:headEnd len="sm" w="sm" type="none"/>
            <a:tailEnd len="sm" w="sm" type="none"/>
          </a:ln>
        </p:spPr>
      </p:cxnSp>
      <p:cxnSp>
        <p:nvCxnSpPr>
          <p:cNvPr id="2476" name="Google Shape;2476;p83"/>
          <p:cNvCxnSpPr>
            <a:endCxn id="2471" idx="3"/>
          </p:cNvCxnSpPr>
          <p:nvPr/>
        </p:nvCxnSpPr>
        <p:spPr>
          <a:xfrm flipH="1" rot="10800000">
            <a:off x="1722808" y="3951642"/>
            <a:ext cx="99000" cy="105900"/>
          </a:xfrm>
          <a:prstGeom prst="straightConnector1">
            <a:avLst/>
          </a:prstGeom>
          <a:noFill/>
          <a:ln cap="flat" cmpd="sng" w="38150">
            <a:solidFill>
              <a:srgbClr val="5C2D91"/>
            </a:solidFill>
            <a:prstDash val="solid"/>
            <a:round/>
            <a:headEnd len="sm" w="sm" type="none"/>
            <a:tailEnd len="sm" w="sm" type="none"/>
          </a:ln>
        </p:spPr>
      </p:cxnSp>
      <p:cxnSp>
        <p:nvCxnSpPr>
          <p:cNvPr id="2477" name="Google Shape;2477;p83"/>
          <p:cNvCxnSpPr>
            <a:stCxn id="2473" idx="0"/>
            <a:endCxn id="2472" idx="5"/>
          </p:cNvCxnSpPr>
          <p:nvPr/>
        </p:nvCxnSpPr>
        <p:spPr>
          <a:xfrm rot="10800000">
            <a:off x="1781410" y="4220090"/>
            <a:ext cx="101400" cy="109500"/>
          </a:xfrm>
          <a:prstGeom prst="straightConnector1">
            <a:avLst/>
          </a:prstGeom>
          <a:noFill/>
          <a:ln cap="flat" cmpd="sng" w="38150">
            <a:solidFill>
              <a:srgbClr val="5C2D91"/>
            </a:solidFill>
            <a:prstDash val="solid"/>
            <a:round/>
            <a:headEnd len="sm" w="sm" type="none"/>
            <a:tailEnd len="sm" w="sm" type="none"/>
          </a:ln>
        </p:spPr>
      </p:cxnSp>
      <p:sp>
        <p:nvSpPr>
          <p:cNvPr id="2478" name="Google Shape;2478;p83"/>
          <p:cNvSpPr/>
          <p:nvPr/>
        </p:nvSpPr>
        <p:spPr>
          <a:xfrm>
            <a:off x="1439111" y="1672863"/>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79" name="Google Shape;2479;p83"/>
          <p:cNvSpPr/>
          <p:nvPr/>
        </p:nvSpPr>
        <p:spPr>
          <a:xfrm>
            <a:off x="1275835" y="1934422"/>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480" name="Google Shape;2480;p83"/>
          <p:cNvCxnSpPr>
            <a:stCxn id="2479" idx="0"/>
            <a:endCxn id="2478" idx="3"/>
          </p:cNvCxnSpPr>
          <p:nvPr/>
        </p:nvCxnSpPr>
        <p:spPr>
          <a:xfrm flipH="1" rot="10800000">
            <a:off x="1367185" y="1828822"/>
            <a:ext cx="98700" cy="105600"/>
          </a:xfrm>
          <a:prstGeom prst="straightConnector1">
            <a:avLst/>
          </a:prstGeom>
          <a:noFill/>
          <a:ln cap="flat" cmpd="sng" w="38150">
            <a:solidFill>
              <a:srgbClr val="5C2D91"/>
            </a:solidFill>
            <a:prstDash val="solid"/>
            <a:round/>
            <a:headEnd len="sm" w="sm" type="none"/>
            <a:tailEnd len="sm" w="sm" type="none"/>
          </a:ln>
        </p:spPr>
      </p:cxnSp>
      <p:sp>
        <p:nvSpPr>
          <p:cNvPr id="2481" name="Google Shape;2481;p83"/>
          <p:cNvSpPr/>
          <p:nvPr/>
        </p:nvSpPr>
        <p:spPr>
          <a:xfrm>
            <a:off x="2191485" y="2734117"/>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482" name="Google Shape;2482;p83"/>
          <p:cNvCxnSpPr/>
          <p:nvPr/>
        </p:nvCxnSpPr>
        <p:spPr>
          <a:xfrm>
            <a:off x="1327757" y="3795698"/>
            <a:ext cx="297600" cy="326100"/>
          </a:xfrm>
          <a:prstGeom prst="straightConnector1">
            <a:avLst/>
          </a:prstGeom>
          <a:noFill/>
          <a:ln cap="flat" cmpd="sng" w="38150">
            <a:solidFill>
              <a:srgbClr val="000000"/>
            </a:solidFill>
            <a:prstDash val="solid"/>
            <a:round/>
            <a:headEnd len="sm" w="sm" type="none"/>
            <a:tailEnd len="med" w="med" type="stealth"/>
          </a:ln>
        </p:spPr>
      </p:cxnSp>
      <p:cxnSp>
        <p:nvCxnSpPr>
          <p:cNvPr id="2483" name="Google Shape;2483;p83"/>
          <p:cNvCxnSpPr/>
          <p:nvPr/>
        </p:nvCxnSpPr>
        <p:spPr>
          <a:xfrm>
            <a:off x="1327757" y="4277018"/>
            <a:ext cx="463800" cy="118800"/>
          </a:xfrm>
          <a:prstGeom prst="straightConnector1">
            <a:avLst/>
          </a:prstGeom>
          <a:noFill/>
          <a:ln cap="flat" cmpd="sng" w="38150">
            <a:solidFill>
              <a:srgbClr val="000000"/>
            </a:solidFill>
            <a:prstDash val="solid"/>
            <a:round/>
            <a:headEnd len="sm" w="sm" type="none"/>
            <a:tailEnd len="med" w="med" type="stealth"/>
          </a:ln>
        </p:spPr>
      </p:cxnSp>
      <p:sp>
        <p:nvSpPr>
          <p:cNvPr id="2484" name="Google Shape;2484;p83"/>
          <p:cNvSpPr txBox="1"/>
          <p:nvPr/>
        </p:nvSpPr>
        <p:spPr>
          <a:xfrm>
            <a:off x="2656820" y="3588672"/>
            <a:ext cx="5922300" cy="7239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Network RTTs, dispatch are the main bottleneck </a:t>
            </a:r>
            <a:r>
              <a:rPr b="1" lang="en" sz="1900" strike="noStrike">
                <a:solidFill>
                  <a:srgbClr val="000000"/>
                </a:solidFill>
                <a:latin typeface="Calibri"/>
                <a:ea typeface="Calibri"/>
                <a:cs typeface="Calibri"/>
                <a:sym typeface="Calibri"/>
              </a:rPr>
              <a:t>~</a:t>
            </a:r>
            <a:r>
              <a:rPr b="1" lang="en" sz="1900" strike="noStrike">
                <a:latin typeface="Calibri"/>
                <a:ea typeface="Calibri"/>
                <a:cs typeface="Calibri"/>
                <a:sym typeface="Calibri"/>
              </a:rPr>
              <a:t>10μs</a:t>
            </a:r>
            <a:endParaRPr b="0" sz="1900" strike="noStrike">
              <a:latin typeface="Arial"/>
              <a:ea typeface="Arial"/>
              <a:cs typeface="Arial"/>
              <a:sym typeface="Arial"/>
            </a:endParaRPr>
          </a:p>
          <a:p>
            <a:pPr indent="-336550" lvl="0" marL="419100" marR="0" rtl="0" algn="l">
              <a:spcBef>
                <a:spcPts val="800"/>
              </a:spcBef>
              <a:spcAft>
                <a:spcPts val="0"/>
              </a:spcAft>
              <a:buClr>
                <a:srgbClr val="000000"/>
              </a:buClr>
              <a:buSzPts val="1900"/>
              <a:buFont typeface="Noto Sans Symbols"/>
              <a:buChar char="➔"/>
            </a:pPr>
            <a:r>
              <a:rPr b="0" i="0" lang="en" sz="1900" u="none" cap="none" strike="noStrike">
                <a:latin typeface="Calibri"/>
                <a:ea typeface="Calibri"/>
                <a:cs typeface="Calibri"/>
                <a:sym typeface="Calibri"/>
              </a:rPr>
              <a:t>1.5μs inside the server</a:t>
            </a:r>
            <a:endParaRPr b="0" i="0" sz="1900" u="none" cap="none" strike="noStrike">
              <a:latin typeface="Arial"/>
              <a:ea typeface="Arial"/>
              <a:cs typeface="Arial"/>
              <a:sym typeface="Arial"/>
            </a:endParaRPr>
          </a:p>
        </p:txBody>
      </p:sp>
      <p:sp>
        <p:nvSpPr>
          <p:cNvPr id="2485" name="Google Shape;2485;p83"/>
          <p:cNvSpPr txBox="1"/>
          <p:nvPr/>
        </p:nvSpPr>
        <p:spPr>
          <a:xfrm>
            <a:off x="2657474" y="4489269"/>
            <a:ext cx="51681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So push code to storage?</a:t>
            </a:r>
            <a:endParaRPr b="0" sz="2200" strike="noStrike">
              <a:latin typeface="Arial"/>
              <a:ea typeface="Arial"/>
              <a:cs typeface="Arial"/>
              <a:sym typeface="Arial"/>
            </a:endParaRPr>
          </a:p>
        </p:txBody>
      </p:sp>
      <p:sp>
        <p:nvSpPr>
          <p:cNvPr id="2486" name="Google Shape;2486;p83"/>
          <p:cNvSpPr txBox="1"/>
          <p:nvPr/>
        </p:nvSpPr>
        <p:spPr>
          <a:xfrm>
            <a:off x="559797" y="3240150"/>
            <a:ext cx="11940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Hash Table</a:t>
            </a:r>
            <a:endParaRPr b="0" sz="1400" strike="noStrike">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90" name="Shape 2490"/>
        <p:cNvGrpSpPr/>
        <p:nvPr/>
      </p:nvGrpSpPr>
      <p:grpSpPr>
        <a:xfrm>
          <a:off x="0" y="0"/>
          <a:ext cx="0" cy="0"/>
          <a:chOff x="0" y="0"/>
          <a:chExt cx="0" cy="0"/>
        </a:xfrm>
      </p:grpSpPr>
      <p:sp>
        <p:nvSpPr>
          <p:cNvPr id="2491" name="Google Shape;2491;p84"/>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Extra Round-Trips (RTTs) Hurt Latency &amp; Utilization</a:t>
            </a:r>
            <a:endParaRPr b="0" sz="2800" strike="noStrike">
              <a:solidFill>
                <a:srgbClr val="000000"/>
              </a:solidFill>
              <a:latin typeface="Calibri"/>
              <a:ea typeface="Calibri"/>
              <a:cs typeface="Calibri"/>
              <a:sym typeface="Calibri"/>
            </a:endParaRPr>
          </a:p>
        </p:txBody>
      </p:sp>
      <p:sp>
        <p:nvSpPr>
          <p:cNvPr id="2492" name="Google Shape;2492;p84"/>
          <p:cNvSpPr txBox="1"/>
          <p:nvPr/>
        </p:nvSpPr>
        <p:spPr>
          <a:xfrm>
            <a:off x="2656825" y="1841675"/>
            <a:ext cx="6375600" cy="12210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Example: Traverse tree with N nodes using gets</a:t>
            </a:r>
            <a:endParaRPr b="0" sz="1900"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One get() at each level of the tree </a:t>
            </a:r>
            <a:r>
              <a:rPr b="1" i="0" lang="en" sz="1900" u="none" cap="none" strike="noStrike">
                <a:latin typeface="Calibri"/>
                <a:ea typeface="Calibri"/>
                <a:cs typeface="Calibri"/>
                <a:sym typeface="Calibri"/>
              </a:rPr>
              <a:t>→ </a:t>
            </a:r>
            <a:r>
              <a:rPr b="1" i="0" lang="en" sz="1900" u="none" cap="none" strike="noStrike">
                <a:solidFill>
                  <a:srgbClr val="FF000A"/>
                </a:solidFill>
                <a:latin typeface="Calibri"/>
                <a:ea typeface="Calibri"/>
                <a:cs typeface="Calibri"/>
                <a:sym typeface="Calibri"/>
              </a:rPr>
              <a:t>O(log N) RTTs</a:t>
            </a:r>
            <a:endParaRPr b="0" i="0" sz="1900" u="none" cap="none" strike="noStrike">
              <a:latin typeface="Arial"/>
              <a:ea typeface="Arial"/>
              <a:cs typeface="Arial"/>
              <a:sym typeface="Arial"/>
            </a:endParaRPr>
          </a:p>
          <a:p>
            <a:pPr indent="-330200" lvl="0" marL="419100" marR="0" rtl="0" algn="l">
              <a:spcBef>
                <a:spcPts val="800"/>
              </a:spcBef>
              <a:spcAft>
                <a:spcPts val="0"/>
              </a:spcAft>
              <a:buClr>
                <a:srgbClr val="000000"/>
              </a:buClr>
              <a:buSzPts val="1800"/>
              <a:buFont typeface="Noto Sans Symbols"/>
              <a:buChar char="➔"/>
            </a:pPr>
            <a:r>
              <a:rPr b="0" i="0" lang="en" sz="1900" u="none" cap="none" strike="noStrike">
                <a:latin typeface="Calibri"/>
                <a:ea typeface="Calibri"/>
                <a:cs typeface="Calibri"/>
                <a:sym typeface="Calibri"/>
              </a:rPr>
              <a:t>Control flow depends on data </a:t>
            </a:r>
            <a:r>
              <a:rPr b="1" i="0" lang="en" sz="1900" u="none" cap="none" strike="noStrike">
                <a:latin typeface="Calibri"/>
                <a:ea typeface="Calibri"/>
                <a:cs typeface="Calibri"/>
                <a:sym typeface="Calibri"/>
              </a:rPr>
              <a:t>→</a:t>
            </a:r>
            <a:r>
              <a:rPr b="0" i="0" lang="en" sz="1900" u="none" cap="none" strike="noStrike">
                <a:latin typeface="Calibri"/>
                <a:ea typeface="Calibri"/>
                <a:cs typeface="Calibri"/>
                <a:sym typeface="Calibri"/>
              </a:rPr>
              <a:t> </a:t>
            </a:r>
            <a:r>
              <a:rPr b="1" i="0" lang="en" sz="1900" u="none" cap="none" strike="noStrike">
                <a:solidFill>
                  <a:srgbClr val="FF000A"/>
                </a:solidFill>
                <a:latin typeface="Calibri"/>
                <a:ea typeface="Calibri"/>
                <a:cs typeface="Calibri"/>
                <a:sym typeface="Calibri"/>
              </a:rPr>
              <a:t>Client stalls during get()</a:t>
            </a:r>
            <a:endParaRPr b="0" i="0" sz="1900" u="none" cap="none" strike="noStrike">
              <a:latin typeface="Arial"/>
              <a:ea typeface="Arial"/>
              <a:cs typeface="Arial"/>
              <a:sym typeface="Arial"/>
            </a:endParaRPr>
          </a:p>
        </p:txBody>
      </p:sp>
      <p:sp>
        <p:nvSpPr>
          <p:cNvPr id="2493" name="Google Shape;2493;p84"/>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494" name="Google Shape;2494;p84"/>
          <p:cNvSpPr/>
          <p:nvPr/>
        </p:nvSpPr>
        <p:spPr>
          <a:xfrm>
            <a:off x="663552" y="1529512"/>
            <a:ext cx="1733700" cy="960000"/>
          </a:xfrm>
          <a:prstGeom prst="rect">
            <a:avLst/>
          </a:prstGeom>
          <a:solidFill>
            <a:srgbClr val="FCD3C1"/>
          </a:solidFill>
          <a:ln cap="flat" cmpd="sng" w="9525">
            <a:solidFill>
              <a:srgbClr val="ED1C24"/>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Client</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495" name="Google Shape;2495;p84"/>
          <p:cNvSpPr/>
          <p:nvPr/>
        </p:nvSpPr>
        <p:spPr>
          <a:xfrm>
            <a:off x="1821503" y="2496396"/>
            <a:ext cx="318716" cy="65764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496" name="Google Shape;2496;p84"/>
          <p:cNvSpPr/>
          <p:nvPr/>
        </p:nvSpPr>
        <p:spPr>
          <a:xfrm rot="10800000">
            <a:off x="2123234" y="2496398"/>
            <a:ext cx="318716" cy="657649"/>
          </a:xfrm>
          <a:custGeom>
            <a:rect b="b" l="l" r="r" t="t"/>
            <a:pathLst>
              <a:path extrusionOk="0" h="2016" w="978">
                <a:moveTo>
                  <a:pt x="244" y="0"/>
                </a:moveTo>
                <a:lnTo>
                  <a:pt x="244" y="1511"/>
                </a:lnTo>
                <a:lnTo>
                  <a:pt x="0" y="1511"/>
                </a:lnTo>
                <a:lnTo>
                  <a:pt x="488" y="2015"/>
                </a:lnTo>
                <a:lnTo>
                  <a:pt x="977" y="1511"/>
                </a:lnTo>
                <a:lnTo>
                  <a:pt x="732" y="1511"/>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497" name="Google Shape;2497;p84"/>
          <p:cNvSpPr txBox="1"/>
          <p:nvPr/>
        </p:nvSpPr>
        <p:spPr>
          <a:xfrm>
            <a:off x="574077" y="2695912"/>
            <a:ext cx="1371600" cy="290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get()/put(</a:t>
            </a:r>
            <a:r>
              <a:rPr b="0" lang="en" sz="1600" strike="noStrike">
                <a:solidFill>
                  <a:srgbClr val="FF000A"/>
                </a:solidFill>
                <a:latin typeface="Calibri"/>
                <a:ea typeface="Calibri"/>
                <a:cs typeface="Calibri"/>
                <a:sym typeface="Calibri"/>
              </a:rPr>
              <a:t>)</a:t>
            </a:r>
            <a:endParaRPr b="0" sz="1600" strike="noStrike">
              <a:latin typeface="Arial"/>
              <a:ea typeface="Arial"/>
              <a:cs typeface="Arial"/>
              <a:sym typeface="Arial"/>
            </a:endParaRPr>
          </a:p>
        </p:txBody>
      </p:sp>
      <p:grpSp>
        <p:nvGrpSpPr>
          <p:cNvPr id="2498" name="Google Shape;2498;p84"/>
          <p:cNvGrpSpPr/>
          <p:nvPr/>
        </p:nvGrpSpPr>
        <p:grpSpPr>
          <a:xfrm>
            <a:off x="913051" y="3541173"/>
            <a:ext cx="414726" cy="819111"/>
            <a:chOff x="1006560" y="3903840"/>
            <a:chExt cx="457200" cy="903000"/>
          </a:xfrm>
        </p:grpSpPr>
        <p:sp>
          <p:nvSpPr>
            <p:cNvPr id="2499" name="Google Shape;2499;p84"/>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00" name="Google Shape;2500;p84"/>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01" name="Google Shape;2501;p84"/>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02" name="Google Shape;2502;p84"/>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03" name="Google Shape;2503;p84"/>
            <p:cNvSpPr/>
            <p:nvPr/>
          </p:nvSpPr>
          <p:spPr>
            <a:xfrm>
              <a:off x="1006560" y="462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504" name="Google Shape;2504;p84"/>
          <p:cNvCxnSpPr/>
          <p:nvPr/>
        </p:nvCxnSpPr>
        <p:spPr>
          <a:xfrm>
            <a:off x="1327757" y="3616101"/>
            <a:ext cx="630000" cy="0"/>
          </a:xfrm>
          <a:prstGeom prst="straightConnector1">
            <a:avLst/>
          </a:prstGeom>
          <a:noFill/>
          <a:ln cap="flat" cmpd="sng" w="38150">
            <a:solidFill>
              <a:srgbClr val="000000"/>
            </a:solidFill>
            <a:prstDash val="solid"/>
            <a:round/>
            <a:headEnd len="sm" w="sm" type="none"/>
            <a:tailEnd len="med" w="med" type="stealth"/>
          </a:ln>
        </p:spPr>
      </p:cxnSp>
      <p:cxnSp>
        <p:nvCxnSpPr>
          <p:cNvPr id="2505" name="Google Shape;2505;p84"/>
          <p:cNvCxnSpPr/>
          <p:nvPr/>
        </p:nvCxnSpPr>
        <p:spPr>
          <a:xfrm flipH="1" rot="10800000">
            <a:off x="1327757" y="3898085"/>
            <a:ext cx="467100" cy="223500"/>
          </a:xfrm>
          <a:prstGeom prst="straightConnector1">
            <a:avLst/>
          </a:prstGeom>
          <a:noFill/>
          <a:ln cap="flat" cmpd="sng" w="38150">
            <a:solidFill>
              <a:srgbClr val="000000"/>
            </a:solidFill>
            <a:prstDash val="solid"/>
            <a:round/>
            <a:headEnd len="sm" w="sm" type="none"/>
            <a:tailEnd len="med" w="med" type="stealth"/>
          </a:ln>
        </p:spPr>
      </p:cxnSp>
      <p:sp>
        <p:nvSpPr>
          <p:cNvPr id="2506" name="Google Shape;2506;p84"/>
          <p:cNvSpPr txBox="1"/>
          <p:nvPr/>
        </p:nvSpPr>
        <p:spPr>
          <a:xfrm>
            <a:off x="1547548" y="3240150"/>
            <a:ext cx="8745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Records</a:t>
            </a:r>
            <a:endParaRPr b="0" sz="1400" strike="noStrike">
              <a:latin typeface="Arial"/>
              <a:ea typeface="Arial"/>
              <a:cs typeface="Arial"/>
              <a:sym typeface="Arial"/>
            </a:endParaRPr>
          </a:p>
        </p:txBody>
      </p:sp>
      <p:sp>
        <p:nvSpPr>
          <p:cNvPr id="2507" name="Google Shape;2507;p84"/>
          <p:cNvSpPr/>
          <p:nvPr/>
        </p:nvSpPr>
        <p:spPr>
          <a:xfrm>
            <a:off x="1958327" y="3534140"/>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08" name="Google Shape;2508;p84"/>
          <p:cNvSpPr/>
          <p:nvPr/>
        </p:nvSpPr>
        <p:spPr>
          <a:xfrm>
            <a:off x="2121276" y="3795372"/>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09" name="Google Shape;2509;p84"/>
          <p:cNvSpPr/>
          <p:nvPr/>
        </p:nvSpPr>
        <p:spPr>
          <a:xfrm>
            <a:off x="1795052" y="3795698"/>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10" name="Google Shape;2510;p84"/>
          <p:cNvSpPr/>
          <p:nvPr/>
        </p:nvSpPr>
        <p:spPr>
          <a:xfrm>
            <a:off x="1625572" y="4064114"/>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11" name="Google Shape;2511;p84"/>
          <p:cNvSpPr/>
          <p:nvPr/>
        </p:nvSpPr>
        <p:spPr>
          <a:xfrm>
            <a:off x="1791460" y="4329590"/>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512" name="Google Shape;2512;p84"/>
          <p:cNvCxnSpPr>
            <a:stCxn id="2509" idx="0"/>
            <a:endCxn id="2507" idx="3"/>
          </p:cNvCxnSpPr>
          <p:nvPr/>
        </p:nvCxnSpPr>
        <p:spPr>
          <a:xfrm flipH="1" rot="10800000">
            <a:off x="1886402" y="3690098"/>
            <a:ext cx="98700" cy="105600"/>
          </a:xfrm>
          <a:prstGeom prst="straightConnector1">
            <a:avLst/>
          </a:prstGeom>
          <a:noFill/>
          <a:ln cap="flat" cmpd="sng" w="38150">
            <a:solidFill>
              <a:srgbClr val="5C2D91"/>
            </a:solidFill>
            <a:prstDash val="solid"/>
            <a:round/>
            <a:headEnd len="sm" w="sm" type="none"/>
            <a:tailEnd len="sm" w="sm" type="none"/>
          </a:ln>
        </p:spPr>
      </p:cxnSp>
      <p:cxnSp>
        <p:nvCxnSpPr>
          <p:cNvPr id="2513" name="Google Shape;2513;p84"/>
          <p:cNvCxnSpPr>
            <a:stCxn id="2508" idx="0"/>
            <a:endCxn id="2507" idx="5"/>
          </p:cNvCxnSpPr>
          <p:nvPr/>
        </p:nvCxnSpPr>
        <p:spPr>
          <a:xfrm rot="10800000">
            <a:off x="2114226" y="3690072"/>
            <a:ext cx="98400" cy="105300"/>
          </a:xfrm>
          <a:prstGeom prst="straightConnector1">
            <a:avLst/>
          </a:prstGeom>
          <a:noFill/>
          <a:ln cap="flat" cmpd="sng" w="38150">
            <a:solidFill>
              <a:srgbClr val="5C2D91"/>
            </a:solidFill>
            <a:prstDash val="solid"/>
            <a:round/>
            <a:headEnd len="sm" w="sm" type="none"/>
            <a:tailEnd len="sm" w="sm" type="none"/>
          </a:ln>
        </p:spPr>
      </p:cxnSp>
      <p:cxnSp>
        <p:nvCxnSpPr>
          <p:cNvPr id="2514" name="Google Shape;2514;p84"/>
          <p:cNvCxnSpPr>
            <a:endCxn id="2509" idx="3"/>
          </p:cNvCxnSpPr>
          <p:nvPr/>
        </p:nvCxnSpPr>
        <p:spPr>
          <a:xfrm flipH="1" rot="10800000">
            <a:off x="1722808" y="3951642"/>
            <a:ext cx="99000" cy="105900"/>
          </a:xfrm>
          <a:prstGeom prst="straightConnector1">
            <a:avLst/>
          </a:prstGeom>
          <a:noFill/>
          <a:ln cap="flat" cmpd="sng" w="38150">
            <a:solidFill>
              <a:srgbClr val="5C2D91"/>
            </a:solidFill>
            <a:prstDash val="solid"/>
            <a:round/>
            <a:headEnd len="sm" w="sm" type="none"/>
            <a:tailEnd len="sm" w="sm" type="none"/>
          </a:ln>
        </p:spPr>
      </p:cxnSp>
      <p:cxnSp>
        <p:nvCxnSpPr>
          <p:cNvPr id="2515" name="Google Shape;2515;p84"/>
          <p:cNvCxnSpPr>
            <a:stCxn id="2511" idx="0"/>
            <a:endCxn id="2510" idx="5"/>
          </p:cNvCxnSpPr>
          <p:nvPr/>
        </p:nvCxnSpPr>
        <p:spPr>
          <a:xfrm rot="10800000">
            <a:off x="1781410" y="4220090"/>
            <a:ext cx="101400" cy="109500"/>
          </a:xfrm>
          <a:prstGeom prst="straightConnector1">
            <a:avLst/>
          </a:prstGeom>
          <a:noFill/>
          <a:ln cap="flat" cmpd="sng" w="38150">
            <a:solidFill>
              <a:srgbClr val="5C2D91"/>
            </a:solidFill>
            <a:prstDash val="solid"/>
            <a:round/>
            <a:headEnd len="sm" w="sm" type="none"/>
            <a:tailEnd len="sm" w="sm" type="none"/>
          </a:ln>
        </p:spPr>
      </p:cxnSp>
      <p:sp>
        <p:nvSpPr>
          <p:cNvPr id="2516" name="Google Shape;2516;p84"/>
          <p:cNvSpPr/>
          <p:nvPr/>
        </p:nvSpPr>
        <p:spPr>
          <a:xfrm>
            <a:off x="1439111" y="1672863"/>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17" name="Google Shape;2517;p84"/>
          <p:cNvSpPr/>
          <p:nvPr/>
        </p:nvSpPr>
        <p:spPr>
          <a:xfrm>
            <a:off x="1275835" y="1934422"/>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518" name="Google Shape;2518;p84"/>
          <p:cNvCxnSpPr>
            <a:stCxn id="2517" idx="0"/>
            <a:endCxn id="2516" idx="3"/>
          </p:cNvCxnSpPr>
          <p:nvPr/>
        </p:nvCxnSpPr>
        <p:spPr>
          <a:xfrm flipH="1" rot="10800000">
            <a:off x="1367185" y="1828822"/>
            <a:ext cx="98700" cy="105600"/>
          </a:xfrm>
          <a:prstGeom prst="straightConnector1">
            <a:avLst/>
          </a:prstGeom>
          <a:noFill/>
          <a:ln cap="flat" cmpd="sng" w="38150">
            <a:solidFill>
              <a:srgbClr val="5C2D91"/>
            </a:solidFill>
            <a:prstDash val="solid"/>
            <a:round/>
            <a:headEnd len="sm" w="sm" type="none"/>
            <a:tailEnd len="sm" w="sm" type="none"/>
          </a:ln>
        </p:spPr>
      </p:cxnSp>
      <p:sp>
        <p:nvSpPr>
          <p:cNvPr id="2519" name="Google Shape;2519;p84"/>
          <p:cNvSpPr/>
          <p:nvPr/>
        </p:nvSpPr>
        <p:spPr>
          <a:xfrm>
            <a:off x="2191485" y="2734117"/>
            <a:ext cx="182700" cy="182700"/>
          </a:xfrm>
          <a:prstGeom prst="ellipse">
            <a:avLst/>
          </a:prstGeom>
          <a:solidFill>
            <a:srgbClr val="DFCCE4"/>
          </a:solidFill>
          <a:ln cap="flat" cmpd="sng" w="38150">
            <a:solidFill>
              <a:srgbClr val="5C2D91"/>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520" name="Google Shape;2520;p84"/>
          <p:cNvCxnSpPr/>
          <p:nvPr/>
        </p:nvCxnSpPr>
        <p:spPr>
          <a:xfrm>
            <a:off x="1327757" y="3795698"/>
            <a:ext cx="297600" cy="326100"/>
          </a:xfrm>
          <a:prstGeom prst="straightConnector1">
            <a:avLst/>
          </a:prstGeom>
          <a:noFill/>
          <a:ln cap="flat" cmpd="sng" w="38150">
            <a:solidFill>
              <a:srgbClr val="000000"/>
            </a:solidFill>
            <a:prstDash val="solid"/>
            <a:round/>
            <a:headEnd len="sm" w="sm" type="none"/>
            <a:tailEnd len="med" w="med" type="stealth"/>
          </a:ln>
        </p:spPr>
      </p:cxnSp>
      <p:cxnSp>
        <p:nvCxnSpPr>
          <p:cNvPr id="2521" name="Google Shape;2521;p84"/>
          <p:cNvCxnSpPr/>
          <p:nvPr/>
        </p:nvCxnSpPr>
        <p:spPr>
          <a:xfrm>
            <a:off x="1327757" y="4277018"/>
            <a:ext cx="463800" cy="118800"/>
          </a:xfrm>
          <a:prstGeom prst="straightConnector1">
            <a:avLst/>
          </a:prstGeom>
          <a:noFill/>
          <a:ln cap="flat" cmpd="sng" w="38150">
            <a:solidFill>
              <a:srgbClr val="000000"/>
            </a:solidFill>
            <a:prstDash val="solid"/>
            <a:round/>
            <a:headEnd len="sm" w="sm" type="none"/>
            <a:tailEnd len="med" w="med" type="stealth"/>
          </a:ln>
        </p:spPr>
      </p:cxnSp>
      <p:sp>
        <p:nvSpPr>
          <p:cNvPr id="2522" name="Google Shape;2522;p84"/>
          <p:cNvSpPr txBox="1"/>
          <p:nvPr/>
        </p:nvSpPr>
        <p:spPr>
          <a:xfrm>
            <a:off x="2656820" y="3588672"/>
            <a:ext cx="5922300" cy="7239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1900" strike="noStrike">
                <a:latin typeface="Calibri"/>
                <a:ea typeface="Calibri"/>
                <a:cs typeface="Calibri"/>
                <a:sym typeface="Calibri"/>
              </a:rPr>
              <a:t>Network RTTs, dispatch are the main bottleneck </a:t>
            </a:r>
            <a:r>
              <a:rPr b="1" lang="en" sz="1900" strike="noStrike">
                <a:solidFill>
                  <a:srgbClr val="000000"/>
                </a:solidFill>
                <a:latin typeface="Calibri"/>
                <a:ea typeface="Calibri"/>
                <a:cs typeface="Calibri"/>
                <a:sym typeface="Calibri"/>
              </a:rPr>
              <a:t>~</a:t>
            </a:r>
            <a:r>
              <a:rPr b="1" lang="en" sz="1900" strike="noStrike">
                <a:latin typeface="Calibri"/>
                <a:ea typeface="Calibri"/>
                <a:cs typeface="Calibri"/>
                <a:sym typeface="Calibri"/>
              </a:rPr>
              <a:t>10μs</a:t>
            </a:r>
            <a:endParaRPr b="0" sz="1900" strike="noStrike">
              <a:latin typeface="Arial"/>
              <a:ea typeface="Arial"/>
              <a:cs typeface="Arial"/>
              <a:sym typeface="Arial"/>
            </a:endParaRPr>
          </a:p>
          <a:p>
            <a:pPr indent="-336550" lvl="0" marL="419100" marR="0" rtl="0" algn="l">
              <a:spcBef>
                <a:spcPts val="800"/>
              </a:spcBef>
              <a:spcAft>
                <a:spcPts val="0"/>
              </a:spcAft>
              <a:buClr>
                <a:srgbClr val="000000"/>
              </a:buClr>
              <a:buSzPts val="1900"/>
              <a:buFont typeface="Noto Sans Symbols"/>
              <a:buChar char="➔"/>
            </a:pPr>
            <a:r>
              <a:rPr b="0" i="0" lang="en" sz="1900" u="none" cap="none" strike="noStrike">
                <a:latin typeface="Calibri"/>
                <a:ea typeface="Calibri"/>
                <a:cs typeface="Calibri"/>
                <a:sym typeface="Calibri"/>
              </a:rPr>
              <a:t>1.5μs inside the server</a:t>
            </a:r>
            <a:endParaRPr b="0" i="0" sz="1900" u="none" cap="none" strike="noStrike">
              <a:latin typeface="Arial"/>
              <a:ea typeface="Arial"/>
              <a:cs typeface="Arial"/>
              <a:sym typeface="Arial"/>
            </a:endParaRPr>
          </a:p>
        </p:txBody>
      </p:sp>
      <p:sp>
        <p:nvSpPr>
          <p:cNvPr id="2523" name="Google Shape;2523;p84"/>
          <p:cNvSpPr txBox="1"/>
          <p:nvPr/>
        </p:nvSpPr>
        <p:spPr>
          <a:xfrm>
            <a:off x="2657474" y="4489269"/>
            <a:ext cx="51681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solidFill>
                  <a:srgbClr val="FFFFFF"/>
                </a:solidFill>
                <a:latin typeface="Calibri"/>
                <a:ea typeface="Calibri"/>
                <a:cs typeface="Calibri"/>
                <a:sym typeface="Calibri"/>
              </a:rPr>
              <a:t>So push code to storage?</a:t>
            </a:r>
            <a:endParaRPr b="0" sz="2200" strike="noStrike">
              <a:latin typeface="Arial"/>
              <a:ea typeface="Arial"/>
              <a:cs typeface="Arial"/>
              <a:sym typeface="Arial"/>
            </a:endParaRPr>
          </a:p>
        </p:txBody>
      </p:sp>
      <p:sp>
        <p:nvSpPr>
          <p:cNvPr id="2524" name="Google Shape;2524;p84"/>
          <p:cNvSpPr txBox="1"/>
          <p:nvPr/>
        </p:nvSpPr>
        <p:spPr>
          <a:xfrm>
            <a:off x="2657147" y="4489269"/>
            <a:ext cx="51681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So push code to storage?</a:t>
            </a:r>
            <a:endParaRPr b="0" sz="2200" strike="noStrike">
              <a:latin typeface="Arial"/>
              <a:ea typeface="Arial"/>
              <a:cs typeface="Arial"/>
              <a:sym typeface="Arial"/>
            </a:endParaRPr>
          </a:p>
        </p:txBody>
      </p:sp>
      <p:sp>
        <p:nvSpPr>
          <p:cNvPr id="2525" name="Google Shape;2525;p84"/>
          <p:cNvSpPr txBox="1"/>
          <p:nvPr/>
        </p:nvSpPr>
        <p:spPr>
          <a:xfrm>
            <a:off x="559797" y="3240150"/>
            <a:ext cx="1194000" cy="254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Hash Table</a:t>
            </a:r>
            <a:endParaRPr b="0" sz="1400" strike="noStrike">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29" name="Shape 2529"/>
        <p:cNvGrpSpPr/>
        <p:nvPr/>
      </p:nvGrpSpPr>
      <p:grpSpPr>
        <a:xfrm>
          <a:off x="0" y="0"/>
          <a:ext cx="0" cy="0"/>
          <a:chOff x="0" y="0"/>
          <a:chExt cx="0" cy="0"/>
        </a:xfrm>
      </p:grpSpPr>
      <p:sp>
        <p:nvSpPr>
          <p:cNvPr id="2530" name="Google Shape;2530;p85"/>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Why Not Push Compute To Storage?</a:t>
            </a:r>
            <a:endParaRPr b="0" sz="2800" strike="noStrike">
              <a:solidFill>
                <a:srgbClr val="000000"/>
              </a:solidFill>
              <a:latin typeface="Calibri"/>
              <a:ea typeface="Calibri"/>
              <a:cs typeface="Calibri"/>
              <a:sym typeface="Calibri"/>
            </a:endParaRPr>
          </a:p>
        </p:txBody>
      </p:sp>
      <p:sp>
        <p:nvSpPr>
          <p:cNvPr id="2531" name="Google Shape;2531;p85"/>
          <p:cNvSpPr/>
          <p:nvPr/>
        </p:nvSpPr>
        <p:spPr>
          <a:xfrm>
            <a:off x="663552" y="3154374"/>
            <a:ext cx="1732500" cy="1592400"/>
          </a:xfrm>
          <a:prstGeom prst="rect">
            <a:avLst/>
          </a:prstGeom>
          <a:solidFill>
            <a:srgbClr val="BCE4E5"/>
          </a:solidFill>
          <a:ln cap="flat" cmpd="sng" w="9525">
            <a:solidFill>
              <a:srgbClr val="0066B3"/>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solidFill>
                  <a:srgbClr val="FF000A"/>
                </a:solidFill>
                <a:latin typeface="Calibri"/>
                <a:ea typeface="Calibri"/>
                <a:cs typeface="Calibri"/>
                <a:sym typeface="Calibri"/>
              </a:rPr>
              <a:t>ISOLATION?</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rPr b="1" lang="en" sz="1600" strike="noStrike">
                <a:latin typeface="Calibri"/>
                <a:ea typeface="Calibri"/>
                <a:cs typeface="Calibri"/>
                <a:sym typeface="Calibri"/>
              </a:rPr>
              <a:t>Key-value store</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grpSp>
        <p:nvGrpSpPr>
          <p:cNvPr id="2532" name="Google Shape;2532;p85"/>
          <p:cNvGrpSpPr/>
          <p:nvPr/>
        </p:nvGrpSpPr>
        <p:grpSpPr>
          <a:xfrm>
            <a:off x="671726" y="1170377"/>
            <a:ext cx="1714419" cy="1696731"/>
            <a:chOff x="740520" y="1290240"/>
            <a:chExt cx="1890000" cy="1870500"/>
          </a:xfrm>
        </p:grpSpPr>
        <p:sp>
          <p:nvSpPr>
            <p:cNvPr id="2533" name="Google Shape;2533;p85"/>
            <p:cNvSpPr/>
            <p:nvPr/>
          </p:nvSpPr>
          <p:spPr>
            <a:xfrm>
              <a:off x="1496520" y="1290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34" name="Google Shape;2534;p85"/>
            <p:cNvSpPr/>
            <p:nvPr/>
          </p:nvSpPr>
          <p:spPr>
            <a:xfrm>
              <a:off x="1460520" y="1326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35" name="Google Shape;2535;p85"/>
            <p:cNvSpPr/>
            <p:nvPr/>
          </p:nvSpPr>
          <p:spPr>
            <a:xfrm>
              <a:off x="1424520" y="1362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36" name="Google Shape;2536;p85"/>
            <p:cNvSpPr/>
            <p:nvPr/>
          </p:nvSpPr>
          <p:spPr>
            <a:xfrm>
              <a:off x="1388520" y="1398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37" name="Google Shape;2537;p85"/>
            <p:cNvSpPr/>
            <p:nvPr/>
          </p:nvSpPr>
          <p:spPr>
            <a:xfrm>
              <a:off x="1352520" y="1434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38" name="Google Shape;2538;p85"/>
            <p:cNvSpPr/>
            <p:nvPr/>
          </p:nvSpPr>
          <p:spPr>
            <a:xfrm>
              <a:off x="1316520" y="1470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39" name="Google Shape;2539;p85"/>
            <p:cNvSpPr/>
            <p:nvPr/>
          </p:nvSpPr>
          <p:spPr>
            <a:xfrm>
              <a:off x="1280520" y="1506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40" name="Google Shape;2540;p85"/>
            <p:cNvSpPr/>
            <p:nvPr/>
          </p:nvSpPr>
          <p:spPr>
            <a:xfrm>
              <a:off x="1244520" y="1542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41" name="Google Shape;2541;p85"/>
            <p:cNvSpPr/>
            <p:nvPr/>
          </p:nvSpPr>
          <p:spPr>
            <a:xfrm>
              <a:off x="1208520" y="1578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42" name="Google Shape;2542;p85"/>
            <p:cNvSpPr/>
            <p:nvPr/>
          </p:nvSpPr>
          <p:spPr>
            <a:xfrm>
              <a:off x="1172520" y="1614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43" name="Google Shape;2543;p85"/>
            <p:cNvSpPr/>
            <p:nvPr/>
          </p:nvSpPr>
          <p:spPr>
            <a:xfrm>
              <a:off x="1136520" y="1650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44" name="Google Shape;2544;p85"/>
            <p:cNvSpPr/>
            <p:nvPr/>
          </p:nvSpPr>
          <p:spPr>
            <a:xfrm>
              <a:off x="1100520" y="1686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45" name="Google Shape;2545;p85"/>
            <p:cNvSpPr/>
            <p:nvPr/>
          </p:nvSpPr>
          <p:spPr>
            <a:xfrm>
              <a:off x="1064520" y="1722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46" name="Google Shape;2546;p85"/>
            <p:cNvSpPr/>
            <p:nvPr/>
          </p:nvSpPr>
          <p:spPr>
            <a:xfrm>
              <a:off x="1028520" y="1758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47" name="Google Shape;2547;p85"/>
            <p:cNvSpPr/>
            <p:nvPr/>
          </p:nvSpPr>
          <p:spPr>
            <a:xfrm>
              <a:off x="992520" y="1794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get_friends()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sp>
          <p:nvSpPr>
            <p:cNvPr id="2548" name="Google Shape;2548;p85"/>
            <p:cNvSpPr/>
            <p:nvPr/>
          </p:nvSpPr>
          <p:spPr>
            <a:xfrm>
              <a:off x="740520" y="2118240"/>
              <a:ext cx="1134000" cy="1042500"/>
            </a:xfrm>
            <a:prstGeom prst="rect">
              <a:avLst/>
            </a:prstGeom>
            <a:solidFill>
              <a:srgbClr val="DFCCE4"/>
            </a:solidFill>
            <a:ln cap="flat" cmpd="sng" w="9525">
              <a:solidFill>
                <a:srgbClr val="A3238E"/>
              </a:solidFill>
              <a:prstDash val="solid"/>
              <a:round/>
              <a:headEnd len="sm" w="sm" type="none"/>
              <a:tailEnd len="sm" w="sm" type="none"/>
            </a:ln>
          </p:spPr>
          <p:txBody>
            <a:bodyPr anchorCtr="0" anchor="ctr" bIns="43425" lIns="84250" spcFirstLastPara="1" rIns="84250" wrap="square" tIns="43425">
              <a:noAutofit/>
            </a:bodyPr>
            <a:lstStyle/>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6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fn classify()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l">
                <a:lnSpc>
                  <a:spcPct val="100000"/>
                </a:lnSpc>
                <a:spcBef>
                  <a:spcPts val="0"/>
                </a:spcBef>
                <a:spcAft>
                  <a:spcPts val="0"/>
                </a:spcAft>
                <a:buNone/>
              </a:pPr>
              <a:r>
                <a:rPr b="1" lang="en" sz="1100" strike="noStrike">
                  <a:latin typeface="Calibri"/>
                  <a:ea typeface="Calibri"/>
                  <a:cs typeface="Calibri"/>
                  <a:sym typeface="Calibri"/>
                </a:rPr>
                <a:t> }</a:t>
              </a:r>
              <a:endParaRPr b="0" sz="1100" strike="noStrike">
                <a:latin typeface="Arial"/>
                <a:ea typeface="Arial"/>
                <a:cs typeface="Arial"/>
                <a:sym typeface="Arial"/>
              </a:endParaRPr>
            </a:p>
            <a:p>
              <a:pPr indent="0" lvl="0" marL="0" marR="0" rtl="0" algn="ctr">
                <a:lnSpc>
                  <a:spcPct val="100000"/>
                </a:lnSpc>
                <a:spcBef>
                  <a:spcPts val="0"/>
                </a:spcBef>
                <a:spcAft>
                  <a:spcPts val="0"/>
                </a:spcAft>
                <a:buNone/>
              </a:pPr>
              <a:r>
                <a:t/>
              </a:r>
              <a:endParaRPr b="0" sz="1100" strike="noStrike">
                <a:latin typeface="Arial"/>
                <a:ea typeface="Arial"/>
                <a:cs typeface="Arial"/>
                <a:sym typeface="Arial"/>
              </a:endParaRPr>
            </a:p>
            <a:p>
              <a:pPr indent="0" lvl="0" marL="0" marR="0" rtl="0" algn="ctr">
                <a:spcBef>
                  <a:spcPts val="0"/>
                </a:spcBef>
                <a:spcAft>
                  <a:spcPts val="0"/>
                </a:spcAft>
                <a:buNone/>
              </a:pPr>
              <a:r>
                <a:t/>
              </a:r>
              <a:endParaRPr b="0" sz="1100" strike="noStrike">
                <a:latin typeface="Arial"/>
                <a:ea typeface="Arial"/>
                <a:cs typeface="Arial"/>
                <a:sym typeface="Arial"/>
              </a:endParaRPr>
            </a:p>
          </p:txBody>
        </p:sp>
      </p:grpSp>
      <p:sp>
        <p:nvSpPr>
          <p:cNvPr id="2549" name="Google Shape;2549;p85"/>
          <p:cNvSpPr/>
          <p:nvPr/>
        </p:nvSpPr>
        <p:spPr>
          <a:xfrm>
            <a:off x="1370209" y="2986533"/>
            <a:ext cx="318716" cy="846063"/>
          </a:xfrm>
          <a:custGeom>
            <a:rect b="b" l="l" r="r" t="t"/>
            <a:pathLst>
              <a:path extrusionOk="0" h="2593" w="978">
                <a:moveTo>
                  <a:pt x="244" y="0"/>
                </a:moveTo>
                <a:lnTo>
                  <a:pt x="244" y="1944"/>
                </a:lnTo>
                <a:lnTo>
                  <a:pt x="0" y="1944"/>
                </a:lnTo>
                <a:lnTo>
                  <a:pt x="488" y="2592"/>
                </a:lnTo>
                <a:lnTo>
                  <a:pt x="977" y="1944"/>
                </a:lnTo>
                <a:lnTo>
                  <a:pt x="732" y="1944"/>
                </a:lnTo>
                <a:lnTo>
                  <a:pt x="732" y="0"/>
                </a:lnTo>
                <a:lnTo>
                  <a:pt x="244" y="0"/>
                </a:lnTo>
              </a:path>
            </a:pathLst>
          </a:custGeom>
          <a:solidFill>
            <a:srgbClr val="FF000A"/>
          </a:solidFill>
          <a:ln cap="flat" cmpd="sng" w="38150">
            <a:solidFill>
              <a:srgbClr val="FF000A"/>
            </a:solidFill>
            <a:prstDash val="solid"/>
            <a:round/>
            <a:headEnd len="sm" w="sm" type="none"/>
            <a:tailEnd len="sm" w="sm" type="none"/>
          </a:ln>
        </p:spPr>
      </p:sp>
      <p:sp>
        <p:nvSpPr>
          <p:cNvPr id="2550" name="Google Shape;2550;p85"/>
          <p:cNvSpPr txBox="1"/>
          <p:nvPr/>
        </p:nvSpPr>
        <p:spPr>
          <a:xfrm>
            <a:off x="2656820" y="3545242"/>
            <a:ext cx="5922300" cy="8109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2900" strike="noStrike">
                <a:latin typeface="Calibri"/>
                <a:ea typeface="Calibri"/>
                <a:cs typeface="Calibri"/>
                <a:sym typeface="Calibri"/>
              </a:rPr>
              <a:t>Context Switches </a:t>
            </a:r>
            <a:r>
              <a:rPr b="1" lang="en" sz="2900" strike="noStrike">
                <a:solidFill>
                  <a:srgbClr val="FF000A"/>
                </a:solidFill>
                <a:latin typeface="Calibri"/>
                <a:ea typeface="Calibri"/>
                <a:cs typeface="Calibri"/>
                <a:sym typeface="Calibri"/>
              </a:rPr>
              <a:t>~1.5µs </a:t>
            </a:r>
            <a:endParaRPr b="0" sz="2900" strike="noStrike">
              <a:latin typeface="Arial"/>
              <a:ea typeface="Arial"/>
              <a:cs typeface="Arial"/>
              <a:sym typeface="Arial"/>
            </a:endParaRPr>
          </a:p>
          <a:p>
            <a:pPr indent="0" lvl="0" marL="0" marR="0" rtl="0" algn="l">
              <a:spcBef>
                <a:spcPts val="0"/>
              </a:spcBef>
              <a:spcAft>
                <a:spcPts val="0"/>
              </a:spcAft>
              <a:buNone/>
            </a:pPr>
            <a:r>
              <a:rPr b="1" lang="en" sz="1800" strike="noStrike">
                <a:latin typeface="Calibri"/>
                <a:ea typeface="Calibri"/>
                <a:cs typeface="Calibri"/>
                <a:sym typeface="Calibri"/>
              </a:rPr>
              <a:t>Multi-tenancy → Need hardware isolation</a:t>
            </a:r>
            <a:r>
              <a:rPr b="0" lang="en" sz="1600" strike="noStrike">
                <a:latin typeface="Ubuntu"/>
                <a:ea typeface="Ubuntu"/>
                <a:cs typeface="Ubuntu"/>
                <a:sym typeface="Ubuntu"/>
              </a:rPr>
              <a:t> </a:t>
            </a:r>
            <a:endParaRPr b="0" sz="1600" strike="noStrike">
              <a:latin typeface="Arial"/>
              <a:ea typeface="Arial"/>
              <a:cs typeface="Arial"/>
              <a:sym typeface="Arial"/>
            </a:endParaRPr>
          </a:p>
        </p:txBody>
      </p:sp>
      <p:sp>
        <p:nvSpPr>
          <p:cNvPr id="2551" name="Google Shape;2551;p85"/>
          <p:cNvSpPr txBox="1"/>
          <p:nvPr/>
        </p:nvSpPr>
        <p:spPr>
          <a:xfrm>
            <a:off x="2656820" y="1613433"/>
            <a:ext cx="5922300" cy="8109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1" lang="en" sz="2900" strike="noStrike">
                <a:latin typeface="Calibri"/>
                <a:ea typeface="Calibri"/>
                <a:cs typeface="Calibri"/>
                <a:sym typeface="Calibri"/>
              </a:rPr>
              <a:t>RPC Processing Time </a:t>
            </a:r>
            <a:r>
              <a:rPr b="1" lang="en" sz="2900" strike="noStrike">
                <a:solidFill>
                  <a:srgbClr val="FF000A"/>
                </a:solidFill>
                <a:latin typeface="Calibri"/>
                <a:ea typeface="Calibri"/>
                <a:cs typeface="Calibri"/>
                <a:sym typeface="Calibri"/>
              </a:rPr>
              <a:t>~1.5µs </a:t>
            </a:r>
            <a:endParaRPr b="0" sz="2900" strike="noStrike">
              <a:latin typeface="Arial"/>
              <a:ea typeface="Arial"/>
              <a:cs typeface="Arial"/>
              <a:sym typeface="Arial"/>
            </a:endParaRPr>
          </a:p>
          <a:p>
            <a:pPr indent="0" lvl="0" marL="0" marR="0" rtl="0" algn="l">
              <a:spcBef>
                <a:spcPts val="0"/>
              </a:spcBef>
              <a:spcAft>
                <a:spcPts val="0"/>
              </a:spcAft>
              <a:buNone/>
            </a:pPr>
            <a:r>
              <a:rPr b="1" lang="en" sz="1800" strike="noStrike">
                <a:latin typeface="Calibri"/>
                <a:ea typeface="Calibri"/>
                <a:cs typeface="Calibri"/>
                <a:sym typeface="Calibri"/>
              </a:rPr>
              <a:t>Only native code will do</a:t>
            </a:r>
            <a:r>
              <a:rPr b="0" lang="en" sz="1600" strike="noStrike">
                <a:latin typeface="Ubuntu"/>
                <a:ea typeface="Ubuntu"/>
                <a:cs typeface="Ubuntu"/>
                <a:sym typeface="Ubuntu"/>
              </a:rPr>
              <a:t> </a:t>
            </a:r>
            <a:endParaRPr b="0" sz="1600" strike="noStrike">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55" name="Shape 2555"/>
        <p:cNvGrpSpPr/>
        <p:nvPr/>
      </p:nvGrpSpPr>
      <p:grpSpPr>
        <a:xfrm>
          <a:off x="0" y="0"/>
          <a:ext cx="0" cy="0"/>
          <a:chOff x="0" y="0"/>
          <a:chExt cx="0" cy="0"/>
        </a:xfrm>
      </p:grpSpPr>
      <p:sp>
        <p:nvSpPr>
          <p:cNvPr id="2556" name="Google Shape;2556;p86"/>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What Do We Want From The Storage Layer?</a:t>
            </a:r>
            <a:endParaRPr b="0" sz="2800" strike="noStrike">
              <a:solidFill>
                <a:srgbClr val="000000"/>
              </a:solidFill>
              <a:latin typeface="Calibri"/>
              <a:ea typeface="Calibri"/>
              <a:cs typeface="Calibri"/>
              <a:sym typeface="Calibri"/>
            </a:endParaRPr>
          </a:p>
        </p:txBody>
      </p:sp>
      <p:sp>
        <p:nvSpPr>
          <p:cNvPr id="2557" name="Google Shape;2557;p86"/>
          <p:cNvSpPr txBox="1"/>
          <p:nvPr/>
        </p:nvSpPr>
        <p:spPr>
          <a:xfrm>
            <a:off x="628284" y="1368855"/>
            <a:ext cx="7885800" cy="3262800"/>
          </a:xfrm>
          <a:prstGeom prst="rect">
            <a:avLst/>
          </a:prstGeom>
          <a:noFill/>
          <a:ln>
            <a:noFill/>
          </a:ln>
        </p:spPr>
        <p:txBody>
          <a:bodyPr anchorCtr="0" anchor="t" bIns="0" lIns="0" spcFirstLastPara="1" rIns="0" wrap="square" tIns="0">
            <a:noAutofit/>
          </a:bodyPr>
          <a:lstStyle/>
          <a:p>
            <a:pPr indent="-241300" lvl="0" marL="393700" marR="0" rtl="0" algn="l">
              <a:spcBef>
                <a:spcPts val="0"/>
              </a:spcBef>
              <a:spcAft>
                <a:spcPts val="0"/>
              </a:spcAft>
              <a:buClr>
                <a:srgbClr val="000000"/>
              </a:buClr>
              <a:buSzPts val="900"/>
              <a:buFont typeface="Noto Sans Symbols"/>
              <a:buNone/>
            </a:pPr>
            <a:r>
              <a:t/>
            </a:r>
            <a:endParaRPr b="0" sz="2100" strike="noStrike">
              <a:solidFill>
                <a:srgbClr val="000000"/>
              </a:solidFill>
              <a:latin typeface="Calibri"/>
              <a:ea typeface="Calibri"/>
              <a:cs typeface="Calibri"/>
              <a:sym typeface="Calibri"/>
            </a:endParaRPr>
          </a:p>
          <a:p>
            <a:pPr indent="-241300" lvl="0" marL="393700" marR="0" rtl="0" algn="l">
              <a:spcBef>
                <a:spcPts val="1100"/>
              </a:spcBef>
              <a:spcAft>
                <a:spcPts val="0"/>
              </a:spcAft>
              <a:buClr>
                <a:srgbClr val="000000"/>
              </a:buClr>
              <a:buSzPts val="900"/>
              <a:buFont typeface="Noto Sans Symbols"/>
              <a:buNone/>
            </a:pPr>
            <a:r>
              <a:t/>
            </a:r>
            <a:endParaRPr b="0" sz="2100" strike="noStrike">
              <a:solidFill>
                <a:srgbClr val="000000"/>
              </a:solidFill>
              <a:latin typeface="Calibri"/>
              <a:ea typeface="Calibri"/>
              <a:cs typeface="Calibri"/>
              <a:sym typeface="Calibri"/>
            </a:endParaRPr>
          </a:p>
          <a:p>
            <a:pPr indent="-241300" lvl="0" marL="393700" marR="0" rtl="0" algn="l">
              <a:spcBef>
                <a:spcPts val="1100"/>
              </a:spcBef>
              <a:spcAft>
                <a:spcPts val="0"/>
              </a:spcAft>
              <a:buClr>
                <a:srgbClr val="000000"/>
              </a:buClr>
              <a:buSzPts val="900"/>
              <a:buFont typeface="Noto Sans Symbols"/>
              <a:buNone/>
            </a:pPr>
            <a:r>
              <a:t/>
            </a:r>
            <a:endParaRPr b="0" sz="2100" strike="noStrike">
              <a:solidFill>
                <a:srgbClr val="000000"/>
              </a:solidFill>
              <a:latin typeface="Calibri"/>
              <a:ea typeface="Calibri"/>
              <a:cs typeface="Calibri"/>
              <a:sym typeface="Calibri"/>
            </a:endParaRPr>
          </a:p>
          <a:p>
            <a:pPr indent="0" lvl="0" marL="0" marR="0" rtl="0" algn="l">
              <a:spcBef>
                <a:spcPts val="1100"/>
              </a:spcBef>
              <a:spcAft>
                <a:spcPts val="0"/>
              </a:spcAft>
              <a:buNone/>
            </a:pPr>
            <a:r>
              <a:rPr b="1" lang="en" sz="1900" strike="noStrike">
                <a:solidFill>
                  <a:srgbClr val="000000"/>
                </a:solidFill>
                <a:latin typeface="Calibri"/>
                <a:ea typeface="Calibri"/>
                <a:cs typeface="Calibri"/>
                <a:sym typeface="Calibri"/>
              </a:rPr>
              <a:t>Extremely high tenant density</a:t>
            </a:r>
            <a:endParaRPr b="0" sz="1900"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Fine-grained resource allocation; 100s of CPU cycles, Kilobytes of memory</a:t>
            </a:r>
            <a:endParaRPr b="0" i="0" sz="1500" u="none" cap="none" strike="noStrike">
              <a:solidFill>
                <a:srgbClr val="000000"/>
              </a:solidFill>
              <a:latin typeface="Calibri"/>
              <a:ea typeface="Calibri"/>
              <a:cs typeface="Calibri"/>
              <a:sym typeface="Calibri"/>
            </a:endParaRPr>
          </a:p>
          <a:p>
            <a:pPr indent="-177800" lvl="0" marL="393700" marR="0" rtl="0" algn="l">
              <a:spcBef>
                <a:spcPts val="1100"/>
              </a:spcBef>
              <a:spcAft>
                <a:spcPts val="0"/>
              </a:spcAft>
              <a:buClr>
                <a:srgbClr val="000000"/>
              </a:buClr>
              <a:buSzPts val="1800"/>
              <a:buFont typeface="Noto Sans Symbols"/>
              <a:buNone/>
            </a:pPr>
            <a:r>
              <a:t/>
            </a:r>
            <a:endParaRPr b="0" sz="1900" strike="noStrike">
              <a:solidFill>
                <a:srgbClr val="000000"/>
              </a:solidFill>
              <a:latin typeface="Calibri"/>
              <a:ea typeface="Calibri"/>
              <a:cs typeface="Calibri"/>
              <a:sym typeface="Calibri"/>
            </a:endParaRPr>
          </a:p>
          <a:p>
            <a:pPr indent="0" lvl="0" marL="0" marR="0" rtl="0" algn="l">
              <a:spcBef>
                <a:spcPts val="1100"/>
              </a:spcBef>
              <a:spcAft>
                <a:spcPts val="0"/>
              </a:spcAft>
              <a:buNone/>
            </a:pPr>
            <a:r>
              <a:rPr b="1" lang="en" sz="1900" strike="noStrike">
                <a:solidFill>
                  <a:srgbClr val="000000"/>
                </a:solidFill>
                <a:latin typeface="Calibri"/>
                <a:ea typeface="Calibri"/>
                <a:cs typeface="Calibri"/>
                <a:sym typeface="Calibri"/>
              </a:rPr>
              <a:t>Allow tenants to extend data model at runtime</a:t>
            </a:r>
            <a:endParaRPr b="0" sz="1900"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Low overhead isolation between tenants &amp; storage layer</a:t>
            </a:r>
            <a:endParaRPr b="0" i="0" sz="1500" u="none" cap="none" strike="noStrike">
              <a:solidFill>
                <a:srgbClr val="000000"/>
              </a:solidFill>
              <a:latin typeface="Calibri"/>
              <a:ea typeface="Calibri"/>
              <a:cs typeface="Calibri"/>
              <a:sym typeface="Calibri"/>
            </a:endParaRPr>
          </a:p>
        </p:txBody>
      </p:sp>
      <p:sp>
        <p:nvSpPr>
          <p:cNvPr id="2558" name="Google Shape;2558;p86"/>
          <p:cNvSpPr txBox="1"/>
          <p:nvPr/>
        </p:nvSpPr>
        <p:spPr>
          <a:xfrm>
            <a:off x="1892038" y="1158563"/>
            <a:ext cx="5358300" cy="911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Granularity of compute is steadily decreasing</a:t>
            </a:r>
            <a:endParaRPr b="0" sz="2200" strike="noStrike">
              <a:latin typeface="Arial"/>
              <a:ea typeface="Arial"/>
              <a:cs typeface="Arial"/>
              <a:sym typeface="Arial"/>
            </a:endParaRPr>
          </a:p>
          <a:p>
            <a:pPr indent="0" lvl="0" marL="0" marR="0" rtl="0" algn="ctr">
              <a:spcBef>
                <a:spcPts val="700"/>
              </a:spcBef>
              <a:spcAft>
                <a:spcPts val="0"/>
              </a:spcAft>
              <a:buNone/>
            </a:pPr>
            <a:r>
              <a:rPr b="1" lang="en" sz="2200" strike="noStrike">
                <a:latin typeface="Calibri"/>
                <a:ea typeface="Calibri"/>
                <a:cs typeface="Calibri"/>
                <a:sym typeface="Calibri"/>
              </a:rPr>
              <a:t>Virtual machines → Containers → Lambdas</a:t>
            </a:r>
            <a:endParaRPr b="0" sz="2200" strike="noStrike">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62" name="Shape 2562"/>
        <p:cNvGrpSpPr/>
        <p:nvPr/>
      </p:nvGrpSpPr>
      <p:grpSpPr>
        <a:xfrm>
          <a:off x="0" y="0"/>
          <a:ext cx="0" cy="0"/>
          <a:chOff x="0" y="0"/>
          <a:chExt cx="0" cy="0"/>
        </a:xfrm>
      </p:grpSpPr>
      <p:sp>
        <p:nvSpPr>
          <p:cNvPr id="2563" name="Google Shape;2563;p87"/>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Splinter: A Multi-Tenant Key-Value Store</a:t>
            </a:r>
            <a:endParaRPr b="0" sz="2800" strike="noStrike">
              <a:solidFill>
                <a:srgbClr val="000000"/>
              </a:solidFill>
              <a:latin typeface="Calibri"/>
              <a:ea typeface="Calibri"/>
              <a:cs typeface="Calibri"/>
              <a:sym typeface="Calibri"/>
            </a:endParaRPr>
          </a:p>
        </p:txBody>
      </p:sp>
      <p:sp>
        <p:nvSpPr>
          <p:cNvPr id="2564" name="Google Shape;2564;p87"/>
          <p:cNvSpPr txBox="1"/>
          <p:nvPr/>
        </p:nvSpPr>
        <p:spPr>
          <a:xfrm>
            <a:off x="628284" y="1368855"/>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900" strike="noStrike">
                <a:solidFill>
                  <a:srgbClr val="000000"/>
                </a:solidFill>
                <a:latin typeface="Calibri"/>
                <a:ea typeface="Calibri"/>
                <a:cs typeface="Calibri"/>
                <a:sym typeface="Calibri"/>
              </a:rPr>
              <a:t>Tenants can install and invoke extensions at runtime</a:t>
            </a:r>
            <a:endParaRPr b="0" sz="1900"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b="0" i="0" lang="en" sz="1900" u="none" cap="none" strike="noStrike">
                <a:solidFill>
                  <a:srgbClr val="000000"/>
                </a:solidFill>
                <a:latin typeface="Calibri"/>
                <a:ea typeface="Calibri"/>
                <a:cs typeface="Calibri"/>
                <a:sym typeface="Calibri"/>
              </a:rPr>
              <a:t>Extensions written in </a:t>
            </a:r>
            <a:r>
              <a:rPr b="1" i="0" lang="en" sz="1900" u="none" cap="none" strike="noStrike">
                <a:solidFill>
                  <a:srgbClr val="000000"/>
                </a:solidFill>
                <a:latin typeface="Calibri"/>
                <a:ea typeface="Calibri"/>
                <a:cs typeface="Calibri"/>
                <a:sym typeface="Calibri"/>
              </a:rPr>
              <a:t>Rust</a:t>
            </a:r>
            <a:endParaRPr b="0" i="0" sz="1900" u="none" cap="none"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b="0" i="0" lang="en" sz="1900" u="none" cap="none" strike="noStrike">
                <a:solidFill>
                  <a:srgbClr val="000000"/>
                </a:solidFill>
                <a:latin typeface="Calibri"/>
                <a:ea typeface="Calibri"/>
                <a:cs typeface="Calibri"/>
                <a:sym typeface="Calibri"/>
              </a:rPr>
              <a:t>Rely on type and memory safety for isolation, avoids context switch</a:t>
            </a:r>
            <a:endParaRPr b="0" i="0" sz="1900" u="none" cap="none" strike="noStrike">
              <a:solidFill>
                <a:srgbClr val="000000"/>
              </a:solidFill>
              <a:latin typeface="Calibri"/>
              <a:ea typeface="Calibri"/>
              <a:cs typeface="Calibri"/>
              <a:sym typeface="Calibri"/>
            </a:endParaRPr>
          </a:p>
          <a:p>
            <a:pPr indent="-177800" lvl="0" marL="393700" marR="0" rtl="0" algn="l">
              <a:spcBef>
                <a:spcPts val="1100"/>
              </a:spcBef>
              <a:spcAft>
                <a:spcPts val="0"/>
              </a:spcAft>
              <a:buClr>
                <a:srgbClr val="000000"/>
              </a:buClr>
              <a:buSzPts val="1800"/>
              <a:buFont typeface="Noto Sans Symbols"/>
              <a:buNone/>
            </a:pPr>
            <a:r>
              <a:t/>
            </a:r>
            <a:endParaRPr b="0" sz="1800" strike="noStrike">
              <a:solidFill>
                <a:srgbClr val="000000"/>
              </a:solidFill>
              <a:latin typeface="Calibri"/>
              <a:ea typeface="Calibri"/>
              <a:cs typeface="Calibri"/>
              <a:sym typeface="Calibri"/>
            </a:endParaRPr>
          </a:p>
          <a:p>
            <a:pPr indent="0" lvl="0" marL="0" marR="0" rtl="0" algn="l">
              <a:spcBef>
                <a:spcPts val="1100"/>
              </a:spcBef>
              <a:spcAft>
                <a:spcPts val="0"/>
              </a:spcAft>
              <a:buNone/>
            </a:pPr>
            <a:r>
              <a:rPr b="1" lang="en" sz="1900" strike="noStrike">
                <a:solidFill>
                  <a:srgbClr val="000000"/>
                </a:solidFill>
                <a:latin typeface="Calibri"/>
                <a:ea typeface="Calibri"/>
                <a:cs typeface="Calibri"/>
                <a:sym typeface="Calibri"/>
              </a:rPr>
              <a:t>Implemented in ~9000 lines of Rust</a:t>
            </a:r>
            <a:endParaRPr b="0" sz="1900"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b="0" i="0" lang="en" sz="1900" u="none" cap="none" strike="noStrike">
                <a:solidFill>
                  <a:srgbClr val="000000"/>
                </a:solidFill>
                <a:latin typeface="Calibri"/>
                <a:ea typeface="Calibri"/>
                <a:cs typeface="Calibri"/>
                <a:sym typeface="Calibri"/>
              </a:rPr>
              <a:t>Supports two RPCs </a:t>
            </a:r>
            <a:r>
              <a:rPr b="1" i="0" lang="en" sz="1900" u="none" cap="none" strike="noStrike">
                <a:solidFill>
                  <a:srgbClr val="000000"/>
                </a:solidFill>
                <a:latin typeface="Calibri"/>
                <a:ea typeface="Calibri"/>
                <a:cs typeface="Calibri"/>
                <a:sym typeface="Calibri"/>
              </a:rPr>
              <a:t>→</a:t>
            </a:r>
            <a:r>
              <a:rPr b="0" i="0" lang="en" sz="1900" u="none" cap="none" strike="noStrike">
                <a:solidFill>
                  <a:srgbClr val="000000"/>
                </a:solidFill>
                <a:latin typeface="Calibri"/>
                <a:ea typeface="Calibri"/>
                <a:cs typeface="Calibri"/>
                <a:sym typeface="Calibri"/>
              </a:rPr>
              <a:t> </a:t>
            </a:r>
            <a:r>
              <a:rPr b="1" i="0" lang="en" sz="1900" u="none" cap="none" strike="noStrike">
                <a:solidFill>
                  <a:srgbClr val="000000"/>
                </a:solidFill>
                <a:latin typeface="Calibri"/>
                <a:ea typeface="Calibri"/>
                <a:cs typeface="Calibri"/>
                <a:sym typeface="Calibri"/>
              </a:rPr>
              <a:t>install(ext_name) &amp; invoke(ext_name)</a:t>
            </a:r>
            <a:endParaRPr b="0" i="0" sz="1900" u="none" cap="none"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b="0" i="0" lang="en" sz="1900" u="none" cap="none" strike="noStrike">
                <a:solidFill>
                  <a:srgbClr val="000000"/>
                </a:solidFill>
                <a:latin typeface="Calibri"/>
                <a:ea typeface="Calibri"/>
                <a:cs typeface="Calibri"/>
                <a:sym typeface="Calibri"/>
              </a:rPr>
              <a:t>Also supports regular get() &amp; put() RPCs </a:t>
            </a:r>
            <a:r>
              <a:rPr b="1" i="0" lang="en" sz="1900" u="none" cap="none" strike="noStrike">
                <a:solidFill>
                  <a:srgbClr val="000000"/>
                </a:solidFill>
                <a:latin typeface="Calibri"/>
                <a:ea typeface="Calibri"/>
                <a:cs typeface="Calibri"/>
                <a:sym typeface="Calibri"/>
              </a:rPr>
              <a:t>→ “Native” operations</a:t>
            </a:r>
            <a:endParaRPr b="0" i="0" sz="1900" u="none" cap="none" strike="noStrike">
              <a:solidFill>
                <a:srgbClr val="000000"/>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68" name="Shape 2568"/>
        <p:cNvGrpSpPr/>
        <p:nvPr/>
      </p:nvGrpSpPr>
      <p:grpSpPr>
        <a:xfrm>
          <a:off x="0" y="0"/>
          <a:ext cx="0" cy="0"/>
          <a:chOff x="0" y="0"/>
          <a:chExt cx="0" cy="0"/>
        </a:xfrm>
      </p:grpSpPr>
      <p:sp>
        <p:nvSpPr>
          <p:cNvPr id="2569" name="Google Shape;2569;p88"/>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570" name="Google Shape;2570;p88"/>
          <p:cNvSpPr/>
          <p:nvPr/>
        </p:nvSpPr>
        <p:spPr>
          <a:xfrm>
            <a:off x="3948004"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571" name="Google Shape;2571;p88"/>
          <p:cNvSpPr/>
          <p:nvPr/>
        </p:nvSpPr>
        <p:spPr>
          <a:xfrm>
            <a:off x="296116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grpSp>
        <p:nvGrpSpPr>
          <p:cNvPr id="2572" name="Google Shape;2572;p88"/>
          <p:cNvGrpSpPr/>
          <p:nvPr/>
        </p:nvGrpSpPr>
        <p:grpSpPr>
          <a:xfrm>
            <a:off x="3950675" y="2105905"/>
            <a:ext cx="580725" cy="980049"/>
            <a:chOff x="4355280" y="2321580"/>
            <a:chExt cx="640200" cy="1080420"/>
          </a:xfrm>
        </p:grpSpPr>
        <p:sp>
          <p:nvSpPr>
            <p:cNvPr id="2573" name="Google Shape;2573;p88"/>
            <p:cNvSpPr/>
            <p:nvPr/>
          </p:nvSpPr>
          <p:spPr>
            <a:xfrm flipH="1" rot="10800000">
              <a:off x="4355280" y="2321580"/>
              <a:ext cx="640200" cy="6225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574" name="Google Shape;2574;p88"/>
            <p:cNvGrpSpPr/>
            <p:nvPr/>
          </p:nvGrpSpPr>
          <p:grpSpPr>
            <a:xfrm>
              <a:off x="4521240" y="3236100"/>
              <a:ext cx="307740" cy="83100"/>
              <a:chOff x="4521240" y="3236100"/>
              <a:chExt cx="307740" cy="83100"/>
            </a:xfrm>
          </p:grpSpPr>
          <p:sp>
            <p:nvSpPr>
              <p:cNvPr id="2575" name="Google Shape;2575;p88"/>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76" name="Google Shape;2576;p88"/>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77" name="Google Shape;2577;p88"/>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78" name="Google Shape;2578;p88"/>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79" name="Google Shape;2579;p88"/>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580" name="Google Shape;2580;p88"/>
            <p:cNvSpPr/>
            <p:nvPr/>
          </p:nvSpPr>
          <p:spPr>
            <a:xfrm flipH="1" rot="10800000">
              <a:off x="4372920" y="336130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581" name="Google Shape;2581;p88"/>
            <p:cNvSpPr/>
            <p:nvPr/>
          </p:nvSpPr>
          <p:spPr>
            <a:xfrm flipH="1" rot="10800000">
              <a:off x="4823280" y="340162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582" name="Google Shape;2582;p88"/>
            <p:cNvSpPr/>
            <p:nvPr/>
          </p:nvSpPr>
          <p:spPr>
            <a:xfrm flipH="1" rot="10800000">
              <a:off x="4823280" y="3383658"/>
              <a:ext cx="166698" cy="702"/>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583" name="Google Shape;2583;p88"/>
            <p:cNvSpPr/>
            <p:nvPr/>
          </p:nvSpPr>
          <p:spPr>
            <a:xfrm flipH="1" rot="10800000">
              <a:off x="4823280" y="33177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2584" name="Google Shape;2584;p88"/>
            <p:cNvGrpSpPr/>
            <p:nvPr/>
          </p:nvGrpSpPr>
          <p:grpSpPr>
            <a:xfrm>
              <a:off x="4522680" y="3111960"/>
              <a:ext cx="245520" cy="83400"/>
              <a:chOff x="4522680" y="3111960"/>
              <a:chExt cx="245520" cy="83400"/>
            </a:xfrm>
          </p:grpSpPr>
          <p:sp>
            <p:nvSpPr>
              <p:cNvPr id="2585" name="Google Shape;2585;p88"/>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86" name="Google Shape;2586;p88"/>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87" name="Google Shape;2587;p88"/>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88" name="Google Shape;2588;p88"/>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589" name="Google Shape;2589;p88"/>
            <p:cNvSpPr/>
            <p:nvPr/>
          </p:nvSpPr>
          <p:spPr>
            <a:xfrm flipH="1" rot="10800000">
              <a:off x="43729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590" name="Google Shape;2590;p88"/>
            <p:cNvSpPr/>
            <p:nvPr/>
          </p:nvSpPr>
          <p:spPr>
            <a:xfrm flipH="1" rot="10800000">
              <a:off x="47491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grpSp>
        <p:nvGrpSpPr>
          <p:cNvPr id="2591" name="Google Shape;2591;p88"/>
          <p:cNvGrpSpPr/>
          <p:nvPr/>
        </p:nvGrpSpPr>
        <p:grpSpPr>
          <a:xfrm>
            <a:off x="2971333" y="2138833"/>
            <a:ext cx="580725" cy="875279"/>
            <a:chOff x="3275640" y="2357880"/>
            <a:chExt cx="640200" cy="964920"/>
          </a:xfrm>
        </p:grpSpPr>
        <p:sp>
          <p:nvSpPr>
            <p:cNvPr id="2592" name="Google Shape;2592;p88"/>
            <p:cNvSpPr/>
            <p:nvPr/>
          </p:nvSpPr>
          <p:spPr>
            <a:xfrm flipH="1" rot="10800000">
              <a:off x="3275640" y="2357880"/>
              <a:ext cx="640200" cy="611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593" name="Google Shape;2593;p88"/>
            <p:cNvGrpSpPr/>
            <p:nvPr/>
          </p:nvGrpSpPr>
          <p:grpSpPr>
            <a:xfrm>
              <a:off x="3410280" y="2988000"/>
              <a:ext cx="370680" cy="334800"/>
              <a:chOff x="3410280" y="2988000"/>
              <a:chExt cx="370680" cy="334800"/>
            </a:xfrm>
          </p:grpSpPr>
          <p:sp>
            <p:nvSpPr>
              <p:cNvPr id="2594" name="Google Shape;2594;p88"/>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95" name="Google Shape;2595;p88"/>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96" name="Google Shape;2596;p88"/>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97" name="Google Shape;2597;p88"/>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98" name="Google Shape;2598;p88"/>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99" name="Google Shape;2599;p88"/>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0" name="Google Shape;2600;p88"/>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1" name="Google Shape;2601;p88"/>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2" name="Google Shape;2602;p88"/>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2603" name="Google Shape;2603;p88"/>
          <p:cNvGrpSpPr/>
          <p:nvPr/>
        </p:nvGrpSpPr>
        <p:grpSpPr>
          <a:xfrm>
            <a:off x="1991665" y="2107701"/>
            <a:ext cx="581270" cy="1010256"/>
            <a:chOff x="2195640" y="2323560"/>
            <a:chExt cx="640800" cy="1113720"/>
          </a:xfrm>
        </p:grpSpPr>
        <p:sp>
          <p:nvSpPr>
            <p:cNvPr id="2604" name="Google Shape;2604;p88"/>
            <p:cNvSpPr/>
            <p:nvPr/>
          </p:nvSpPr>
          <p:spPr>
            <a:xfrm flipH="1" rot="10800000">
              <a:off x="2195640" y="2323560"/>
              <a:ext cx="640800" cy="634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605" name="Google Shape;2605;p88"/>
            <p:cNvGrpSpPr/>
            <p:nvPr/>
          </p:nvGrpSpPr>
          <p:grpSpPr>
            <a:xfrm>
              <a:off x="2365920" y="2989860"/>
              <a:ext cx="299520" cy="447420"/>
              <a:chOff x="2365920" y="2989860"/>
              <a:chExt cx="299520" cy="447420"/>
            </a:xfrm>
          </p:grpSpPr>
          <p:sp>
            <p:nvSpPr>
              <p:cNvPr id="2606" name="Google Shape;2606;p88"/>
              <p:cNvSpPr/>
              <p:nvPr/>
            </p:nvSpPr>
            <p:spPr>
              <a:xfrm flipH="1" rot="10800000">
                <a:off x="2365920" y="3209160"/>
                <a:ext cx="543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7" name="Google Shape;2607;p88"/>
              <p:cNvSpPr/>
              <p:nvPr/>
            </p:nvSpPr>
            <p:spPr>
              <a:xfrm flipH="1" rot="10800000">
                <a:off x="2584440" y="3044580"/>
                <a:ext cx="540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8" name="Google Shape;2608;p88"/>
              <p:cNvSpPr/>
              <p:nvPr/>
            </p:nvSpPr>
            <p:spPr>
              <a:xfrm flipH="1" rot="10800000">
                <a:off x="2420640" y="2989860"/>
                <a:ext cx="543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09" name="Google Shape;2609;p88"/>
              <p:cNvSpPr/>
              <p:nvPr/>
            </p:nvSpPr>
            <p:spPr>
              <a:xfrm flipH="1" rot="10800000">
                <a:off x="2448000" y="3350460"/>
                <a:ext cx="54300" cy="537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10" name="Google Shape;2610;p88"/>
              <p:cNvSpPr/>
              <p:nvPr/>
            </p:nvSpPr>
            <p:spPr>
              <a:xfrm flipH="1" rot="10800000">
                <a:off x="2529720" y="329232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11" name="Google Shape;2611;p88"/>
              <p:cNvSpPr/>
              <p:nvPr/>
            </p:nvSpPr>
            <p:spPr>
              <a:xfrm flipH="1" rot="10800000">
                <a:off x="2611440" y="321096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612" name="Google Shape;2612;p88"/>
              <p:cNvCxnSpPr/>
              <p:nvPr/>
            </p:nvCxnSpPr>
            <p:spPr>
              <a:xfrm rot="10800000">
                <a:off x="2392860" y="3318780"/>
                <a:ext cx="62700" cy="118500"/>
              </a:xfrm>
              <a:prstGeom prst="straightConnector1">
                <a:avLst/>
              </a:prstGeom>
              <a:noFill/>
              <a:ln cap="flat" cmpd="sng" w="9525">
                <a:solidFill>
                  <a:srgbClr val="000000"/>
                </a:solidFill>
                <a:prstDash val="solid"/>
                <a:miter lim="8000"/>
                <a:headEnd len="sm" w="sm" type="none"/>
                <a:tailEnd len="sm" w="sm" type="none"/>
              </a:ln>
            </p:spPr>
          </p:cxnSp>
          <p:cxnSp>
            <p:nvCxnSpPr>
              <p:cNvPr id="2613" name="Google Shape;2613;p88"/>
              <p:cNvCxnSpPr/>
              <p:nvPr/>
            </p:nvCxnSpPr>
            <p:spPr>
              <a:xfrm rot="10800000">
                <a:off x="2420340" y="3291600"/>
                <a:ext cx="117300" cy="63600"/>
              </a:xfrm>
              <a:prstGeom prst="straightConnector1">
                <a:avLst/>
              </a:prstGeom>
              <a:noFill/>
              <a:ln cap="flat" cmpd="sng" w="9525">
                <a:solidFill>
                  <a:srgbClr val="000000"/>
                </a:solidFill>
                <a:prstDash val="solid"/>
                <a:miter lim="8000"/>
                <a:headEnd len="sm" w="sm" type="none"/>
                <a:tailEnd len="sm" w="sm" type="none"/>
              </a:ln>
            </p:spPr>
          </p:cxnSp>
          <p:cxnSp>
            <p:nvCxnSpPr>
              <p:cNvPr id="2614" name="Google Shape;2614;p88"/>
              <p:cNvCxnSpPr/>
              <p:nvPr/>
            </p:nvCxnSpPr>
            <p:spPr>
              <a:xfrm flipH="1" rot="10800000">
                <a:off x="2576160" y="3312300"/>
                <a:ext cx="42900" cy="42900"/>
              </a:xfrm>
              <a:prstGeom prst="straightConnector1">
                <a:avLst/>
              </a:prstGeom>
              <a:noFill/>
              <a:ln cap="flat" cmpd="sng" w="9525">
                <a:solidFill>
                  <a:srgbClr val="000000"/>
                </a:solidFill>
                <a:prstDash val="solid"/>
                <a:miter lim="8000"/>
                <a:headEnd len="sm" w="sm" type="none"/>
                <a:tailEnd len="sm" w="sm" type="none"/>
              </a:ln>
            </p:spPr>
          </p:cxnSp>
          <p:cxnSp>
            <p:nvCxnSpPr>
              <p:cNvPr id="2615" name="Google Shape;2615;p88"/>
              <p:cNvCxnSpPr/>
              <p:nvPr/>
            </p:nvCxnSpPr>
            <p:spPr>
              <a:xfrm flipH="1">
                <a:off x="2392860" y="3116160"/>
                <a:ext cx="35700" cy="147600"/>
              </a:xfrm>
              <a:prstGeom prst="straightConnector1">
                <a:avLst/>
              </a:prstGeom>
              <a:noFill/>
              <a:ln cap="flat" cmpd="sng" w="9525">
                <a:solidFill>
                  <a:srgbClr val="000000"/>
                </a:solidFill>
                <a:prstDash val="solid"/>
                <a:miter lim="8000"/>
                <a:headEnd len="sm" w="sm" type="none"/>
                <a:tailEnd len="sm" w="sm" type="none"/>
              </a:ln>
            </p:spPr>
          </p:cxnSp>
          <p:cxnSp>
            <p:nvCxnSpPr>
              <p:cNvPr id="2616" name="Google Shape;2616;p88"/>
              <p:cNvCxnSpPr/>
              <p:nvPr/>
            </p:nvCxnSpPr>
            <p:spPr>
              <a:xfrm>
                <a:off x="2466720" y="3116160"/>
                <a:ext cx="90000" cy="231000"/>
              </a:xfrm>
              <a:prstGeom prst="straightConnector1">
                <a:avLst/>
              </a:prstGeom>
              <a:noFill/>
              <a:ln cap="flat" cmpd="sng" w="9525">
                <a:solidFill>
                  <a:srgbClr val="000000"/>
                </a:solidFill>
                <a:prstDash val="solid"/>
                <a:miter lim="8000"/>
                <a:headEnd len="sm" w="sm" type="none"/>
                <a:tailEnd len="sm" w="sm" type="none"/>
              </a:ln>
            </p:spPr>
          </p:cxnSp>
          <p:cxnSp>
            <p:nvCxnSpPr>
              <p:cNvPr id="2617" name="Google Shape;2617;p88"/>
              <p:cNvCxnSpPr/>
              <p:nvPr/>
            </p:nvCxnSpPr>
            <p:spPr>
              <a:xfrm>
                <a:off x="2611440" y="3178800"/>
                <a:ext cx="27300" cy="86700"/>
              </a:xfrm>
              <a:prstGeom prst="straightConnector1">
                <a:avLst/>
              </a:prstGeom>
              <a:noFill/>
              <a:ln cap="flat" cmpd="sng" w="9525">
                <a:solidFill>
                  <a:srgbClr val="000000"/>
                </a:solidFill>
                <a:prstDash val="solid"/>
                <a:miter lim="8000"/>
                <a:headEnd len="sm" w="sm" type="none"/>
                <a:tailEnd len="sm" w="sm" type="none"/>
              </a:ln>
            </p:spPr>
          </p:cxnSp>
        </p:grpSp>
      </p:grpSp>
      <p:cxnSp>
        <p:nvCxnSpPr>
          <p:cNvPr id="2618" name="Google Shape;2618;p88"/>
          <p:cNvCxnSpPr/>
          <p:nvPr/>
        </p:nvCxnSpPr>
        <p:spPr>
          <a:xfrm flipH="1">
            <a:off x="3260420" y="2421945"/>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619" name="Google Shape;2619;p88"/>
          <p:cNvCxnSpPr/>
          <p:nvPr/>
        </p:nvCxnSpPr>
        <p:spPr>
          <a:xfrm flipH="1">
            <a:off x="4240073" y="2421619"/>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620" name="Google Shape;2620;p88"/>
          <p:cNvCxnSpPr/>
          <p:nvPr/>
        </p:nvCxnSpPr>
        <p:spPr>
          <a:xfrm flipH="1">
            <a:off x="2281419" y="2421292"/>
            <a:ext cx="1500" cy="282300"/>
          </a:xfrm>
          <a:prstGeom prst="straightConnector1">
            <a:avLst/>
          </a:prstGeom>
          <a:noFill/>
          <a:ln cap="flat" cmpd="sng" w="146150">
            <a:solidFill>
              <a:srgbClr val="FF000A"/>
            </a:solidFill>
            <a:prstDash val="solid"/>
            <a:round/>
            <a:headEnd len="sm" w="sm" type="none"/>
            <a:tailEnd len="med" w="med" type="triangle"/>
          </a:ln>
        </p:spPr>
      </p:cxnSp>
      <p:sp>
        <p:nvSpPr>
          <p:cNvPr id="2621" name="Google Shape;2621;p88"/>
          <p:cNvSpPr/>
          <p:nvPr/>
        </p:nvSpPr>
        <p:spPr>
          <a:xfrm>
            <a:off x="648531" y="2066997"/>
            <a:ext cx="5225400" cy="2753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Splinter</a:t>
            </a:r>
            <a:endParaRPr b="0" sz="1800" strike="noStrike">
              <a:latin typeface="Arial"/>
              <a:ea typeface="Arial"/>
              <a:cs typeface="Arial"/>
              <a:sym typeface="Arial"/>
            </a:endParaRPr>
          </a:p>
        </p:txBody>
      </p:sp>
      <p:grpSp>
        <p:nvGrpSpPr>
          <p:cNvPr id="2622" name="Google Shape;2622;p88"/>
          <p:cNvGrpSpPr/>
          <p:nvPr/>
        </p:nvGrpSpPr>
        <p:grpSpPr>
          <a:xfrm>
            <a:off x="2956965" y="1105849"/>
            <a:ext cx="623777" cy="570711"/>
            <a:chOff x="3259800" y="715080"/>
            <a:chExt cx="687660" cy="629160"/>
          </a:xfrm>
        </p:grpSpPr>
        <p:sp>
          <p:nvSpPr>
            <p:cNvPr id="2623" name="Google Shape;2623;p88"/>
            <p:cNvSpPr/>
            <p:nvPr/>
          </p:nvSpPr>
          <p:spPr>
            <a:xfrm flipH="1" rot="10800000">
              <a:off x="3308760" y="78324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24" name="Google Shape;2624;p88"/>
            <p:cNvSpPr/>
            <p:nvPr/>
          </p:nvSpPr>
          <p:spPr>
            <a:xfrm flipH="1" rot="10800000">
              <a:off x="3259800" y="71508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625" name="Google Shape;2625;p88"/>
          <p:cNvGrpSpPr/>
          <p:nvPr/>
        </p:nvGrpSpPr>
        <p:grpSpPr>
          <a:xfrm>
            <a:off x="2265972" y="1105849"/>
            <a:ext cx="623286" cy="570711"/>
            <a:chOff x="2498040" y="715080"/>
            <a:chExt cx="687120" cy="629160"/>
          </a:xfrm>
        </p:grpSpPr>
        <p:sp>
          <p:nvSpPr>
            <p:cNvPr id="2626" name="Google Shape;2626;p88"/>
            <p:cNvSpPr/>
            <p:nvPr/>
          </p:nvSpPr>
          <p:spPr>
            <a:xfrm flipH="1" rot="10800000">
              <a:off x="2547360" y="78324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27" name="Google Shape;2627;p88"/>
            <p:cNvSpPr/>
            <p:nvPr/>
          </p:nvSpPr>
          <p:spPr>
            <a:xfrm flipH="1" rot="10800000">
              <a:off x="2498040" y="71508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628" name="Google Shape;2628;p88"/>
          <p:cNvGrpSpPr/>
          <p:nvPr/>
        </p:nvGrpSpPr>
        <p:grpSpPr>
          <a:xfrm>
            <a:off x="3632936" y="1113795"/>
            <a:ext cx="623722" cy="557867"/>
            <a:chOff x="4005000" y="723840"/>
            <a:chExt cx="687600" cy="615000"/>
          </a:xfrm>
        </p:grpSpPr>
        <p:sp>
          <p:nvSpPr>
            <p:cNvPr id="2629" name="Google Shape;2629;p88"/>
            <p:cNvSpPr/>
            <p:nvPr/>
          </p:nvSpPr>
          <p:spPr>
            <a:xfrm flipH="1" rot="10800000">
              <a:off x="4057200" y="7784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0" name="Google Shape;2630;p88"/>
            <p:cNvSpPr/>
            <p:nvPr/>
          </p:nvSpPr>
          <p:spPr>
            <a:xfrm flipH="1" rot="10800000">
              <a:off x="4005000" y="7238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631" name="Google Shape;2631;p88"/>
          <p:cNvSpPr/>
          <p:nvPr/>
        </p:nvSpPr>
        <p:spPr>
          <a:xfrm>
            <a:off x="4478649" y="1212187"/>
            <a:ext cx="10239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2632" name="Google Shape;2632;p88"/>
          <p:cNvGrpSpPr/>
          <p:nvPr/>
        </p:nvGrpSpPr>
        <p:grpSpPr>
          <a:xfrm>
            <a:off x="806325" y="3637834"/>
            <a:ext cx="1763998" cy="1136526"/>
            <a:chOff x="888904" y="4010400"/>
            <a:chExt cx="1944656" cy="1252922"/>
          </a:xfrm>
        </p:grpSpPr>
        <p:grpSp>
          <p:nvGrpSpPr>
            <p:cNvPr id="2633" name="Google Shape;2633;p88"/>
            <p:cNvGrpSpPr/>
            <p:nvPr/>
          </p:nvGrpSpPr>
          <p:grpSpPr>
            <a:xfrm>
              <a:off x="1008360" y="4010400"/>
              <a:ext cx="1825200" cy="903000"/>
              <a:chOff x="1008360" y="4010400"/>
              <a:chExt cx="1825200" cy="903000"/>
            </a:xfrm>
          </p:grpSpPr>
          <p:grpSp>
            <p:nvGrpSpPr>
              <p:cNvPr id="2634" name="Google Shape;2634;p88"/>
              <p:cNvGrpSpPr/>
              <p:nvPr/>
            </p:nvGrpSpPr>
            <p:grpSpPr>
              <a:xfrm>
                <a:off x="1008360" y="4010400"/>
                <a:ext cx="457200" cy="903000"/>
                <a:chOff x="1008360" y="4010400"/>
                <a:chExt cx="457200" cy="903000"/>
              </a:xfrm>
            </p:grpSpPr>
            <p:sp>
              <p:nvSpPr>
                <p:cNvPr id="2635" name="Google Shape;2635;p88"/>
                <p:cNvSpPr/>
                <p:nvPr/>
              </p:nvSpPr>
              <p:spPr>
                <a:xfrm>
                  <a:off x="1008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6" name="Google Shape;2636;p88"/>
                <p:cNvSpPr/>
                <p:nvPr/>
              </p:nvSpPr>
              <p:spPr>
                <a:xfrm>
                  <a:off x="1008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7" name="Google Shape;2637;p88"/>
                <p:cNvSpPr/>
                <p:nvPr/>
              </p:nvSpPr>
              <p:spPr>
                <a:xfrm>
                  <a:off x="1008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8" name="Google Shape;2638;p88"/>
                <p:cNvSpPr/>
                <p:nvPr/>
              </p:nvSpPr>
              <p:spPr>
                <a:xfrm>
                  <a:off x="1008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39" name="Google Shape;2639;p88"/>
                <p:cNvSpPr/>
                <p:nvPr/>
              </p:nvSpPr>
              <p:spPr>
                <a:xfrm>
                  <a:off x="1008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640" name="Google Shape;2640;p88"/>
              <p:cNvGrpSpPr/>
              <p:nvPr/>
            </p:nvGrpSpPr>
            <p:grpSpPr>
              <a:xfrm>
                <a:off x="1692360" y="4010400"/>
                <a:ext cx="457200" cy="903000"/>
                <a:chOff x="1692360" y="4010400"/>
                <a:chExt cx="457200" cy="903000"/>
              </a:xfrm>
            </p:grpSpPr>
            <p:sp>
              <p:nvSpPr>
                <p:cNvPr id="2641" name="Google Shape;2641;p88"/>
                <p:cNvSpPr/>
                <p:nvPr/>
              </p:nvSpPr>
              <p:spPr>
                <a:xfrm>
                  <a:off x="1692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2" name="Google Shape;2642;p88"/>
                <p:cNvSpPr/>
                <p:nvPr/>
              </p:nvSpPr>
              <p:spPr>
                <a:xfrm>
                  <a:off x="1692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3" name="Google Shape;2643;p88"/>
                <p:cNvSpPr/>
                <p:nvPr/>
              </p:nvSpPr>
              <p:spPr>
                <a:xfrm>
                  <a:off x="1692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4" name="Google Shape;2644;p88"/>
                <p:cNvSpPr/>
                <p:nvPr/>
              </p:nvSpPr>
              <p:spPr>
                <a:xfrm>
                  <a:off x="1692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5" name="Google Shape;2645;p88"/>
                <p:cNvSpPr/>
                <p:nvPr/>
              </p:nvSpPr>
              <p:spPr>
                <a:xfrm>
                  <a:off x="1692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646" name="Google Shape;2646;p88"/>
              <p:cNvGrpSpPr/>
              <p:nvPr/>
            </p:nvGrpSpPr>
            <p:grpSpPr>
              <a:xfrm>
                <a:off x="2376360" y="4010400"/>
                <a:ext cx="457200" cy="903000"/>
                <a:chOff x="2376360" y="4010400"/>
                <a:chExt cx="457200" cy="903000"/>
              </a:xfrm>
            </p:grpSpPr>
            <p:sp>
              <p:nvSpPr>
                <p:cNvPr id="2647" name="Google Shape;2647;p88"/>
                <p:cNvSpPr/>
                <p:nvPr/>
              </p:nvSpPr>
              <p:spPr>
                <a:xfrm>
                  <a:off x="2376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8" name="Google Shape;2648;p88"/>
                <p:cNvSpPr/>
                <p:nvPr/>
              </p:nvSpPr>
              <p:spPr>
                <a:xfrm>
                  <a:off x="2376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49" name="Google Shape;2649;p88"/>
                <p:cNvSpPr/>
                <p:nvPr/>
              </p:nvSpPr>
              <p:spPr>
                <a:xfrm>
                  <a:off x="2376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50" name="Google Shape;2650;p88"/>
                <p:cNvSpPr/>
                <p:nvPr/>
              </p:nvSpPr>
              <p:spPr>
                <a:xfrm>
                  <a:off x="2376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51" name="Google Shape;2651;p88"/>
                <p:cNvSpPr/>
                <p:nvPr/>
              </p:nvSpPr>
              <p:spPr>
                <a:xfrm>
                  <a:off x="2376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sp>
          <p:nvSpPr>
            <p:cNvPr id="2652" name="Google Shape;2652;p88"/>
            <p:cNvSpPr txBox="1"/>
            <p:nvPr/>
          </p:nvSpPr>
          <p:spPr>
            <a:xfrm>
              <a:off x="888904" y="4950722"/>
              <a:ext cx="1900800" cy="3126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Tenant Hash Tables</a:t>
              </a:r>
              <a:endParaRPr b="0" sz="1400" strike="noStrike">
                <a:latin typeface="Arial"/>
                <a:ea typeface="Arial"/>
                <a:cs typeface="Arial"/>
                <a:sym typeface="Arial"/>
              </a:endParaRPr>
            </a:p>
          </p:txBody>
        </p:sp>
      </p:grpSp>
      <p:grpSp>
        <p:nvGrpSpPr>
          <p:cNvPr id="2653" name="Google Shape;2653;p88"/>
          <p:cNvGrpSpPr/>
          <p:nvPr/>
        </p:nvGrpSpPr>
        <p:grpSpPr>
          <a:xfrm>
            <a:off x="3333919" y="3471290"/>
            <a:ext cx="2418691" cy="992404"/>
            <a:chOff x="3675360" y="3826800"/>
            <a:chExt cx="2666400" cy="1094040"/>
          </a:xfrm>
        </p:grpSpPr>
        <p:sp>
          <p:nvSpPr>
            <p:cNvPr id="2654" name="Google Shape;2654;p88"/>
            <p:cNvSpPr/>
            <p:nvPr/>
          </p:nvSpPr>
          <p:spPr>
            <a:xfrm rot="10800000">
              <a:off x="5999160" y="4702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55" name="Google Shape;2655;p88"/>
            <p:cNvSpPr/>
            <p:nvPr/>
          </p:nvSpPr>
          <p:spPr>
            <a:xfrm rot="10800000">
              <a:off x="5455320" y="459504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56" name="Google Shape;2656;p88"/>
            <p:cNvSpPr/>
            <p:nvPr/>
          </p:nvSpPr>
          <p:spPr>
            <a:xfrm rot="10800000">
              <a:off x="5526960" y="4847340"/>
              <a:ext cx="343200" cy="735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57" name="Google Shape;2657;p88"/>
            <p:cNvSpPr/>
            <p:nvPr/>
          </p:nvSpPr>
          <p:spPr>
            <a:xfrm rot="10800000">
              <a:off x="5925720" y="44560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58" name="Google Shape;2658;p88"/>
            <p:cNvSpPr/>
            <p:nvPr/>
          </p:nvSpPr>
          <p:spPr>
            <a:xfrm rot="10800000">
              <a:off x="4929600" y="47059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59" name="Google Shape;2659;p88"/>
            <p:cNvSpPr/>
            <p:nvPr/>
          </p:nvSpPr>
          <p:spPr>
            <a:xfrm rot="10800000">
              <a:off x="5421480" y="440748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0" name="Google Shape;2660;p88"/>
            <p:cNvSpPr/>
            <p:nvPr/>
          </p:nvSpPr>
          <p:spPr>
            <a:xfrm rot="10800000">
              <a:off x="4917360" y="4299480"/>
              <a:ext cx="3426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1" name="Google Shape;2661;p88"/>
            <p:cNvSpPr/>
            <p:nvPr/>
          </p:nvSpPr>
          <p:spPr>
            <a:xfrm rot="10800000">
              <a:off x="4989360" y="45262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2" name="Google Shape;2662;p88"/>
            <p:cNvSpPr/>
            <p:nvPr/>
          </p:nvSpPr>
          <p:spPr>
            <a:xfrm rot="10800000">
              <a:off x="5368440" y="41605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3" name="Google Shape;2663;p88"/>
            <p:cNvSpPr/>
            <p:nvPr/>
          </p:nvSpPr>
          <p:spPr>
            <a:xfrm rot="10800000">
              <a:off x="4351200" y="441000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4" name="Google Shape;2664;p88"/>
            <p:cNvSpPr/>
            <p:nvPr/>
          </p:nvSpPr>
          <p:spPr>
            <a:xfrm rot="10800000">
              <a:off x="4198800" y="4272420"/>
              <a:ext cx="342600" cy="735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5" name="Google Shape;2665;p88"/>
            <p:cNvSpPr/>
            <p:nvPr/>
          </p:nvSpPr>
          <p:spPr>
            <a:xfrm rot="10800000">
              <a:off x="3675360" y="4164540"/>
              <a:ext cx="342600" cy="74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6" name="Google Shape;2666;p88"/>
            <p:cNvSpPr/>
            <p:nvPr/>
          </p:nvSpPr>
          <p:spPr>
            <a:xfrm rot="10800000">
              <a:off x="3763920" y="4306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7" name="Google Shape;2667;p88"/>
            <p:cNvSpPr/>
            <p:nvPr/>
          </p:nvSpPr>
          <p:spPr>
            <a:xfrm rot="10800000">
              <a:off x="4126080" y="39996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8" name="Google Shape;2668;p88"/>
            <p:cNvSpPr/>
            <p:nvPr/>
          </p:nvSpPr>
          <p:spPr>
            <a:xfrm rot="10800000">
              <a:off x="5205480" y="394236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69" name="Google Shape;2669;p88"/>
            <p:cNvSpPr/>
            <p:nvPr/>
          </p:nvSpPr>
          <p:spPr>
            <a:xfrm rot="10800000">
              <a:off x="4740240" y="38268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70" name="Google Shape;2670;p88"/>
            <p:cNvSpPr/>
            <p:nvPr/>
          </p:nvSpPr>
          <p:spPr>
            <a:xfrm rot="10800000">
              <a:off x="4649460" y="4077000"/>
              <a:ext cx="3423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71" name="Google Shape;2671;p88"/>
            <p:cNvSpPr/>
            <p:nvPr/>
          </p:nvSpPr>
          <p:spPr>
            <a:xfrm rot="10800000">
              <a:off x="4359360" y="462924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72" name="Google Shape;2672;p88"/>
            <p:cNvSpPr/>
            <p:nvPr/>
          </p:nvSpPr>
          <p:spPr>
            <a:xfrm rot="10800000">
              <a:off x="5802720" y="4275060"/>
              <a:ext cx="343200" cy="741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673" name="Google Shape;2673;p88"/>
          <p:cNvCxnSpPr>
            <a:stCxn id="2647" idx="3"/>
          </p:cNvCxnSpPr>
          <p:nvPr/>
        </p:nvCxnSpPr>
        <p:spPr>
          <a:xfrm flipH="1" rot="10800000">
            <a:off x="2570322" y="3646133"/>
            <a:ext cx="1172100" cy="74700"/>
          </a:xfrm>
          <a:prstGeom prst="straightConnector1">
            <a:avLst/>
          </a:prstGeom>
          <a:noFill/>
          <a:ln cap="flat" cmpd="sng" w="19050">
            <a:solidFill>
              <a:srgbClr val="000000"/>
            </a:solidFill>
            <a:prstDash val="solid"/>
            <a:round/>
            <a:headEnd len="sm" w="sm" type="none"/>
            <a:tailEnd len="med" w="med" type="triangle"/>
          </a:ln>
        </p:spPr>
      </p:cxnSp>
      <p:cxnSp>
        <p:nvCxnSpPr>
          <p:cNvPr id="2674" name="Google Shape;2674;p88"/>
          <p:cNvCxnSpPr>
            <a:stCxn id="2649" idx="3"/>
          </p:cNvCxnSpPr>
          <p:nvPr/>
        </p:nvCxnSpPr>
        <p:spPr>
          <a:xfrm>
            <a:off x="2570322" y="4047389"/>
            <a:ext cx="1945800" cy="70500"/>
          </a:xfrm>
          <a:prstGeom prst="straightConnector1">
            <a:avLst/>
          </a:prstGeom>
          <a:noFill/>
          <a:ln cap="flat" cmpd="sng" w="19050">
            <a:solidFill>
              <a:srgbClr val="000000"/>
            </a:solidFill>
            <a:prstDash val="solid"/>
            <a:round/>
            <a:headEnd len="sm" w="sm" type="none"/>
            <a:tailEnd len="med" w="med" type="triangle"/>
          </a:ln>
        </p:spPr>
      </p:cxnSp>
      <p:cxnSp>
        <p:nvCxnSpPr>
          <p:cNvPr id="2675" name="Google Shape;2675;p88"/>
          <p:cNvCxnSpPr>
            <a:stCxn id="2651" idx="3"/>
          </p:cNvCxnSpPr>
          <p:nvPr/>
        </p:nvCxnSpPr>
        <p:spPr>
          <a:xfrm flipH="1" rot="10800000">
            <a:off x="2570322" y="3881345"/>
            <a:ext cx="1228500" cy="492600"/>
          </a:xfrm>
          <a:prstGeom prst="straightConnector1">
            <a:avLst/>
          </a:prstGeom>
          <a:noFill/>
          <a:ln cap="flat" cmpd="sng" w="19050">
            <a:solidFill>
              <a:srgbClr val="000000"/>
            </a:solidFill>
            <a:prstDash val="solid"/>
            <a:round/>
            <a:headEnd len="sm" w="sm" type="none"/>
            <a:tailEnd len="med" w="med" type="triangle"/>
          </a:ln>
        </p:spPr>
      </p:cxnSp>
      <p:sp>
        <p:nvSpPr>
          <p:cNvPr id="2676" name="Google Shape;2676;p88"/>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spcBef>
                <a:spcPts val="0"/>
              </a:spcBef>
              <a:spcAft>
                <a:spcPts val="0"/>
              </a:spcAft>
              <a:buNone/>
            </a:pPr>
            <a:r>
              <a:rPr b="0" lang="en" sz="2800" strike="noStrike">
                <a:solidFill>
                  <a:srgbClr val="000000"/>
                </a:solidFill>
                <a:latin typeface="Calibri"/>
                <a:ea typeface="Calibri"/>
                <a:cs typeface="Calibri"/>
                <a:sym typeface="Calibri"/>
              </a:rPr>
              <a:t>1000 Foot View Of Splinter</a:t>
            </a:r>
            <a:endParaRPr b="0" sz="2800" strike="noStrike">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80" name="Shape 2680"/>
        <p:cNvGrpSpPr/>
        <p:nvPr/>
      </p:nvGrpSpPr>
      <p:grpSpPr>
        <a:xfrm>
          <a:off x="0" y="0"/>
          <a:ext cx="0" cy="0"/>
          <a:chOff x="0" y="0"/>
          <a:chExt cx="0" cy="0"/>
        </a:xfrm>
      </p:grpSpPr>
      <p:sp>
        <p:nvSpPr>
          <p:cNvPr id="2681" name="Google Shape;2681;p89"/>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682" name="Google Shape;2682;p89"/>
          <p:cNvSpPr/>
          <p:nvPr/>
        </p:nvSpPr>
        <p:spPr>
          <a:xfrm>
            <a:off x="3948004"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683" name="Google Shape;2683;p89"/>
          <p:cNvSpPr/>
          <p:nvPr/>
        </p:nvSpPr>
        <p:spPr>
          <a:xfrm>
            <a:off x="296116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grpSp>
        <p:nvGrpSpPr>
          <p:cNvPr id="2684" name="Google Shape;2684;p89"/>
          <p:cNvGrpSpPr/>
          <p:nvPr/>
        </p:nvGrpSpPr>
        <p:grpSpPr>
          <a:xfrm>
            <a:off x="3950675" y="2105905"/>
            <a:ext cx="580725" cy="980049"/>
            <a:chOff x="4355280" y="2321580"/>
            <a:chExt cx="640200" cy="1080420"/>
          </a:xfrm>
        </p:grpSpPr>
        <p:sp>
          <p:nvSpPr>
            <p:cNvPr id="2685" name="Google Shape;2685;p89"/>
            <p:cNvSpPr/>
            <p:nvPr/>
          </p:nvSpPr>
          <p:spPr>
            <a:xfrm flipH="1" rot="10800000">
              <a:off x="4355280" y="2321580"/>
              <a:ext cx="640200" cy="6225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686" name="Google Shape;2686;p89"/>
            <p:cNvGrpSpPr/>
            <p:nvPr/>
          </p:nvGrpSpPr>
          <p:grpSpPr>
            <a:xfrm>
              <a:off x="4521240" y="3236100"/>
              <a:ext cx="307740" cy="83100"/>
              <a:chOff x="4521240" y="3236100"/>
              <a:chExt cx="307740" cy="83100"/>
            </a:xfrm>
          </p:grpSpPr>
          <p:sp>
            <p:nvSpPr>
              <p:cNvPr id="2687" name="Google Shape;2687;p89"/>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88" name="Google Shape;2688;p89"/>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89" name="Google Shape;2689;p89"/>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90" name="Google Shape;2690;p89"/>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91" name="Google Shape;2691;p89"/>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692" name="Google Shape;2692;p89"/>
            <p:cNvSpPr/>
            <p:nvPr/>
          </p:nvSpPr>
          <p:spPr>
            <a:xfrm flipH="1" rot="10800000">
              <a:off x="4372920" y="336130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693" name="Google Shape;2693;p89"/>
            <p:cNvSpPr/>
            <p:nvPr/>
          </p:nvSpPr>
          <p:spPr>
            <a:xfrm flipH="1" rot="10800000">
              <a:off x="4823280" y="340162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694" name="Google Shape;2694;p89"/>
            <p:cNvSpPr/>
            <p:nvPr/>
          </p:nvSpPr>
          <p:spPr>
            <a:xfrm flipH="1" rot="10800000">
              <a:off x="4823280" y="3383658"/>
              <a:ext cx="166698" cy="702"/>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695" name="Google Shape;2695;p89"/>
            <p:cNvSpPr/>
            <p:nvPr/>
          </p:nvSpPr>
          <p:spPr>
            <a:xfrm flipH="1" rot="10800000">
              <a:off x="4823280" y="33177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2696" name="Google Shape;2696;p89"/>
            <p:cNvGrpSpPr/>
            <p:nvPr/>
          </p:nvGrpSpPr>
          <p:grpSpPr>
            <a:xfrm>
              <a:off x="4522680" y="3111960"/>
              <a:ext cx="245520" cy="83400"/>
              <a:chOff x="4522680" y="3111960"/>
              <a:chExt cx="245520" cy="83400"/>
            </a:xfrm>
          </p:grpSpPr>
          <p:sp>
            <p:nvSpPr>
              <p:cNvPr id="2697" name="Google Shape;2697;p89"/>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98" name="Google Shape;2698;p89"/>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699" name="Google Shape;2699;p89"/>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0" name="Google Shape;2700;p89"/>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701" name="Google Shape;2701;p89"/>
            <p:cNvSpPr/>
            <p:nvPr/>
          </p:nvSpPr>
          <p:spPr>
            <a:xfrm flipH="1" rot="10800000">
              <a:off x="43729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702" name="Google Shape;2702;p89"/>
            <p:cNvSpPr/>
            <p:nvPr/>
          </p:nvSpPr>
          <p:spPr>
            <a:xfrm flipH="1" rot="10800000">
              <a:off x="47491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grpSp>
        <p:nvGrpSpPr>
          <p:cNvPr id="2703" name="Google Shape;2703;p89"/>
          <p:cNvGrpSpPr/>
          <p:nvPr/>
        </p:nvGrpSpPr>
        <p:grpSpPr>
          <a:xfrm>
            <a:off x="2971333" y="2138833"/>
            <a:ext cx="580725" cy="875279"/>
            <a:chOff x="3275640" y="2357880"/>
            <a:chExt cx="640200" cy="964920"/>
          </a:xfrm>
        </p:grpSpPr>
        <p:sp>
          <p:nvSpPr>
            <p:cNvPr id="2704" name="Google Shape;2704;p89"/>
            <p:cNvSpPr/>
            <p:nvPr/>
          </p:nvSpPr>
          <p:spPr>
            <a:xfrm flipH="1" rot="10800000">
              <a:off x="3275640" y="2357880"/>
              <a:ext cx="640200" cy="611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705" name="Google Shape;2705;p89"/>
            <p:cNvGrpSpPr/>
            <p:nvPr/>
          </p:nvGrpSpPr>
          <p:grpSpPr>
            <a:xfrm>
              <a:off x="3410280" y="2988000"/>
              <a:ext cx="370680" cy="334800"/>
              <a:chOff x="3410280" y="2988000"/>
              <a:chExt cx="370680" cy="334800"/>
            </a:xfrm>
          </p:grpSpPr>
          <p:sp>
            <p:nvSpPr>
              <p:cNvPr id="2706" name="Google Shape;2706;p89"/>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7" name="Google Shape;2707;p89"/>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8" name="Google Shape;2708;p89"/>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09" name="Google Shape;2709;p89"/>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10" name="Google Shape;2710;p89"/>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11" name="Google Shape;2711;p89"/>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12" name="Google Shape;2712;p89"/>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13" name="Google Shape;2713;p89"/>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14" name="Google Shape;2714;p89"/>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2715" name="Google Shape;2715;p89"/>
          <p:cNvGrpSpPr/>
          <p:nvPr/>
        </p:nvGrpSpPr>
        <p:grpSpPr>
          <a:xfrm>
            <a:off x="1991665" y="2107701"/>
            <a:ext cx="581270" cy="1010256"/>
            <a:chOff x="2195640" y="2323560"/>
            <a:chExt cx="640800" cy="1113720"/>
          </a:xfrm>
        </p:grpSpPr>
        <p:sp>
          <p:nvSpPr>
            <p:cNvPr id="2716" name="Google Shape;2716;p89"/>
            <p:cNvSpPr/>
            <p:nvPr/>
          </p:nvSpPr>
          <p:spPr>
            <a:xfrm flipH="1" rot="10800000">
              <a:off x="2195640" y="2323560"/>
              <a:ext cx="640800" cy="634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717" name="Google Shape;2717;p89"/>
            <p:cNvGrpSpPr/>
            <p:nvPr/>
          </p:nvGrpSpPr>
          <p:grpSpPr>
            <a:xfrm>
              <a:off x="2365920" y="2989860"/>
              <a:ext cx="299520" cy="447420"/>
              <a:chOff x="2365920" y="2989860"/>
              <a:chExt cx="299520" cy="447420"/>
            </a:xfrm>
          </p:grpSpPr>
          <p:sp>
            <p:nvSpPr>
              <p:cNvPr id="2718" name="Google Shape;2718;p89"/>
              <p:cNvSpPr/>
              <p:nvPr/>
            </p:nvSpPr>
            <p:spPr>
              <a:xfrm flipH="1" rot="10800000">
                <a:off x="2365920" y="3209160"/>
                <a:ext cx="543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19" name="Google Shape;2719;p89"/>
              <p:cNvSpPr/>
              <p:nvPr/>
            </p:nvSpPr>
            <p:spPr>
              <a:xfrm flipH="1" rot="10800000">
                <a:off x="2584440" y="3044580"/>
                <a:ext cx="540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20" name="Google Shape;2720;p89"/>
              <p:cNvSpPr/>
              <p:nvPr/>
            </p:nvSpPr>
            <p:spPr>
              <a:xfrm flipH="1" rot="10800000">
                <a:off x="2420640" y="2989860"/>
                <a:ext cx="543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21" name="Google Shape;2721;p89"/>
              <p:cNvSpPr/>
              <p:nvPr/>
            </p:nvSpPr>
            <p:spPr>
              <a:xfrm flipH="1" rot="10800000">
                <a:off x="2448000" y="3350460"/>
                <a:ext cx="54300" cy="537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22" name="Google Shape;2722;p89"/>
              <p:cNvSpPr/>
              <p:nvPr/>
            </p:nvSpPr>
            <p:spPr>
              <a:xfrm flipH="1" rot="10800000">
                <a:off x="2529720" y="329232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23" name="Google Shape;2723;p89"/>
              <p:cNvSpPr/>
              <p:nvPr/>
            </p:nvSpPr>
            <p:spPr>
              <a:xfrm flipH="1" rot="10800000">
                <a:off x="2611440" y="321096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724" name="Google Shape;2724;p89"/>
              <p:cNvCxnSpPr/>
              <p:nvPr/>
            </p:nvCxnSpPr>
            <p:spPr>
              <a:xfrm rot="10800000">
                <a:off x="2392860" y="3318780"/>
                <a:ext cx="62700" cy="118500"/>
              </a:xfrm>
              <a:prstGeom prst="straightConnector1">
                <a:avLst/>
              </a:prstGeom>
              <a:noFill/>
              <a:ln cap="flat" cmpd="sng" w="9525">
                <a:solidFill>
                  <a:srgbClr val="000000"/>
                </a:solidFill>
                <a:prstDash val="solid"/>
                <a:miter lim="8000"/>
                <a:headEnd len="sm" w="sm" type="none"/>
                <a:tailEnd len="sm" w="sm" type="none"/>
              </a:ln>
            </p:spPr>
          </p:cxnSp>
          <p:cxnSp>
            <p:nvCxnSpPr>
              <p:cNvPr id="2725" name="Google Shape;2725;p89"/>
              <p:cNvCxnSpPr/>
              <p:nvPr/>
            </p:nvCxnSpPr>
            <p:spPr>
              <a:xfrm rot="10800000">
                <a:off x="2420340" y="3291600"/>
                <a:ext cx="117300" cy="63600"/>
              </a:xfrm>
              <a:prstGeom prst="straightConnector1">
                <a:avLst/>
              </a:prstGeom>
              <a:noFill/>
              <a:ln cap="flat" cmpd="sng" w="9525">
                <a:solidFill>
                  <a:srgbClr val="000000"/>
                </a:solidFill>
                <a:prstDash val="solid"/>
                <a:miter lim="8000"/>
                <a:headEnd len="sm" w="sm" type="none"/>
                <a:tailEnd len="sm" w="sm" type="none"/>
              </a:ln>
            </p:spPr>
          </p:cxnSp>
          <p:cxnSp>
            <p:nvCxnSpPr>
              <p:cNvPr id="2726" name="Google Shape;2726;p89"/>
              <p:cNvCxnSpPr/>
              <p:nvPr/>
            </p:nvCxnSpPr>
            <p:spPr>
              <a:xfrm flipH="1" rot="10800000">
                <a:off x="2576160" y="3312300"/>
                <a:ext cx="42900" cy="42900"/>
              </a:xfrm>
              <a:prstGeom prst="straightConnector1">
                <a:avLst/>
              </a:prstGeom>
              <a:noFill/>
              <a:ln cap="flat" cmpd="sng" w="9525">
                <a:solidFill>
                  <a:srgbClr val="000000"/>
                </a:solidFill>
                <a:prstDash val="solid"/>
                <a:miter lim="8000"/>
                <a:headEnd len="sm" w="sm" type="none"/>
                <a:tailEnd len="sm" w="sm" type="none"/>
              </a:ln>
            </p:spPr>
          </p:cxnSp>
          <p:cxnSp>
            <p:nvCxnSpPr>
              <p:cNvPr id="2727" name="Google Shape;2727;p89"/>
              <p:cNvCxnSpPr/>
              <p:nvPr/>
            </p:nvCxnSpPr>
            <p:spPr>
              <a:xfrm flipH="1">
                <a:off x="2392860" y="3116160"/>
                <a:ext cx="35700" cy="147600"/>
              </a:xfrm>
              <a:prstGeom prst="straightConnector1">
                <a:avLst/>
              </a:prstGeom>
              <a:noFill/>
              <a:ln cap="flat" cmpd="sng" w="9525">
                <a:solidFill>
                  <a:srgbClr val="000000"/>
                </a:solidFill>
                <a:prstDash val="solid"/>
                <a:miter lim="8000"/>
                <a:headEnd len="sm" w="sm" type="none"/>
                <a:tailEnd len="sm" w="sm" type="none"/>
              </a:ln>
            </p:spPr>
          </p:cxnSp>
          <p:cxnSp>
            <p:nvCxnSpPr>
              <p:cNvPr id="2728" name="Google Shape;2728;p89"/>
              <p:cNvCxnSpPr/>
              <p:nvPr/>
            </p:nvCxnSpPr>
            <p:spPr>
              <a:xfrm>
                <a:off x="2466720" y="3116160"/>
                <a:ext cx="90000" cy="231000"/>
              </a:xfrm>
              <a:prstGeom prst="straightConnector1">
                <a:avLst/>
              </a:prstGeom>
              <a:noFill/>
              <a:ln cap="flat" cmpd="sng" w="9525">
                <a:solidFill>
                  <a:srgbClr val="000000"/>
                </a:solidFill>
                <a:prstDash val="solid"/>
                <a:miter lim="8000"/>
                <a:headEnd len="sm" w="sm" type="none"/>
                <a:tailEnd len="sm" w="sm" type="none"/>
              </a:ln>
            </p:spPr>
          </p:cxnSp>
          <p:cxnSp>
            <p:nvCxnSpPr>
              <p:cNvPr id="2729" name="Google Shape;2729;p89"/>
              <p:cNvCxnSpPr/>
              <p:nvPr/>
            </p:nvCxnSpPr>
            <p:spPr>
              <a:xfrm>
                <a:off x="2611440" y="3178800"/>
                <a:ext cx="27300" cy="86700"/>
              </a:xfrm>
              <a:prstGeom prst="straightConnector1">
                <a:avLst/>
              </a:prstGeom>
              <a:noFill/>
              <a:ln cap="flat" cmpd="sng" w="9525">
                <a:solidFill>
                  <a:srgbClr val="000000"/>
                </a:solidFill>
                <a:prstDash val="solid"/>
                <a:miter lim="8000"/>
                <a:headEnd len="sm" w="sm" type="none"/>
                <a:tailEnd len="sm" w="sm" type="none"/>
              </a:ln>
            </p:spPr>
          </p:cxnSp>
        </p:grpSp>
      </p:grpSp>
      <p:cxnSp>
        <p:nvCxnSpPr>
          <p:cNvPr id="2730" name="Google Shape;2730;p89"/>
          <p:cNvCxnSpPr/>
          <p:nvPr/>
        </p:nvCxnSpPr>
        <p:spPr>
          <a:xfrm flipH="1">
            <a:off x="3260420" y="2421945"/>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731" name="Google Shape;2731;p89"/>
          <p:cNvCxnSpPr/>
          <p:nvPr/>
        </p:nvCxnSpPr>
        <p:spPr>
          <a:xfrm flipH="1">
            <a:off x="4240073" y="2421619"/>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732" name="Google Shape;2732;p89"/>
          <p:cNvCxnSpPr/>
          <p:nvPr/>
        </p:nvCxnSpPr>
        <p:spPr>
          <a:xfrm flipH="1">
            <a:off x="2281419" y="2421292"/>
            <a:ext cx="1500" cy="282300"/>
          </a:xfrm>
          <a:prstGeom prst="straightConnector1">
            <a:avLst/>
          </a:prstGeom>
          <a:noFill/>
          <a:ln cap="flat" cmpd="sng" w="146150">
            <a:solidFill>
              <a:srgbClr val="FF000A"/>
            </a:solidFill>
            <a:prstDash val="solid"/>
            <a:round/>
            <a:headEnd len="sm" w="sm" type="none"/>
            <a:tailEnd len="med" w="med" type="triangle"/>
          </a:ln>
        </p:spPr>
      </p:cxnSp>
      <p:sp>
        <p:nvSpPr>
          <p:cNvPr id="2733" name="Google Shape;2733;p89"/>
          <p:cNvSpPr/>
          <p:nvPr/>
        </p:nvSpPr>
        <p:spPr>
          <a:xfrm>
            <a:off x="648531" y="2066997"/>
            <a:ext cx="5225400" cy="2753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Splinter</a:t>
            </a:r>
            <a:endParaRPr b="0" sz="1800" strike="noStrike">
              <a:latin typeface="Arial"/>
              <a:ea typeface="Arial"/>
              <a:cs typeface="Arial"/>
              <a:sym typeface="Arial"/>
            </a:endParaRPr>
          </a:p>
        </p:txBody>
      </p:sp>
      <p:grpSp>
        <p:nvGrpSpPr>
          <p:cNvPr id="2734" name="Google Shape;2734;p89"/>
          <p:cNvGrpSpPr/>
          <p:nvPr/>
        </p:nvGrpSpPr>
        <p:grpSpPr>
          <a:xfrm>
            <a:off x="2956965" y="1105849"/>
            <a:ext cx="623777" cy="570711"/>
            <a:chOff x="3259800" y="715080"/>
            <a:chExt cx="687660" cy="629160"/>
          </a:xfrm>
        </p:grpSpPr>
        <p:sp>
          <p:nvSpPr>
            <p:cNvPr id="2735" name="Google Shape;2735;p89"/>
            <p:cNvSpPr/>
            <p:nvPr/>
          </p:nvSpPr>
          <p:spPr>
            <a:xfrm flipH="1" rot="10800000">
              <a:off x="3308760" y="78324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36" name="Google Shape;2736;p89"/>
            <p:cNvSpPr/>
            <p:nvPr/>
          </p:nvSpPr>
          <p:spPr>
            <a:xfrm flipH="1" rot="10800000">
              <a:off x="3259800" y="71508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737" name="Google Shape;2737;p89"/>
          <p:cNvGrpSpPr/>
          <p:nvPr/>
        </p:nvGrpSpPr>
        <p:grpSpPr>
          <a:xfrm>
            <a:off x="2265972" y="1105849"/>
            <a:ext cx="623286" cy="570711"/>
            <a:chOff x="2498040" y="715080"/>
            <a:chExt cx="687120" cy="629160"/>
          </a:xfrm>
        </p:grpSpPr>
        <p:sp>
          <p:nvSpPr>
            <p:cNvPr id="2738" name="Google Shape;2738;p89"/>
            <p:cNvSpPr/>
            <p:nvPr/>
          </p:nvSpPr>
          <p:spPr>
            <a:xfrm flipH="1" rot="10800000">
              <a:off x="2547360" y="78324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39" name="Google Shape;2739;p89"/>
            <p:cNvSpPr/>
            <p:nvPr/>
          </p:nvSpPr>
          <p:spPr>
            <a:xfrm flipH="1" rot="10800000">
              <a:off x="2498040" y="71508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740" name="Google Shape;2740;p89"/>
          <p:cNvGrpSpPr/>
          <p:nvPr/>
        </p:nvGrpSpPr>
        <p:grpSpPr>
          <a:xfrm>
            <a:off x="3632936" y="1113795"/>
            <a:ext cx="623722" cy="557867"/>
            <a:chOff x="4005000" y="723840"/>
            <a:chExt cx="687600" cy="615000"/>
          </a:xfrm>
        </p:grpSpPr>
        <p:sp>
          <p:nvSpPr>
            <p:cNvPr id="2741" name="Google Shape;2741;p89"/>
            <p:cNvSpPr/>
            <p:nvPr/>
          </p:nvSpPr>
          <p:spPr>
            <a:xfrm flipH="1" rot="10800000">
              <a:off x="4057200" y="7784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42" name="Google Shape;2742;p89"/>
            <p:cNvSpPr/>
            <p:nvPr/>
          </p:nvSpPr>
          <p:spPr>
            <a:xfrm flipH="1" rot="10800000">
              <a:off x="4005000" y="7238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743" name="Google Shape;2743;p89"/>
          <p:cNvSpPr/>
          <p:nvPr/>
        </p:nvSpPr>
        <p:spPr>
          <a:xfrm>
            <a:off x="4478649" y="1212187"/>
            <a:ext cx="10239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2744" name="Google Shape;2744;p89"/>
          <p:cNvGrpSpPr/>
          <p:nvPr/>
        </p:nvGrpSpPr>
        <p:grpSpPr>
          <a:xfrm>
            <a:off x="3333919" y="3471290"/>
            <a:ext cx="2418691" cy="992404"/>
            <a:chOff x="3675360" y="3826800"/>
            <a:chExt cx="2666400" cy="1094040"/>
          </a:xfrm>
        </p:grpSpPr>
        <p:sp>
          <p:nvSpPr>
            <p:cNvPr id="2745" name="Google Shape;2745;p89"/>
            <p:cNvSpPr/>
            <p:nvPr/>
          </p:nvSpPr>
          <p:spPr>
            <a:xfrm rot="10800000">
              <a:off x="5999160" y="4702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46" name="Google Shape;2746;p89"/>
            <p:cNvSpPr/>
            <p:nvPr/>
          </p:nvSpPr>
          <p:spPr>
            <a:xfrm rot="10800000">
              <a:off x="5455320" y="459504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47" name="Google Shape;2747;p89"/>
            <p:cNvSpPr/>
            <p:nvPr/>
          </p:nvSpPr>
          <p:spPr>
            <a:xfrm rot="10800000">
              <a:off x="5526960" y="4847340"/>
              <a:ext cx="343200" cy="735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48" name="Google Shape;2748;p89"/>
            <p:cNvSpPr/>
            <p:nvPr/>
          </p:nvSpPr>
          <p:spPr>
            <a:xfrm rot="10800000">
              <a:off x="5925720" y="44560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49" name="Google Shape;2749;p89"/>
            <p:cNvSpPr/>
            <p:nvPr/>
          </p:nvSpPr>
          <p:spPr>
            <a:xfrm rot="10800000">
              <a:off x="4929600" y="47059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0" name="Google Shape;2750;p89"/>
            <p:cNvSpPr/>
            <p:nvPr/>
          </p:nvSpPr>
          <p:spPr>
            <a:xfrm rot="10800000">
              <a:off x="5421480" y="440748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1" name="Google Shape;2751;p89"/>
            <p:cNvSpPr/>
            <p:nvPr/>
          </p:nvSpPr>
          <p:spPr>
            <a:xfrm rot="10800000">
              <a:off x="4917360" y="4299480"/>
              <a:ext cx="3426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2" name="Google Shape;2752;p89"/>
            <p:cNvSpPr/>
            <p:nvPr/>
          </p:nvSpPr>
          <p:spPr>
            <a:xfrm rot="10800000">
              <a:off x="4989360" y="45262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3" name="Google Shape;2753;p89"/>
            <p:cNvSpPr/>
            <p:nvPr/>
          </p:nvSpPr>
          <p:spPr>
            <a:xfrm rot="10800000">
              <a:off x="5368440" y="41605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4" name="Google Shape;2754;p89"/>
            <p:cNvSpPr/>
            <p:nvPr/>
          </p:nvSpPr>
          <p:spPr>
            <a:xfrm rot="10800000">
              <a:off x="4351200" y="441000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5" name="Google Shape;2755;p89"/>
            <p:cNvSpPr/>
            <p:nvPr/>
          </p:nvSpPr>
          <p:spPr>
            <a:xfrm rot="10800000">
              <a:off x="4198800" y="4272420"/>
              <a:ext cx="342600" cy="735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6" name="Google Shape;2756;p89"/>
            <p:cNvSpPr/>
            <p:nvPr/>
          </p:nvSpPr>
          <p:spPr>
            <a:xfrm rot="10800000">
              <a:off x="3675360" y="4164540"/>
              <a:ext cx="342600" cy="74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7" name="Google Shape;2757;p89"/>
            <p:cNvSpPr/>
            <p:nvPr/>
          </p:nvSpPr>
          <p:spPr>
            <a:xfrm rot="10800000">
              <a:off x="3763920" y="4306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8" name="Google Shape;2758;p89"/>
            <p:cNvSpPr/>
            <p:nvPr/>
          </p:nvSpPr>
          <p:spPr>
            <a:xfrm rot="10800000">
              <a:off x="4126080" y="39996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59" name="Google Shape;2759;p89"/>
            <p:cNvSpPr/>
            <p:nvPr/>
          </p:nvSpPr>
          <p:spPr>
            <a:xfrm rot="10800000">
              <a:off x="5205480" y="394236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60" name="Google Shape;2760;p89"/>
            <p:cNvSpPr/>
            <p:nvPr/>
          </p:nvSpPr>
          <p:spPr>
            <a:xfrm rot="10800000">
              <a:off x="4740240" y="38268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61" name="Google Shape;2761;p89"/>
            <p:cNvSpPr/>
            <p:nvPr/>
          </p:nvSpPr>
          <p:spPr>
            <a:xfrm rot="10800000">
              <a:off x="4649460" y="4077000"/>
              <a:ext cx="3423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62" name="Google Shape;2762;p89"/>
            <p:cNvSpPr/>
            <p:nvPr/>
          </p:nvSpPr>
          <p:spPr>
            <a:xfrm rot="10800000">
              <a:off x="4359360" y="462924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63" name="Google Shape;2763;p89"/>
            <p:cNvSpPr/>
            <p:nvPr/>
          </p:nvSpPr>
          <p:spPr>
            <a:xfrm rot="10800000">
              <a:off x="5802720" y="4275060"/>
              <a:ext cx="343200" cy="741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764" name="Google Shape;2764;p89"/>
          <p:cNvCxnSpPr>
            <a:stCxn id="2765" idx="3"/>
          </p:cNvCxnSpPr>
          <p:nvPr/>
        </p:nvCxnSpPr>
        <p:spPr>
          <a:xfrm flipH="1" rot="10800000">
            <a:off x="2570322" y="3646133"/>
            <a:ext cx="1172100" cy="74700"/>
          </a:xfrm>
          <a:prstGeom prst="straightConnector1">
            <a:avLst/>
          </a:prstGeom>
          <a:noFill/>
          <a:ln cap="flat" cmpd="sng" w="19050">
            <a:solidFill>
              <a:srgbClr val="000000"/>
            </a:solidFill>
            <a:prstDash val="solid"/>
            <a:round/>
            <a:headEnd len="sm" w="sm" type="none"/>
            <a:tailEnd len="med" w="med" type="triangle"/>
          </a:ln>
        </p:spPr>
      </p:cxnSp>
      <p:cxnSp>
        <p:nvCxnSpPr>
          <p:cNvPr id="2766" name="Google Shape;2766;p89"/>
          <p:cNvCxnSpPr>
            <a:stCxn id="2767" idx="3"/>
          </p:cNvCxnSpPr>
          <p:nvPr/>
        </p:nvCxnSpPr>
        <p:spPr>
          <a:xfrm>
            <a:off x="2570322" y="4047389"/>
            <a:ext cx="1945800" cy="70500"/>
          </a:xfrm>
          <a:prstGeom prst="straightConnector1">
            <a:avLst/>
          </a:prstGeom>
          <a:noFill/>
          <a:ln cap="flat" cmpd="sng" w="19050">
            <a:solidFill>
              <a:srgbClr val="000000"/>
            </a:solidFill>
            <a:prstDash val="solid"/>
            <a:round/>
            <a:headEnd len="sm" w="sm" type="none"/>
            <a:tailEnd len="med" w="med" type="triangle"/>
          </a:ln>
        </p:spPr>
      </p:cxnSp>
      <p:cxnSp>
        <p:nvCxnSpPr>
          <p:cNvPr id="2768" name="Google Shape;2768;p89"/>
          <p:cNvCxnSpPr>
            <a:stCxn id="2769" idx="3"/>
          </p:cNvCxnSpPr>
          <p:nvPr/>
        </p:nvCxnSpPr>
        <p:spPr>
          <a:xfrm flipH="1" rot="10800000">
            <a:off x="2570322" y="3881345"/>
            <a:ext cx="1228500" cy="492600"/>
          </a:xfrm>
          <a:prstGeom prst="straightConnector1">
            <a:avLst/>
          </a:prstGeom>
          <a:noFill/>
          <a:ln cap="flat" cmpd="sng" w="19050">
            <a:solidFill>
              <a:srgbClr val="000000"/>
            </a:solidFill>
            <a:prstDash val="solid"/>
            <a:round/>
            <a:headEnd len="sm" w="sm" type="none"/>
            <a:tailEnd len="med" w="med" type="triangle"/>
          </a:ln>
        </p:spPr>
      </p:cxnSp>
      <p:sp>
        <p:nvSpPr>
          <p:cNvPr id="2770" name="Google Shape;2770;p89"/>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spcBef>
                <a:spcPts val="0"/>
              </a:spcBef>
              <a:spcAft>
                <a:spcPts val="0"/>
              </a:spcAft>
              <a:buNone/>
            </a:pPr>
            <a:r>
              <a:rPr b="0" lang="en" sz="2800" strike="noStrike">
                <a:solidFill>
                  <a:srgbClr val="000000"/>
                </a:solidFill>
                <a:latin typeface="Calibri"/>
                <a:ea typeface="Calibri"/>
                <a:cs typeface="Calibri"/>
                <a:sym typeface="Calibri"/>
              </a:rPr>
              <a:t>1000 Foot View Of Splinter</a:t>
            </a:r>
            <a:endParaRPr b="0" sz="2800" strike="noStrike">
              <a:solidFill>
                <a:srgbClr val="000000"/>
              </a:solidFill>
              <a:latin typeface="Calibri"/>
              <a:ea typeface="Calibri"/>
              <a:cs typeface="Calibri"/>
              <a:sym typeface="Calibri"/>
            </a:endParaRPr>
          </a:p>
        </p:txBody>
      </p:sp>
      <p:sp>
        <p:nvSpPr>
          <p:cNvPr id="2771" name="Google Shape;2771;p89"/>
          <p:cNvSpPr/>
          <p:nvPr/>
        </p:nvSpPr>
        <p:spPr>
          <a:xfrm>
            <a:off x="6220800" y="1401835"/>
            <a:ext cx="2571300" cy="61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772" name="Google Shape;2772;p89"/>
          <p:cNvSpPr/>
          <p:nvPr/>
        </p:nvSpPr>
        <p:spPr>
          <a:xfrm>
            <a:off x="6220800" y="1140603"/>
            <a:ext cx="2571300" cy="6171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Tenants push extensions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written in Rust</a:t>
            </a:r>
            <a:endParaRPr b="0" sz="1800" strike="noStrike">
              <a:latin typeface="Arial"/>
              <a:ea typeface="Arial"/>
              <a:cs typeface="Arial"/>
              <a:sym typeface="Arial"/>
            </a:endParaRPr>
          </a:p>
        </p:txBody>
      </p:sp>
      <p:sp>
        <p:nvSpPr>
          <p:cNvPr id="2773" name="Google Shape;2773;p89"/>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2774" name="Google Shape;2774;p89"/>
          <p:cNvSpPr/>
          <p:nvPr/>
        </p:nvSpPr>
        <p:spPr>
          <a:xfrm flipH="1" rot="10800000">
            <a:off x="3954959" y="2626049"/>
            <a:ext cx="580800" cy="5646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775" name="Google Shape;2775;p89"/>
          <p:cNvGrpSpPr/>
          <p:nvPr/>
        </p:nvGrpSpPr>
        <p:grpSpPr>
          <a:xfrm>
            <a:off x="4105797" y="2936113"/>
            <a:ext cx="279151" cy="75380"/>
            <a:chOff x="4521240" y="3236100"/>
            <a:chExt cx="307740" cy="83100"/>
          </a:xfrm>
        </p:grpSpPr>
        <p:sp>
          <p:nvSpPr>
            <p:cNvPr id="2776" name="Google Shape;2776;p89"/>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77" name="Google Shape;2777;p89"/>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78" name="Google Shape;2778;p89"/>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79" name="Google Shape;2779;p89"/>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80" name="Google Shape;2780;p89"/>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781" name="Google Shape;2781;p89"/>
          <p:cNvSpPr/>
          <p:nvPr/>
        </p:nvSpPr>
        <p:spPr>
          <a:xfrm flipH="1" rot="10800000">
            <a:off x="3954961" y="2973471"/>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2782" name="Google Shape;2782;p89"/>
          <p:cNvGrpSpPr/>
          <p:nvPr/>
        </p:nvGrpSpPr>
        <p:grpSpPr>
          <a:xfrm>
            <a:off x="4102523" y="2822859"/>
            <a:ext cx="222711" cy="75652"/>
            <a:chOff x="4522680" y="3111960"/>
            <a:chExt cx="245520" cy="83400"/>
          </a:xfrm>
        </p:grpSpPr>
        <p:sp>
          <p:nvSpPr>
            <p:cNvPr id="2783" name="Google Shape;2783;p89"/>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84" name="Google Shape;2784;p89"/>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85" name="Google Shape;2785;p89"/>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86" name="Google Shape;2786;p89"/>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787" name="Google Shape;2787;p89"/>
          <p:cNvSpPr/>
          <p:nvPr/>
        </p:nvSpPr>
        <p:spPr>
          <a:xfrm flipH="1" rot="10800000">
            <a:off x="3950630" y="2860330"/>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788" name="Google Shape;2788;p89"/>
          <p:cNvSpPr/>
          <p:nvPr/>
        </p:nvSpPr>
        <p:spPr>
          <a:xfrm flipH="1" rot="10800000">
            <a:off x="4320585" y="2861452"/>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789" name="Google Shape;2789;p89"/>
          <p:cNvSpPr/>
          <p:nvPr/>
        </p:nvSpPr>
        <p:spPr>
          <a:xfrm flipH="1" rot="10800000">
            <a:off x="2971403" y="2584712"/>
            <a:ext cx="580800" cy="5547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790" name="Google Shape;2790;p89"/>
          <p:cNvGrpSpPr/>
          <p:nvPr/>
        </p:nvGrpSpPr>
        <p:grpSpPr>
          <a:xfrm>
            <a:off x="3093465" y="2710415"/>
            <a:ext cx="336244" cy="303697"/>
            <a:chOff x="3410280" y="2988000"/>
            <a:chExt cx="370680" cy="334800"/>
          </a:xfrm>
        </p:grpSpPr>
        <p:sp>
          <p:nvSpPr>
            <p:cNvPr id="2791" name="Google Shape;2791;p89"/>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2" name="Google Shape;2792;p89"/>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3" name="Google Shape;2793;p89"/>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4" name="Google Shape;2794;p89"/>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5" name="Google Shape;2795;p89"/>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6" name="Google Shape;2796;p89"/>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7" name="Google Shape;2797;p89"/>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8" name="Google Shape;2798;p89"/>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99" name="Google Shape;2799;p89"/>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800" name="Google Shape;2800;p89"/>
          <p:cNvSpPr/>
          <p:nvPr/>
        </p:nvSpPr>
        <p:spPr>
          <a:xfrm flipH="1" rot="10800000">
            <a:off x="1991636" y="2591274"/>
            <a:ext cx="581400" cy="575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1" name="Google Shape;2801;p89"/>
          <p:cNvSpPr/>
          <p:nvPr/>
        </p:nvSpPr>
        <p:spPr>
          <a:xfrm flipH="1" rot="10800000">
            <a:off x="2146094" y="2910909"/>
            <a:ext cx="492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2" name="Google Shape;2802;p89"/>
          <p:cNvSpPr/>
          <p:nvPr/>
        </p:nvSpPr>
        <p:spPr>
          <a:xfrm flipH="1" rot="10800000">
            <a:off x="2344311" y="2761654"/>
            <a:ext cx="489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3" name="Google Shape;2803;p89"/>
          <p:cNvSpPr/>
          <p:nvPr/>
        </p:nvSpPr>
        <p:spPr>
          <a:xfrm flipH="1" rot="10800000">
            <a:off x="2195730" y="2712020"/>
            <a:ext cx="492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804" name="Google Shape;2804;p89"/>
          <p:cNvGrpSpPr/>
          <p:nvPr/>
        </p:nvGrpSpPr>
        <p:grpSpPr>
          <a:xfrm>
            <a:off x="914683" y="3637834"/>
            <a:ext cx="1655639" cy="819111"/>
            <a:chOff x="1008360" y="4010400"/>
            <a:chExt cx="1825200" cy="903000"/>
          </a:xfrm>
        </p:grpSpPr>
        <p:grpSp>
          <p:nvGrpSpPr>
            <p:cNvPr id="2805" name="Google Shape;2805;p89"/>
            <p:cNvGrpSpPr/>
            <p:nvPr/>
          </p:nvGrpSpPr>
          <p:grpSpPr>
            <a:xfrm>
              <a:off x="1008360" y="4010400"/>
              <a:ext cx="457200" cy="903000"/>
              <a:chOff x="1008360" y="4010400"/>
              <a:chExt cx="457200" cy="903000"/>
            </a:xfrm>
          </p:grpSpPr>
          <p:sp>
            <p:nvSpPr>
              <p:cNvPr id="2806" name="Google Shape;2806;p89"/>
              <p:cNvSpPr/>
              <p:nvPr/>
            </p:nvSpPr>
            <p:spPr>
              <a:xfrm>
                <a:off x="1008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7" name="Google Shape;2807;p89"/>
              <p:cNvSpPr/>
              <p:nvPr/>
            </p:nvSpPr>
            <p:spPr>
              <a:xfrm>
                <a:off x="1008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8" name="Google Shape;2808;p89"/>
              <p:cNvSpPr/>
              <p:nvPr/>
            </p:nvSpPr>
            <p:spPr>
              <a:xfrm>
                <a:off x="1008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09" name="Google Shape;2809;p89"/>
              <p:cNvSpPr/>
              <p:nvPr/>
            </p:nvSpPr>
            <p:spPr>
              <a:xfrm>
                <a:off x="1008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10" name="Google Shape;2810;p89"/>
              <p:cNvSpPr/>
              <p:nvPr/>
            </p:nvSpPr>
            <p:spPr>
              <a:xfrm>
                <a:off x="1008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811" name="Google Shape;2811;p89"/>
            <p:cNvGrpSpPr/>
            <p:nvPr/>
          </p:nvGrpSpPr>
          <p:grpSpPr>
            <a:xfrm>
              <a:off x="1692360" y="4010400"/>
              <a:ext cx="457200" cy="903000"/>
              <a:chOff x="1692360" y="4010400"/>
              <a:chExt cx="457200" cy="903000"/>
            </a:xfrm>
          </p:grpSpPr>
          <p:sp>
            <p:nvSpPr>
              <p:cNvPr id="2812" name="Google Shape;2812;p89"/>
              <p:cNvSpPr/>
              <p:nvPr/>
            </p:nvSpPr>
            <p:spPr>
              <a:xfrm>
                <a:off x="1692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13" name="Google Shape;2813;p89"/>
              <p:cNvSpPr/>
              <p:nvPr/>
            </p:nvSpPr>
            <p:spPr>
              <a:xfrm>
                <a:off x="1692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14" name="Google Shape;2814;p89"/>
              <p:cNvSpPr/>
              <p:nvPr/>
            </p:nvSpPr>
            <p:spPr>
              <a:xfrm>
                <a:off x="1692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15" name="Google Shape;2815;p89"/>
              <p:cNvSpPr/>
              <p:nvPr/>
            </p:nvSpPr>
            <p:spPr>
              <a:xfrm>
                <a:off x="1692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16" name="Google Shape;2816;p89"/>
              <p:cNvSpPr/>
              <p:nvPr/>
            </p:nvSpPr>
            <p:spPr>
              <a:xfrm>
                <a:off x="1692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817" name="Google Shape;2817;p89"/>
            <p:cNvGrpSpPr/>
            <p:nvPr/>
          </p:nvGrpSpPr>
          <p:grpSpPr>
            <a:xfrm>
              <a:off x="2376360" y="4010400"/>
              <a:ext cx="457200" cy="903000"/>
              <a:chOff x="2376360" y="4010400"/>
              <a:chExt cx="457200" cy="903000"/>
            </a:xfrm>
          </p:grpSpPr>
          <p:sp>
            <p:nvSpPr>
              <p:cNvPr id="2765" name="Google Shape;2765;p89"/>
              <p:cNvSpPr/>
              <p:nvPr/>
            </p:nvSpPr>
            <p:spPr>
              <a:xfrm>
                <a:off x="2376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18" name="Google Shape;2818;p89"/>
              <p:cNvSpPr/>
              <p:nvPr/>
            </p:nvSpPr>
            <p:spPr>
              <a:xfrm>
                <a:off x="2376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67" name="Google Shape;2767;p89"/>
              <p:cNvSpPr/>
              <p:nvPr/>
            </p:nvSpPr>
            <p:spPr>
              <a:xfrm>
                <a:off x="2376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19" name="Google Shape;2819;p89"/>
              <p:cNvSpPr/>
              <p:nvPr/>
            </p:nvSpPr>
            <p:spPr>
              <a:xfrm>
                <a:off x="2376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69" name="Google Shape;2769;p89"/>
              <p:cNvSpPr/>
              <p:nvPr/>
            </p:nvSpPr>
            <p:spPr>
              <a:xfrm>
                <a:off x="2376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sp>
        <p:nvSpPr>
          <p:cNvPr id="2820" name="Google Shape;2820;p89"/>
          <p:cNvSpPr/>
          <p:nvPr/>
        </p:nvSpPr>
        <p:spPr>
          <a:xfrm flipH="1" rot="10800000">
            <a:off x="2220548" y="3039160"/>
            <a:ext cx="49200" cy="48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21" name="Google Shape;2821;p89"/>
          <p:cNvSpPr/>
          <p:nvPr/>
        </p:nvSpPr>
        <p:spPr>
          <a:xfrm flipH="1" rot="10800000">
            <a:off x="2368802" y="2912542"/>
            <a:ext cx="489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22" name="Google Shape;2822;p89"/>
          <p:cNvSpPr/>
          <p:nvPr/>
        </p:nvSpPr>
        <p:spPr>
          <a:xfrm>
            <a:off x="6220800" y="3037473"/>
            <a:ext cx="2571300" cy="8127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Splinter</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loads extensions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Into address-space</a:t>
            </a:r>
            <a:endParaRPr b="0" sz="1800" strike="noStrike">
              <a:latin typeface="Arial"/>
              <a:ea typeface="Arial"/>
              <a:cs typeface="Arial"/>
              <a:sym typeface="Arial"/>
            </a:endParaRPr>
          </a:p>
        </p:txBody>
      </p:sp>
      <p:cxnSp>
        <p:nvCxnSpPr>
          <p:cNvPr id="2823" name="Google Shape;2823;p89"/>
          <p:cNvCxnSpPr>
            <a:stCxn id="2803" idx="1"/>
            <a:endCxn id="2801" idx="4"/>
          </p:cNvCxnSpPr>
          <p:nvPr/>
        </p:nvCxnSpPr>
        <p:spPr>
          <a:xfrm flipH="1">
            <a:off x="2170835" y="2754015"/>
            <a:ext cx="32100" cy="156900"/>
          </a:xfrm>
          <a:prstGeom prst="straightConnector1">
            <a:avLst/>
          </a:prstGeom>
          <a:noFill/>
          <a:ln cap="flat" cmpd="sng" w="9525">
            <a:solidFill>
              <a:srgbClr val="000000"/>
            </a:solidFill>
            <a:prstDash val="solid"/>
            <a:round/>
            <a:headEnd len="med" w="med" type="none"/>
            <a:tailEnd len="med" w="med" type="none"/>
          </a:ln>
        </p:spPr>
      </p:cxnSp>
      <p:cxnSp>
        <p:nvCxnSpPr>
          <p:cNvPr id="2824" name="Google Shape;2824;p89"/>
          <p:cNvCxnSpPr>
            <a:stCxn id="2801" idx="7"/>
            <a:endCxn id="2820" idx="3"/>
          </p:cNvCxnSpPr>
          <p:nvPr/>
        </p:nvCxnSpPr>
        <p:spPr>
          <a:xfrm>
            <a:off x="2188089" y="2953160"/>
            <a:ext cx="39600" cy="93000"/>
          </a:xfrm>
          <a:prstGeom prst="straightConnector1">
            <a:avLst/>
          </a:prstGeom>
          <a:noFill/>
          <a:ln cap="flat" cmpd="sng" w="9525">
            <a:solidFill>
              <a:srgbClr val="000000"/>
            </a:solidFill>
            <a:prstDash val="solid"/>
            <a:round/>
            <a:headEnd len="med" w="med" type="none"/>
            <a:tailEnd len="med" w="med" type="none"/>
          </a:ln>
        </p:spPr>
      </p:cxnSp>
      <p:cxnSp>
        <p:nvCxnSpPr>
          <p:cNvPr id="2825" name="Google Shape;2825;p89"/>
          <p:cNvCxnSpPr>
            <a:stCxn id="2802" idx="7"/>
            <a:endCxn id="2821" idx="6"/>
          </p:cNvCxnSpPr>
          <p:nvPr/>
        </p:nvCxnSpPr>
        <p:spPr>
          <a:xfrm>
            <a:off x="2386050" y="2803649"/>
            <a:ext cx="31800" cy="133500"/>
          </a:xfrm>
          <a:prstGeom prst="straightConnector1">
            <a:avLst/>
          </a:prstGeom>
          <a:noFill/>
          <a:ln cap="flat" cmpd="sng" w="9525">
            <a:solidFill>
              <a:srgbClr val="000000"/>
            </a:solidFill>
            <a:prstDash val="solid"/>
            <a:round/>
            <a:headEnd len="med" w="med" type="none"/>
            <a:tailEnd len="med" w="med" type="none"/>
          </a:ln>
        </p:spPr>
      </p:cxnSp>
      <p:cxnSp>
        <p:nvCxnSpPr>
          <p:cNvPr id="2826" name="Google Shape;2826;p89"/>
          <p:cNvCxnSpPr>
            <a:stCxn id="2803" idx="7"/>
          </p:cNvCxnSpPr>
          <p:nvPr/>
        </p:nvCxnSpPr>
        <p:spPr>
          <a:xfrm>
            <a:off x="2237725" y="2754015"/>
            <a:ext cx="130200" cy="173400"/>
          </a:xfrm>
          <a:prstGeom prst="straightConnector1">
            <a:avLst/>
          </a:prstGeom>
          <a:noFill/>
          <a:ln cap="flat" cmpd="sng" w="9525">
            <a:solidFill>
              <a:srgbClr val="000000"/>
            </a:solidFill>
            <a:prstDash val="solid"/>
            <a:round/>
            <a:headEnd len="med" w="med" type="none"/>
            <a:tailEnd len="med" w="med" type="none"/>
          </a:ln>
        </p:spPr>
      </p:cxnSp>
      <p:sp>
        <p:nvSpPr>
          <p:cNvPr id="2827" name="Google Shape;2827;p89"/>
          <p:cNvSpPr/>
          <p:nvPr/>
        </p:nvSpPr>
        <p:spPr>
          <a:xfrm>
            <a:off x="2971193"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2828" name="Google Shape;2828;p89"/>
          <p:cNvSpPr/>
          <p:nvPr/>
        </p:nvSpPr>
        <p:spPr>
          <a:xfrm>
            <a:off x="39517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2829" name="Google Shape;2829;p89"/>
          <p:cNvSpPr/>
          <p:nvPr/>
        </p:nvSpPr>
        <p:spPr>
          <a:xfrm>
            <a:off x="3137025" y="1669475"/>
            <a:ext cx="245400" cy="513300"/>
          </a:xfrm>
          <a:prstGeom prst="downArrow">
            <a:avLst>
              <a:gd fmla="val 50000" name="adj1"/>
              <a:gd fmla="val 50000" name="adj2"/>
            </a:avLst>
          </a:prstGeom>
          <a:solidFill>
            <a:srgbClr val="F9CB9C"/>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9"/>
          <p:cNvSpPr/>
          <p:nvPr/>
        </p:nvSpPr>
        <p:spPr>
          <a:xfrm rot="1800859">
            <a:off x="2302460" y="1672686"/>
            <a:ext cx="245294" cy="513435"/>
          </a:xfrm>
          <a:prstGeom prst="downArrow">
            <a:avLst>
              <a:gd fmla="val 50000" name="adj1"/>
              <a:gd fmla="val 50000" name="adj2"/>
            </a:avLst>
          </a:prstGeom>
          <a:solidFill>
            <a:srgbClr val="F9CB9C"/>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9"/>
          <p:cNvSpPr/>
          <p:nvPr/>
        </p:nvSpPr>
        <p:spPr>
          <a:xfrm flipH="1" rot="-1800859">
            <a:off x="3989985" y="1649061"/>
            <a:ext cx="245294" cy="513435"/>
          </a:xfrm>
          <a:prstGeom prst="downArrow">
            <a:avLst>
              <a:gd fmla="val 50000" name="adj1"/>
              <a:gd fmla="val 50000" name="adj2"/>
            </a:avLst>
          </a:prstGeom>
          <a:solidFill>
            <a:srgbClr val="F9CB9C"/>
          </a:solid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9"/>
          <p:cNvSpPr txBox="1"/>
          <p:nvPr/>
        </p:nvSpPr>
        <p:spPr>
          <a:xfrm>
            <a:off x="806325" y="4490800"/>
            <a:ext cx="1724100" cy="283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Tenant Hash Tables</a:t>
            </a:r>
            <a:endParaRPr b="0" sz="1400" strike="noStrike">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36" name="Shape 2836"/>
        <p:cNvGrpSpPr/>
        <p:nvPr/>
      </p:nvGrpSpPr>
      <p:grpSpPr>
        <a:xfrm>
          <a:off x="0" y="0"/>
          <a:ext cx="0" cy="0"/>
          <a:chOff x="0" y="0"/>
          <a:chExt cx="0" cy="0"/>
        </a:xfrm>
      </p:grpSpPr>
      <p:sp>
        <p:nvSpPr>
          <p:cNvPr id="2837" name="Google Shape;2837;p90"/>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spcBef>
                <a:spcPts val="0"/>
              </a:spcBef>
              <a:spcAft>
                <a:spcPts val="0"/>
              </a:spcAft>
              <a:buNone/>
            </a:pPr>
            <a:r>
              <a:rPr b="0" lang="en" sz="2800" strike="noStrike">
                <a:solidFill>
                  <a:srgbClr val="000000"/>
                </a:solidFill>
                <a:latin typeface="Calibri"/>
                <a:ea typeface="Calibri"/>
                <a:cs typeface="Calibri"/>
                <a:sym typeface="Calibri"/>
              </a:rPr>
              <a:t>1000 Foot View Of Splinter</a:t>
            </a:r>
            <a:endParaRPr b="0" sz="2800" strike="noStrike">
              <a:solidFill>
                <a:srgbClr val="000000"/>
              </a:solidFill>
              <a:latin typeface="Calibri"/>
              <a:ea typeface="Calibri"/>
              <a:cs typeface="Calibri"/>
              <a:sym typeface="Calibri"/>
            </a:endParaRPr>
          </a:p>
        </p:txBody>
      </p:sp>
      <p:sp>
        <p:nvSpPr>
          <p:cNvPr id="2838" name="Google Shape;2838;p90"/>
          <p:cNvSpPr/>
          <p:nvPr/>
        </p:nvSpPr>
        <p:spPr>
          <a:xfrm>
            <a:off x="6220800" y="1401835"/>
            <a:ext cx="2571300" cy="61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839" name="Google Shape;2839;p90"/>
          <p:cNvSpPr/>
          <p:nvPr/>
        </p:nvSpPr>
        <p:spPr>
          <a:xfrm>
            <a:off x="6220800" y="2600236"/>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 provides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memory-safety</a:t>
            </a:r>
            <a:endParaRPr b="0" sz="1800" strike="noStrike">
              <a:latin typeface="Arial"/>
              <a:ea typeface="Arial"/>
              <a:cs typeface="Arial"/>
              <a:sym typeface="Arial"/>
            </a:endParaRPr>
          </a:p>
        </p:txBody>
      </p:sp>
      <p:sp>
        <p:nvSpPr>
          <p:cNvPr id="2840" name="Google Shape;2840;p90"/>
          <p:cNvSpPr/>
          <p:nvPr/>
        </p:nvSpPr>
        <p:spPr>
          <a:xfrm>
            <a:off x="6220800" y="3906395"/>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Extensions do not</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share state</a:t>
            </a:r>
            <a:endParaRPr b="0" sz="1800" strike="noStrike">
              <a:latin typeface="Arial"/>
              <a:ea typeface="Arial"/>
              <a:cs typeface="Arial"/>
              <a:sym typeface="Arial"/>
            </a:endParaRPr>
          </a:p>
        </p:txBody>
      </p:sp>
      <p:sp>
        <p:nvSpPr>
          <p:cNvPr id="2841" name="Google Shape;2841;p90"/>
          <p:cNvSpPr/>
          <p:nvPr/>
        </p:nvSpPr>
        <p:spPr>
          <a:xfrm>
            <a:off x="6220800" y="2600236"/>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 provides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memory-safety</a:t>
            </a:r>
            <a:endParaRPr b="0" sz="1800" strike="noStrike">
              <a:latin typeface="Arial"/>
              <a:ea typeface="Arial"/>
              <a:cs typeface="Arial"/>
              <a:sym typeface="Arial"/>
            </a:endParaRPr>
          </a:p>
        </p:txBody>
      </p:sp>
      <p:sp>
        <p:nvSpPr>
          <p:cNvPr id="2842" name="Google Shape;2842;p90"/>
          <p:cNvSpPr/>
          <p:nvPr/>
        </p:nvSpPr>
        <p:spPr>
          <a:xfrm>
            <a:off x="6220800" y="3906395"/>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Extensions do not</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share state</a:t>
            </a:r>
            <a:endParaRPr b="0" sz="1800" strike="noStrike">
              <a:latin typeface="Arial"/>
              <a:ea typeface="Arial"/>
              <a:cs typeface="Arial"/>
              <a:sym typeface="Arial"/>
            </a:endParaRPr>
          </a:p>
        </p:txBody>
      </p:sp>
      <p:sp>
        <p:nvSpPr>
          <p:cNvPr id="2843" name="Google Shape;2843;p90"/>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844" name="Google Shape;2844;p90"/>
          <p:cNvSpPr/>
          <p:nvPr/>
        </p:nvSpPr>
        <p:spPr>
          <a:xfrm>
            <a:off x="3948004"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845" name="Google Shape;2845;p90"/>
          <p:cNvSpPr/>
          <p:nvPr/>
        </p:nvSpPr>
        <p:spPr>
          <a:xfrm>
            <a:off x="296116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grpSp>
        <p:nvGrpSpPr>
          <p:cNvPr id="2846" name="Google Shape;2846;p90"/>
          <p:cNvGrpSpPr/>
          <p:nvPr/>
        </p:nvGrpSpPr>
        <p:grpSpPr>
          <a:xfrm>
            <a:off x="3950675" y="2105905"/>
            <a:ext cx="580725" cy="980049"/>
            <a:chOff x="4355280" y="2321580"/>
            <a:chExt cx="640200" cy="1080420"/>
          </a:xfrm>
        </p:grpSpPr>
        <p:sp>
          <p:nvSpPr>
            <p:cNvPr id="2847" name="Google Shape;2847;p90"/>
            <p:cNvSpPr/>
            <p:nvPr/>
          </p:nvSpPr>
          <p:spPr>
            <a:xfrm flipH="1" rot="10800000">
              <a:off x="4355280" y="2321580"/>
              <a:ext cx="640200" cy="6225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848" name="Google Shape;2848;p90"/>
            <p:cNvGrpSpPr/>
            <p:nvPr/>
          </p:nvGrpSpPr>
          <p:grpSpPr>
            <a:xfrm>
              <a:off x="4521240" y="3236100"/>
              <a:ext cx="307740" cy="83100"/>
              <a:chOff x="4521240" y="3236100"/>
              <a:chExt cx="307740" cy="83100"/>
            </a:xfrm>
          </p:grpSpPr>
          <p:sp>
            <p:nvSpPr>
              <p:cNvPr id="2849" name="Google Shape;2849;p90"/>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0" name="Google Shape;2850;p90"/>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1" name="Google Shape;2851;p90"/>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2" name="Google Shape;2852;p90"/>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53" name="Google Shape;2853;p90"/>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854" name="Google Shape;2854;p90"/>
            <p:cNvSpPr/>
            <p:nvPr/>
          </p:nvSpPr>
          <p:spPr>
            <a:xfrm flipH="1" rot="10800000">
              <a:off x="4372920" y="336130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855" name="Google Shape;2855;p90"/>
            <p:cNvSpPr/>
            <p:nvPr/>
          </p:nvSpPr>
          <p:spPr>
            <a:xfrm flipH="1" rot="10800000">
              <a:off x="4823280" y="340162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856" name="Google Shape;2856;p90"/>
            <p:cNvSpPr/>
            <p:nvPr/>
          </p:nvSpPr>
          <p:spPr>
            <a:xfrm flipH="1" rot="10800000">
              <a:off x="4823280" y="3383658"/>
              <a:ext cx="166698" cy="702"/>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857" name="Google Shape;2857;p90"/>
            <p:cNvSpPr/>
            <p:nvPr/>
          </p:nvSpPr>
          <p:spPr>
            <a:xfrm flipH="1" rot="10800000">
              <a:off x="4823280" y="33177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2858" name="Google Shape;2858;p90"/>
            <p:cNvGrpSpPr/>
            <p:nvPr/>
          </p:nvGrpSpPr>
          <p:grpSpPr>
            <a:xfrm>
              <a:off x="4522680" y="3111960"/>
              <a:ext cx="245520" cy="83400"/>
              <a:chOff x="4522680" y="3111960"/>
              <a:chExt cx="245520" cy="83400"/>
            </a:xfrm>
          </p:grpSpPr>
          <p:sp>
            <p:nvSpPr>
              <p:cNvPr id="2859" name="Google Shape;2859;p90"/>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0" name="Google Shape;2860;p90"/>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1" name="Google Shape;2861;p90"/>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2" name="Google Shape;2862;p90"/>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863" name="Google Shape;2863;p90"/>
            <p:cNvSpPr/>
            <p:nvPr/>
          </p:nvSpPr>
          <p:spPr>
            <a:xfrm flipH="1" rot="10800000">
              <a:off x="43729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864" name="Google Shape;2864;p90"/>
            <p:cNvSpPr/>
            <p:nvPr/>
          </p:nvSpPr>
          <p:spPr>
            <a:xfrm flipH="1" rot="10800000">
              <a:off x="47491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grpSp>
        <p:nvGrpSpPr>
          <p:cNvPr id="2865" name="Google Shape;2865;p90"/>
          <p:cNvGrpSpPr/>
          <p:nvPr/>
        </p:nvGrpSpPr>
        <p:grpSpPr>
          <a:xfrm>
            <a:off x="2971333" y="2138833"/>
            <a:ext cx="580725" cy="875279"/>
            <a:chOff x="3275640" y="2357880"/>
            <a:chExt cx="640200" cy="964920"/>
          </a:xfrm>
        </p:grpSpPr>
        <p:sp>
          <p:nvSpPr>
            <p:cNvPr id="2866" name="Google Shape;2866;p90"/>
            <p:cNvSpPr/>
            <p:nvPr/>
          </p:nvSpPr>
          <p:spPr>
            <a:xfrm flipH="1" rot="10800000">
              <a:off x="3275640" y="2357880"/>
              <a:ext cx="640200" cy="611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867" name="Google Shape;2867;p90"/>
            <p:cNvGrpSpPr/>
            <p:nvPr/>
          </p:nvGrpSpPr>
          <p:grpSpPr>
            <a:xfrm>
              <a:off x="3410280" y="2988000"/>
              <a:ext cx="370680" cy="334800"/>
              <a:chOff x="3410280" y="2988000"/>
              <a:chExt cx="370680" cy="334800"/>
            </a:xfrm>
          </p:grpSpPr>
          <p:sp>
            <p:nvSpPr>
              <p:cNvPr id="2868" name="Google Shape;2868;p90"/>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69" name="Google Shape;2869;p90"/>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0" name="Google Shape;2870;p90"/>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1" name="Google Shape;2871;p90"/>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2" name="Google Shape;2872;p90"/>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3" name="Google Shape;2873;p90"/>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4" name="Google Shape;2874;p90"/>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5" name="Google Shape;2875;p90"/>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6" name="Google Shape;2876;p90"/>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2877" name="Google Shape;2877;p90"/>
          <p:cNvGrpSpPr/>
          <p:nvPr/>
        </p:nvGrpSpPr>
        <p:grpSpPr>
          <a:xfrm>
            <a:off x="1991665" y="2107701"/>
            <a:ext cx="581270" cy="1010256"/>
            <a:chOff x="2195640" y="2323560"/>
            <a:chExt cx="640800" cy="1113720"/>
          </a:xfrm>
        </p:grpSpPr>
        <p:sp>
          <p:nvSpPr>
            <p:cNvPr id="2878" name="Google Shape;2878;p90"/>
            <p:cNvSpPr/>
            <p:nvPr/>
          </p:nvSpPr>
          <p:spPr>
            <a:xfrm flipH="1" rot="10800000">
              <a:off x="2195640" y="2323560"/>
              <a:ext cx="640800" cy="634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879" name="Google Shape;2879;p90"/>
            <p:cNvGrpSpPr/>
            <p:nvPr/>
          </p:nvGrpSpPr>
          <p:grpSpPr>
            <a:xfrm>
              <a:off x="2365920" y="2989860"/>
              <a:ext cx="299520" cy="447420"/>
              <a:chOff x="2365920" y="2989860"/>
              <a:chExt cx="299520" cy="447420"/>
            </a:xfrm>
          </p:grpSpPr>
          <p:sp>
            <p:nvSpPr>
              <p:cNvPr id="2880" name="Google Shape;2880;p90"/>
              <p:cNvSpPr/>
              <p:nvPr/>
            </p:nvSpPr>
            <p:spPr>
              <a:xfrm flipH="1" rot="10800000">
                <a:off x="2365920" y="3209160"/>
                <a:ext cx="543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81" name="Google Shape;2881;p90"/>
              <p:cNvSpPr/>
              <p:nvPr/>
            </p:nvSpPr>
            <p:spPr>
              <a:xfrm flipH="1" rot="10800000">
                <a:off x="2584440" y="3044580"/>
                <a:ext cx="540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82" name="Google Shape;2882;p90"/>
              <p:cNvSpPr/>
              <p:nvPr/>
            </p:nvSpPr>
            <p:spPr>
              <a:xfrm flipH="1" rot="10800000">
                <a:off x="2420640" y="2989860"/>
                <a:ext cx="543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83" name="Google Shape;2883;p90"/>
              <p:cNvSpPr/>
              <p:nvPr/>
            </p:nvSpPr>
            <p:spPr>
              <a:xfrm flipH="1" rot="10800000">
                <a:off x="2448000" y="3350460"/>
                <a:ext cx="54300" cy="537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84" name="Google Shape;2884;p90"/>
              <p:cNvSpPr/>
              <p:nvPr/>
            </p:nvSpPr>
            <p:spPr>
              <a:xfrm flipH="1" rot="10800000">
                <a:off x="2529720" y="329232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85" name="Google Shape;2885;p90"/>
              <p:cNvSpPr/>
              <p:nvPr/>
            </p:nvSpPr>
            <p:spPr>
              <a:xfrm flipH="1" rot="10800000">
                <a:off x="2611440" y="321096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886" name="Google Shape;2886;p90"/>
              <p:cNvCxnSpPr/>
              <p:nvPr/>
            </p:nvCxnSpPr>
            <p:spPr>
              <a:xfrm rot="10800000">
                <a:off x="2392860" y="3318780"/>
                <a:ext cx="62700" cy="118500"/>
              </a:xfrm>
              <a:prstGeom prst="straightConnector1">
                <a:avLst/>
              </a:prstGeom>
              <a:noFill/>
              <a:ln cap="flat" cmpd="sng" w="9525">
                <a:solidFill>
                  <a:srgbClr val="000000"/>
                </a:solidFill>
                <a:prstDash val="solid"/>
                <a:miter lim="8000"/>
                <a:headEnd len="sm" w="sm" type="none"/>
                <a:tailEnd len="sm" w="sm" type="none"/>
              </a:ln>
            </p:spPr>
          </p:cxnSp>
          <p:cxnSp>
            <p:nvCxnSpPr>
              <p:cNvPr id="2887" name="Google Shape;2887;p90"/>
              <p:cNvCxnSpPr/>
              <p:nvPr/>
            </p:nvCxnSpPr>
            <p:spPr>
              <a:xfrm rot="10800000">
                <a:off x="2420340" y="3291600"/>
                <a:ext cx="117300" cy="63600"/>
              </a:xfrm>
              <a:prstGeom prst="straightConnector1">
                <a:avLst/>
              </a:prstGeom>
              <a:noFill/>
              <a:ln cap="flat" cmpd="sng" w="9525">
                <a:solidFill>
                  <a:srgbClr val="000000"/>
                </a:solidFill>
                <a:prstDash val="solid"/>
                <a:miter lim="8000"/>
                <a:headEnd len="sm" w="sm" type="none"/>
                <a:tailEnd len="sm" w="sm" type="none"/>
              </a:ln>
            </p:spPr>
          </p:cxnSp>
          <p:cxnSp>
            <p:nvCxnSpPr>
              <p:cNvPr id="2888" name="Google Shape;2888;p90"/>
              <p:cNvCxnSpPr/>
              <p:nvPr/>
            </p:nvCxnSpPr>
            <p:spPr>
              <a:xfrm flipH="1" rot="10800000">
                <a:off x="2576160" y="3312300"/>
                <a:ext cx="42900" cy="42900"/>
              </a:xfrm>
              <a:prstGeom prst="straightConnector1">
                <a:avLst/>
              </a:prstGeom>
              <a:noFill/>
              <a:ln cap="flat" cmpd="sng" w="9525">
                <a:solidFill>
                  <a:srgbClr val="000000"/>
                </a:solidFill>
                <a:prstDash val="solid"/>
                <a:miter lim="8000"/>
                <a:headEnd len="sm" w="sm" type="none"/>
                <a:tailEnd len="sm" w="sm" type="none"/>
              </a:ln>
            </p:spPr>
          </p:cxnSp>
          <p:cxnSp>
            <p:nvCxnSpPr>
              <p:cNvPr id="2889" name="Google Shape;2889;p90"/>
              <p:cNvCxnSpPr/>
              <p:nvPr/>
            </p:nvCxnSpPr>
            <p:spPr>
              <a:xfrm flipH="1">
                <a:off x="2392860" y="3116160"/>
                <a:ext cx="35700" cy="147600"/>
              </a:xfrm>
              <a:prstGeom prst="straightConnector1">
                <a:avLst/>
              </a:prstGeom>
              <a:noFill/>
              <a:ln cap="flat" cmpd="sng" w="9525">
                <a:solidFill>
                  <a:srgbClr val="000000"/>
                </a:solidFill>
                <a:prstDash val="solid"/>
                <a:miter lim="8000"/>
                <a:headEnd len="sm" w="sm" type="none"/>
                <a:tailEnd len="sm" w="sm" type="none"/>
              </a:ln>
            </p:spPr>
          </p:cxnSp>
          <p:cxnSp>
            <p:nvCxnSpPr>
              <p:cNvPr id="2890" name="Google Shape;2890;p90"/>
              <p:cNvCxnSpPr/>
              <p:nvPr/>
            </p:nvCxnSpPr>
            <p:spPr>
              <a:xfrm>
                <a:off x="2466720" y="3116160"/>
                <a:ext cx="90000" cy="231000"/>
              </a:xfrm>
              <a:prstGeom prst="straightConnector1">
                <a:avLst/>
              </a:prstGeom>
              <a:noFill/>
              <a:ln cap="flat" cmpd="sng" w="9525">
                <a:solidFill>
                  <a:srgbClr val="000000"/>
                </a:solidFill>
                <a:prstDash val="solid"/>
                <a:miter lim="8000"/>
                <a:headEnd len="sm" w="sm" type="none"/>
                <a:tailEnd len="sm" w="sm" type="none"/>
              </a:ln>
            </p:spPr>
          </p:cxnSp>
          <p:cxnSp>
            <p:nvCxnSpPr>
              <p:cNvPr id="2891" name="Google Shape;2891;p90"/>
              <p:cNvCxnSpPr/>
              <p:nvPr/>
            </p:nvCxnSpPr>
            <p:spPr>
              <a:xfrm>
                <a:off x="2611440" y="3178800"/>
                <a:ext cx="27300" cy="86700"/>
              </a:xfrm>
              <a:prstGeom prst="straightConnector1">
                <a:avLst/>
              </a:prstGeom>
              <a:noFill/>
              <a:ln cap="flat" cmpd="sng" w="9525">
                <a:solidFill>
                  <a:srgbClr val="000000"/>
                </a:solidFill>
                <a:prstDash val="solid"/>
                <a:miter lim="8000"/>
                <a:headEnd len="sm" w="sm" type="none"/>
                <a:tailEnd len="sm" w="sm" type="none"/>
              </a:ln>
            </p:spPr>
          </p:cxnSp>
        </p:grpSp>
      </p:grpSp>
      <p:cxnSp>
        <p:nvCxnSpPr>
          <p:cNvPr id="2892" name="Google Shape;2892;p90"/>
          <p:cNvCxnSpPr/>
          <p:nvPr/>
        </p:nvCxnSpPr>
        <p:spPr>
          <a:xfrm flipH="1">
            <a:off x="3260420" y="2421945"/>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893" name="Google Shape;2893;p90"/>
          <p:cNvCxnSpPr/>
          <p:nvPr/>
        </p:nvCxnSpPr>
        <p:spPr>
          <a:xfrm flipH="1">
            <a:off x="4240073" y="2421619"/>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2894" name="Google Shape;2894;p90"/>
          <p:cNvCxnSpPr/>
          <p:nvPr/>
        </p:nvCxnSpPr>
        <p:spPr>
          <a:xfrm flipH="1">
            <a:off x="2281419" y="2421292"/>
            <a:ext cx="1500" cy="282300"/>
          </a:xfrm>
          <a:prstGeom prst="straightConnector1">
            <a:avLst/>
          </a:prstGeom>
          <a:noFill/>
          <a:ln cap="flat" cmpd="sng" w="146150">
            <a:solidFill>
              <a:srgbClr val="FF000A"/>
            </a:solidFill>
            <a:prstDash val="solid"/>
            <a:round/>
            <a:headEnd len="sm" w="sm" type="none"/>
            <a:tailEnd len="med" w="med" type="triangle"/>
          </a:ln>
        </p:spPr>
      </p:cxnSp>
      <p:sp>
        <p:nvSpPr>
          <p:cNvPr id="2895" name="Google Shape;2895;p90"/>
          <p:cNvSpPr/>
          <p:nvPr/>
        </p:nvSpPr>
        <p:spPr>
          <a:xfrm>
            <a:off x="648531" y="2066997"/>
            <a:ext cx="5225400" cy="2753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Splinter</a:t>
            </a:r>
            <a:endParaRPr b="0" sz="1800" strike="noStrike">
              <a:latin typeface="Arial"/>
              <a:ea typeface="Arial"/>
              <a:cs typeface="Arial"/>
              <a:sym typeface="Arial"/>
            </a:endParaRPr>
          </a:p>
        </p:txBody>
      </p:sp>
      <p:grpSp>
        <p:nvGrpSpPr>
          <p:cNvPr id="2896" name="Google Shape;2896;p90"/>
          <p:cNvGrpSpPr/>
          <p:nvPr/>
        </p:nvGrpSpPr>
        <p:grpSpPr>
          <a:xfrm>
            <a:off x="2956965" y="1105849"/>
            <a:ext cx="623777" cy="570711"/>
            <a:chOff x="3259800" y="715080"/>
            <a:chExt cx="687660" cy="629160"/>
          </a:xfrm>
        </p:grpSpPr>
        <p:sp>
          <p:nvSpPr>
            <p:cNvPr id="2897" name="Google Shape;2897;p90"/>
            <p:cNvSpPr/>
            <p:nvPr/>
          </p:nvSpPr>
          <p:spPr>
            <a:xfrm flipH="1" rot="10800000">
              <a:off x="3308760" y="78324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98" name="Google Shape;2898;p90"/>
            <p:cNvSpPr/>
            <p:nvPr/>
          </p:nvSpPr>
          <p:spPr>
            <a:xfrm flipH="1" rot="10800000">
              <a:off x="3259800" y="71508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899" name="Google Shape;2899;p90"/>
          <p:cNvGrpSpPr/>
          <p:nvPr/>
        </p:nvGrpSpPr>
        <p:grpSpPr>
          <a:xfrm>
            <a:off x="2265972" y="1105849"/>
            <a:ext cx="623286" cy="570711"/>
            <a:chOff x="2498040" y="715080"/>
            <a:chExt cx="687120" cy="629160"/>
          </a:xfrm>
        </p:grpSpPr>
        <p:sp>
          <p:nvSpPr>
            <p:cNvPr id="2900" name="Google Shape;2900;p90"/>
            <p:cNvSpPr/>
            <p:nvPr/>
          </p:nvSpPr>
          <p:spPr>
            <a:xfrm flipH="1" rot="10800000">
              <a:off x="2547360" y="78324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01" name="Google Shape;2901;p90"/>
            <p:cNvSpPr/>
            <p:nvPr/>
          </p:nvSpPr>
          <p:spPr>
            <a:xfrm flipH="1" rot="10800000">
              <a:off x="2498040" y="71508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902" name="Google Shape;2902;p90"/>
          <p:cNvGrpSpPr/>
          <p:nvPr/>
        </p:nvGrpSpPr>
        <p:grpSpPr>
          <a:xfrm>
            <a:off x="3632936" y="1113795"/>
            <a:ext cx="623722" cy="557867"/>
            <a:chOff x="4005000" y="723840"/>
            <a:chExt cx="687600" cy="615000"/>
          </a:xfrm>
        </p:grpSpPr>
        <p:sp>
          <p:nvSpPr>
            <p:cNvPr id="2903" name="Google Shape;2903;p90"/>
            <p:cNvSpPr/>
            <p:nvPr/>
          </p:nvSpPr>
          <p:spPr>
            <a:xfrm flipH="1" rot="10800000">
              <a:off x="4057200" y="7784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04" name="Google Shape;2904;p90"/>
            <p:cNvSpPr/>
            <p:nvPr/>
          </p:nvSpPr>
          <p:spPr>
            <a:xfrm flipH="1" rot="10800000">
              <a:off x="4005000" y="7238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905" name="Google Shape;2905;p90"/>
          <p:cNvSpPr/>
          <p:nvPr/>
        </p:nvSpPr>
        <p:spPr>
          <a:xfrm>
            <a:off x="4478649" y="1212187"/>
            <a:ext cx="10239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2906" name="Google Shape;2906;p90"/>
          <p:cNvGrpSpPr/>
          <p:nvPr/>
        </p:nvGrpSpPr>
        <p:grpSpPr>
          <a:xfrm>
            <a:off x="914683" y="3637834"/>
            <a:ext cx="1655639" cy="819111"/>
            <a:chOff x="1008360" y="4010400"/>
            <a:chExt cx="1825200" cy="903000"/>
          </a:xfrm>
        </p:grpSpPr>
        <p:grpSp>
          <p:nvGrpSpPr>
            <p:cNvPr id="2907" name="Google Shape;2907;p90"/>
            <p:cNvGrpSpPr/>
            <p:nvPr/>
          </p:nvGrpSpPr>
          <p:grpSpPr>
            <a:xfrm>
              <a:off x="1008360" y="4010400"/>
              <a:ext cx="457200" cy="903000"/>
              <a:chOff x="1008360" y="4010400"/>
              <a:chExt cx="457200" cy="903000"/>
            </a:xfrm>
          </p:grpSpPr>
          <p:sp>
            <p:nvSpPr>
              <p:cNvPr id="2908" name="Google Shape;2908;p90"/>
              <p:cNvSpPr/>
              <p:nvPr/>
            </p:nvSpPr>
            <p:spPr>
              <a:xfrm>
                <a:off x="1008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09" name="Google Shape;2909;p90"/>
              <p:cNvSpPr/>
              <p:nvPr/>
            </p:nvSpPr>
            <p:spPr>
              <a:xfrm>
                <a:off x="1008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0" name="Google Shape;2910;p90"/>
              <p:cNvSpPr/>
              <p:nvPr/>
            </p:nvSpPr>
            <p:spPr>
              <a:xfrm>
                <a:off x="1008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1" name="Google Shape;2911;p90"/>
              <p:cNvSpPr/>
              <p:nvPr/>
            </p:nvSpPr>
            <p:spPr>
              <a:xfrm>
                <a:off x="1008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2" name="Google Shape;2912;p90"/>
              <p:cNvSpPr/>
              <p:nvPr/>
            </p:nvSpPr>
            <p:spPr>
              <a:xfrm>
                <a:off x="1008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913" name="Google Shape;2913;p90"/>
            <p:cNvGrpSpPr/>
            <p:nvPr/>
          </p:nvGrpSpPr>
          <p:grpSpPr>
            <a:xfrm>
              <a:off x="1692360" y="4010400"/>
              <a:ext cx="457200" cy="903000"/>
              <a:chOff x="1692360" y="4010400"/>
              <a:chExt cx="457200" cy="903000"/>
            </a:xfrm>
          </p:grpSpPr>
          <p:sp>
            <p:nvSpPr>
              <p:cNvPr id="2914" name="Google Shape;2914;p90"/>
              <p:cNvSpPr/>
              <p:nvPr/>
            </p:nvSpPr>
            <p:spPr>
              <a:xfrm>
                <a:off x="1692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5" name="Google Shape;2915;p90"/>
              <p:cNvSpPr/>
              <p:nvPr/>
            </p:nvSpPr>
            <p:spPr>
              <a:xfrm>
                <a:off x="1692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6" name="Google Shape;2916;p90"/>
              <p:cNvSpPr/>
              <p:nvPr/>
            </p:nvSpPr>
            <p:spPr>
              <a:xfrm>
                <a:off x="1692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7" name="Google Shape;2917;p90"/>
              <p:cNvSpPr/>
              <p:nvPr/>
            </p:nvSpPr>
            <p:spPr>
              <a:xfrm>
                <a:off x="1692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18" name="Google Shape;2918;p90"/>
              <p:cNvSpPr/>
              <p:nvPr/>
            </p:nvSpPr>
            <p:spPr>
              <a:xfrm>
                <a:off x="1692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919" name="Google Shape;2919;p90"/>
            <p:cNvGrpSpPr/>
            <p:nvPr/>
          </p:nvGrpSpPr>
          <p:grpSpPr>
            <a:xfrm>
              <a:off x="2376360" y="4010400"/>
              <a:ext cx="457200" cy="903000"/>
              <a:chOff x="2376360" y="4010400"/>
              <a:chExt cx="457200" cy="903000"/>
            </a:xfrm>
          </p:grpSpPr>
          <p:sp>
            <p:nvSpPr>
              <p:cNvPr id="2920" name="Google Shape;2920;p90"/>
              <p:cNvSpPr/>
              <p:nvPr/>
            </p:nvSpPr>
            <p:spPr>
              <a:xfrm>
                <a:off x="2376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1" name="Google Shape;2921;p90"/>
              <p:cNvSpPr/>
              <p:nvPr/>
            </p:nvSpPr>
            <p:spPr>
              <a:xfrm>
                <a:off x="2376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2" name="Google Shape;2922;p90"/>
              <p:cNvSpPr/>
              <p:nvPr/>
            </p:nvSpPr>
            <p:spPr>
              <a:xfrm>
                <a:off x="2376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3" name="Google Shape;2923;p90"/>
              <p:cNvSpPr/>
              <p:nvPr/>
            </p:nvSpPr>
            <p:spPr>
              <a:xfrm>
                <a:off x="2376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4" name="Google Shape;2924;p90"/>
              <p:cNvSpPr/>
              <p:nvPr/>
            </p:nvSpPr>
            <p:spPr>
              <a:xfrm>
                <a:off x="2376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2925" name="Google Shape;2925;p90"/>
          <p:cNvGrpSpPr/>
          <p:nvPr/>
        </p:nvGrpSpPr>
        <p:grpSpPr>
          <a:xfrm>
            <a:off x="3333919" y="3471290"/>
            <a:ext cx="2418691" cy="992404"/>
            <a:chOff x="3675360" y="3826800"/>
            <a:chExt cx="2666400" cy="1094040"/>
          </a:xfrm>
        </p:grpSpPr>
        <p:sp>
          <p:nvSpPr>
            <p:cNvPr id="2926" name="Google Shape;2926;p90"/>
            <p:cNvSpPr/>
            <p:nvPr/>
          </p:nvSpPr>
          <p:spPr>
            <a:xfrm rot="10800000">
              <a:off x="5999160" y="4702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7" name="Google Shape;2927;p90"/>
            <p:cNvSpPr/>
            <p:nvPr/>
          </p:nvSpPr>
          <p:spPr>
            <a:xfrm rot="10800000">
              <a:off x="5455320" y="459504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8" name="Google Shape;2928;p90"/>
            <p:cNvSpPr/>
            <p:nvPr/>
          </p:nvSpPr>
          <p:spPr>
            <a:xfrm rot="10800000">
              <a:off x="5526960" y="4847340"/>
              <a:ext cx="343200" cy="735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29" name="Google Shape;2929;p90"/>
            <p:cNvSpPr/>
            <p:nvPr/>
          </p:nvSpPr>
          <p:spPr>
            <a:xfrm rot="10800000">
              <a:off x="5925720" y="44560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0" name="Google Shape;2930;p90"/>
            <p:cNvSpPr/>
            <p:nvPr/>
          </p:nvSpPr>
          <p:spPr>
            <a:xfrm rot="10800000">
              <a:off x="4929600" y="47059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1" name="Google Shape;2931;p90"/>
            <p:cNvSpPr/>
            <p:nvPr/>
          </p:nvSpPr>
          <p:spPr>
            <a:xfrm rot="10800000">
              <a:off x="5421480" y="440748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2" name="Google Shape;2932;p90"/>
            <p:cNvSpPr/>
            <p:nvPr/>
          </p:nvSpPr>
          <p:spPr>
            <a:xfrm rot="10800000">
              <a:off x="4917360" y="4299480"/>
              <a:ext cx="3426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3" name="Google Shape;2933;p90"/>
            <p:cNvSpPr/>
            <p:nvPr/>
          </p:nvSpPr>
          <p:spPr>
            <a:xfrm rot="10800000">
              <a:off x="4989360" y="45262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4" name="Google Shape;2934;p90"/>
            <p:cNvSpPr/>
            <p:nvPr/>
          </p:nvSpPr>
          <p:spPr>
            <a:xfrm rot="10800000">
              <a:off x="5368440" y="41605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5" name="Google Shape;2935;p90"/>
            <p:cNvSpPr/>
            <p:nvPr/>
          </p:nvSpPr>
          <p:spPr>
            <a:xfrm rot="10800000">
              <a:off x="4351200" y="441000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6" name="Google Shape;2936;p90"/>
            <p:cNvSpPr/>
            <p:nvPr/>
          </p:nvSpPr>
          <p:spPr>
            <a:xfrm rot="10800000">
              <a:off x="4198800" y="4272420"/>
              <a:ext cx="342600" cy="735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7" name="Google Shape;2937;p90"/>
            <p:cNvSpPr/>
            <p:nvPr/>
          </p:nvSpPr>
          <p:spPr>
            <a:xfrm rot="10800000">
              <a:off x="3675360" y="4164540"/>
              <a:ext cx="342600" cy="74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8" name="Google Shape;2938;p90"/>
            <p:cNvSpPr/>
            <p:nvPr/>
          </p:nvSpPr>
          <p:spPr>
            <a:xfrm rot="10800000">
              <a:off x="3763920" y="4306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39" name="Google Shape;2939;p90"/>
            <p:cNvSpPr/>
            <p:nvPr/>
          </p:nvSpPr>
          <p:spPr>
            <a:xfrm rot="10800000">
              <a:off x="4126080" y="39996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0" name="Google Shape;2940;p90"/>
            <p:cNvSpPr/>
            <p:nvPr/>
          </p:nvSpPr>
          <p:spPr>
            <a:xfrm rot="10800000">
              <a:off x="5205480" y="394236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1" name="Google Shape;2941;p90"/>
            <p:cNvSpPr/>
            <p:nvPr/>
          </p:nvSpPr>
          <p:spPr>
            <a:xfrm rot="10800000">
              <a:off x="4740240" y="38268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2" name="Google Shape;2942;p90"/>
            <p:cNvSpPr/>
            <p:nvPr/>
          </p:nvSpPr>
          <p:spPr>
            <a:xfrm rot="10800000">
              <a:off x="4649460" y="4077000"/>
              <a:ext cx="3423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3" name="Google Shape;2943;p90"/>
            <p:cNvSpPr/>
            <p:nvPr/>
          </p:nvSpPr>
          <p:spPr>
            <a:xfrm rot="10800000">
              <a:off x="4359360" y="462924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44" name="Google Shape;2944;p90"/>
            <p:cNvSpPr/>
            <p:nvPr/>
          </p:nvSpPr>
          <p:spPr>
            <a:xfrm rot="10800000">
              <a:off x="5802720" y="4275060"/>
              <a:ext cx="343200" cy="741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2945" name="Google Shape;2945;p90"/>
          <p:cNvCxnSpPr>
            <a:stCxn id="2920" idx="3"/>
          </p:cNvCxnSpPr>
          <p:nvPr/>
        </p:nvCxnSpPr>
        <p:spPr>
          <a:xfrm flipH="1" rot="10800000">
            <a:off x="2570322" y="3646133"/>
            <a:ext cx="1172100" cy="74700"/>
          </a:xfrm>
          <a:prstGeom prst="straightConnector1">
            <a:avLst/>
          </a:prstGeom>
          <a:noFill/>
          <a:ln cap="flat" cmpd="sng" w="19050">
            <a:solidFill>
              <a:srgbClr val="000000"/>
            </a:solidFill>
            <a:prstDash val="solid"/>
            <a:round/>
            <a:headEnd len="sm" w="sm" type="none"/>
            <a:tailEnd len="med" w="med" type="triangle"/>
          </a:ln>
        </p:spPr>
      </p:cxnSp>
      <p:cxnSp>
        <p:nvCxnSpPr>
          <p:cNvPr id="2946" name="Google Shape;2946;p90"/>
          <p:cNvCxnSpPr>
            <a:stCxn id="2922" idx="3"/>
          </p:cNvCxnSpPr>
          <p:nvPr/>
        </p:nvCxnSpPr>
        <p:spPr>
          <a:xfrm>
            <a:off x="2570322" y="4047389"/>
            <a:ext cx="1945800" cy="70500"/>
          </a:xfrm>
          <a:prstGeom prst="straightConnector1">
            <a:avLst/>
          </a:prstGeom>
          <a:noFill/>
          <a:ln cap="flat" cmpd="sng" w="19050">
            <a:solidFill>
              <a:srgbClr val="000000"/>
            </a:solidFill>
            <a:prstDash val="solid"/>
            <a:round/>
            <a:headEnd len="sm" w="sm" type="none"/>
            <a:tailEnd len="med" w="med" type="triangle"/>
          </a:ln>
        </p:spPr>
      </p:cxnSp>
      <p:cxnSp>
        <p:nvCxnSpPr>
          <p:cNvPr id="2947" name="Google Shape;2947;p90"/>
          <p:cNvCxnSpPr>
            <a:stCxn id="2924" idx="3"/>
          </p:cNvCxnSpPr>
          <p:nvPr/>
        </p:nvCxnSpPr>
        <p:spPr>
          <a:xfrm flipH="1" rot="10800000">
            <a:off x="2570322" y="3881345"/>
            <a:ext cx="1228500" cy="492600"/>
          </a:xfrm>
          <a:prstGeom prst="straightConnector1">
            <a:avLst/>
          </a:prstGeom>
          <a:noFill/>
          <a:ln cap="flat" cmpd="sng" w="19050">
            <a:solidFill>
              <a:srgbClr val="000000"/>
            </a:solidFill>
            <a:prstDash val="solid"/>
            <a:round/>
            <a:headEnd len="sm" w="sm" type="none"/>
            <a:tailEnd len="med" w="med" type="triangle"/>
          </a:ln>
        </p:spPr>
      </p:cxnSp>
      <p:sp>
        <p:nvSpPr>
          <p:cNvPr id="2948" name="Google Shape;2948;p90"/>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2949" name="Google Shape;2949;p90"/>
          <p:cNvSpPr/>
          <p:nvPr/>
        </p:nvSpPr>
        <p:spPr>
          <a:xfrm flipH="1" rot="10800000">
            <a:off x="3954959" y="2626049"/>
            <a:ext cx="580800" cy="564600"/>
          </a:xfrm>
          <a:prstGeom prst="rect">
            <a:avLst/>
          </a:prstGeom>
          <a:solidFill>
            <a:srgbClr val="7DB1DC"/>
          </a:solidFill>
          <a:ln cap="flat" cmpd="sng" w="2857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950" name="Google Shape;2950;p90"/>
          <p:cNvGrpSpPr/>
          <p:nvPr/>
        </p:nvGrpSpPr>
        <p:grpSpPr>
          <a:xfrm>
            <a:off x="4105797" y="2936113"/>
            <a:ext cx="279151" cy="75380"/>
            <a:chOff x="4521240" y="3236100"/>
            <a:chExt cx="307740" cy="83100"/>
          </a:xfrm>
        </p:grpSpPr>
        <p:sp>
          <p:nvSpPr>
            <p:cNvPr id="2951" name="Google Shape;2951;p90"/>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2" name="Google Shape;2952;p90"/>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3" name="Google Shape;2953;p90"/>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4" name="Google Shape;2954;p90"/>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5" name="Google Shape;2955;p90"/>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956" name="Google Shape;2956;p90"/>
          <p:cNvSpPr/>
          <p:nvPr/>
        </p:nvSpPr>
        <p:spPr>
          <a:xfrm flipH="1" rot="10800000">
            <a:off x="3954961" y="2973471"/>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2957" name="Google Shape;2957;p90"/>
          <p:cNvGrpSpPr/>
          <p:nvPr/>
        </p:nvGrpSpPr>
        <p:grpSpPr>
          <a:xfrm>
            <a:off x="4102523" y="2822859"/>
            <a:ext cx="222711" cy="75652"/>
            <a:chOff x="4522680" y="3111960"/>
            <a:chExt cx="245520" cy="83400"/>
          </a:xfrm>
        </p:grpSpPr>
        <p:sp>
          <p:nvSpPr>
            <p:cNvPr id="2958" name="Google Shape;2958;p90"/>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59" name="Google Shape;2959;p90"/>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0" name="Google Shape;2960;p90"/>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1" name="Google Shape;2961;p90"/>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962" name="Google Shape;2962;p90"/>
          <p:cNvSpPr/>
          <p:nvPr/>
        </p:nvSpPr>
        <p:spPr>
          <a:xfrm flipH="1" rot="10800000">
            <a:off x="3950630" y="2860330"/>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963" name="Google Shape;2963;p90"/>
          <p:cNvSpPr/>
          <p:nvPr/>
        </p:nvSpPr>
        <p:spPr>
          <a:xfrm flipH="1" rot="10800000">
            <a:off x="4320585" y="2861452"/>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2964" name="Google Shape;2964;p90"/>
          <p:cNvSpPr/>
          <p:nvPr/>
        </p:nvSpPr>
        <p:spPr>
          <a:xfrm flipH="1" rot="10800000">
            <a:off x="2971403" y="2584712"/>
            <a:ext cx="580800" cy="554700"/>
          </a:xfrm>
          <a:prstGeom prst="rect">
            <a:avLst/>
          </a:prstGeom>
          <a:solidFill>
            <a:srgbClr val="ECDAEE"/>
          </a:solidFill>
          <a:ln cap="flat" cmpd="sng" w="2857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2965" name="Google Shape;2965;p90"/>
          <p:cNvGrpSpPr/>
          <p:nvPr/>
        </p:nvGrpSpPr>
        <p:grpSpPr>
          <a:xfrm>
            <a:off x="3093465" y="2710415"/>
            <a:ext cx="336244" cy="303697"/>
            <a:chOff x="3410280" y="2988000"/>
            <a:chExt cx="370680" cy="334800"/>
          </a:xfrm>
        </p:grpSpPr>
        <p:sp>
          <p:nvSpPr>
            <p:cNvPr id="2966" name="Google Shape;2966;p90"/>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7" name="Google Shape;2967;p90"/>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8" name="Google Shape;2968;p90"/>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69" name="Google Shape;2969;p90"/>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0" name="Google Shape;2970;p90"/>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1" name="Google Shape;2971;p90"/>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2" name="Google Shape;2972;p90"/>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3" name="Google Shape;2973;p90"/>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4" name="Google Shape;2974;p90"/>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975" name="Google Shape;2975;p90"/>
          <p:cNvSpPr/>
          <p:nvPr/>
        </p:nvSpPr>
        <p:spPr>
          <a:xfrm flipH="1" rot="10800000">
            <a:off x="1991636" y="2591274"/>
            <a:ext cx="581400" cy="575400"/>
          </a:xfrm>
          <a:prstGeom prst="rect">
            <a:avLst/>
          </a:prstGeom>
          <a:solidFill>
            <a:srgbClr val="FB9B96"/>
          </a:solidFill>
          <a:ln cap="flat" cmpd="sng" w="2857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6" name="Google Shape;2976;p90"/>
          <p:cNvSpPr/>
          <p:nvPr/>
        </p:nvSpPr>
        <p:spPr>
          <a:xfrm flipH="1" rot="10800000">
            <a:off x="2146094" y="2910909"/>
            <a:ext cx="492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7" name="Google Shape;2977;p90"/>
          <p:cNvSpPr/>
          <p:nvPr/>
        </p:nvSpPr>
        <p:spPr>
          <a:xfrm flipH="1" rot="10800000">
            <a:off x="2344311" y="2761654"/>
            <a:ext cx="489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8" name="Google Shape;2978;p90"/>
          <p:cNvSpPr/>
          <p:nvPr/>
        </p:nvSpPr>
        <p:spPr>
          <a:xfrm flipH="1" rot="10800000">
            <a:off x="2195730" y="2712020"/>
            <a:ext cx="492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79" name="Google Shape;2979;p90"/>
          <p:cNvSpPr/>
          <p:nvPr/>
        </p:nvSpPr>
        <p:spPr>
          <a:xfrm flipH="1" rot="10800000">
            <a:off x="2220548" y="3039160"/>
            <a:ext cx="49200" cy="48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80" name="Google Shape;2980;p90"/>
          <p:cNvSpPr/>
          <p:nvPr/>
        </p:nvSpPr>
        <p:spPr>
          <a:xfrm flipH="1" rot="10800000">
            <a:off x="2368802" y="2912542"/>
            <a:ext cx="489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2981" name="Google Shape;2981;p90"/>
          <p:cNvCxnSpPr>
            <a:stCxn id="2978" idx="1"/>
            <a:endCxn id="2976" idx="4"/>
          </p:cNvCxnSpPr>
          <p:nvPr/>
        </p:nvCxnSpPr>
        <p:spPr>
          <a:xfrm flipH="1">
            <a:off x="2170835" y="2754015"/>
            <a:ext cx="32100" cy="156900"/>
          </a:xfrm>
          <a:prstGeom prst="straightConnector1">
            <a:avLst/>
          </a:prstGeom>
          <a:noFill/>
          <a:ln cap="flat" cmpd="sng" w="9525">
            <a:solidFill>
              <a:srgbClr val="000000"/>
            </a:solidFill>
            <a:prstDash val="solid"/>
            <a:round/>
            <a:headEnd len="med" w="med" type="none"/>
            <a:tailEnd len="med" w="med" type="none"/>
          </a:ln>
        </p:spPr>
      </p:cxnSp>
      <p:cxnSp>
        <p:nvCxnSpPr>
          <p:cNvPr id="2982" name="Google Shape;2982;p90"/>
          <p:cNvCxnSpPr>
            <a:stCxn id="2976" idx="7"/>
            <a:endCxn id="2979" idx="3"/>
          </p:cNvCxnSpPr>
          <p:nvPr/>
        </p:nvCxnSpPr>
        <p:spPr>
          <a:xfrm>
            <a:off x="2188089" y="2953160"/>
            <a:ext cx="39600" cy="93000"/>
          </a:xfrm>
          <a:prstGeom prst="straightConnector1">
            <a:avLst/>
          </a:prstGeom>
          <a:noFill/>
          <a:ln cap="flat" cmpd="sng" w="9525">
            <a:solidFill>
              <a:srgbClr val="000000"/>
            </a:solidFill>
            <a:prstDash val="solid"/>
            <a:round/>
            <a:headEnd len="med" w="med" type="none"/>
            <a:tailEnd len="med" w="med" type="none"/>
          </a:ln>
        </p:spPr>
      </p:cxnSp>
      <p:cxnSp>
        <p:nvCxnSpPr>
          <p:cNvPr id="2983" name="Google Shape;2983;p90"/>
          <p:cNvCxnSpPr>
            <a:stCxn id="2977" idx="7"/>
            <a:endCxn id="2980" idx="6"/>
          </p:cNvCxnSpPr>
          <p:nvPr/>
        </p:nvCxnSpPr>
        <p:spPr>
          <a:xfrm>
            <a:off x="2386050" y="2803649"/>
            <a:ext cx="31800" cy="133500"/>
          </a:xfrm>
          <a:prstGeom prst="straightConnector1">
            <a:avLst/>
          </a:prstGeom>
          <a:noFill/>
          <a:ln cap="flat" cmpd="sng" w="9525">
            <a:solidFill>
              <a:srgbClr val="000000"/>
            </a:solidFill>
            <a:prstDash val="solid"/>
            <a:round/>
            <a:headEnd len="med" w="med" type="none"/>
            <a:tailEnd len="med" w="med" type="none"/>
          </a:ln>
        </p:spPr>
      </p:cxnSp>
      <p:cxnSp>
        <p:nvCxnSpPr>
          <p:cNvPr id="2984" name="Google Shape;2984;p90"/>
          <p:cNvCxnSpPr>
            <a:stCxn id="2978" idx="7"/>
          </p:cNvCxnSpPr>
          <p:nvPr/>
        </p:nvCxnSpPr>
        <p:spPr>
          <a:xfrm>
            <a:off x="2237725" y="2754015"/>
            <a:ext cx="130200" cy="173400"/>
          </a:xfrm>
          <a:prstGeom prst="straightConnector1">
            <a:avLst/>
          </a:prstGeom>
          <a:noFill/>
          <a:ln cap="flat" cmpd="sng" w="9525">
            <a:solidFill>
              <a:srgbClr val="000000"/>
            </a:solidFill>
            <a:prstDash val="solid"/>
            <a:round/>
            <a:headEnd len="med" w="med" type="none"/>
            <a:tailEnd len="med" w="med" type="none"/>
          </a:ln>
        </p:spPr>
      </p:cxnSp>
      <p:sp>
        <p:nvSpPr>
          <p:cNvPr id="2985" name="Google Shape;2985;p90"/>
          <p:cNvSpPr/>
          <p:nvPr/>
        </p:nvSpPr>
        <p:spPr>
          <a:xfrm>
            <a:off x="2971193"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2986" name="Google Shape;2986;p90"/>
          <p:cNvSpPr/>
          <p:nvPr/>
        </p:nvSpPr>
        <p:spPr>
          <a:xfrm>
            <a:off x="39517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2987" name="Google Shape;2987;p90"/>
          <p:cNvSpPr txBox="1"/>
          <p:nvPr/>
        </p:nvSpPr>
        <p:spPr>
          <a:xfrm>
            <a:off x="806325" y="4490800"/>
            <a:ext cx="1724100" cy="283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Tenant Hash Tables</a:t>
            </a:r>
            <a:endParaRPr b="0" sz="1400" strike="noStrike">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91" name="Shape 2991"/>
        <p:cNvGrpSpPr/>
        <p:nvPr/>
      </p:nvGrpSpPr>
      <p:grpSpPr>
        <a:xfrm>
          <a:off x="0" y="0"/>
          <a:ext cx="0" cy="0"/>
          <a:chOff x="0" y="0"/>
          <a:chExt cx="0" cy="0"/>
        </a:xfrm>
      </p:grpSpPr>
      <p:sp>
        <p:nvSpPr>
          <p:cNvPr id="2992" name="Google Shape;2992;p91"/>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spcBef>
                <a:spcPts val="0"/>
              </a:spcBef>
              <a:spcAft>
                <a:spcPts val="0"/>
              </a:spcAft>
              <a:buNone/>
            </a:pPr>
            <a:r>
              <a:rPr b="0" lang="en" sz="2800" strike="noStrike">
                <a:solidFill>
                  <a:srgbClr val="000000"/>
                </a:solidFill>
                <a:latin typeface="Calibri"/>
                <a:ea typeface="Calibri"/>
                <a:cs typeface="Calibri"/>
                <a:sym typeface="Calibri"/>
              </a:rPr>
              <a:t>1000 Foot View Of Splinter</a:t>
            </a:r>
            <a:endParaRPr b="0" sz="2800" strike="noStrike">
              <a:solidFill>
                <a:srgbClr val="000000"/>
              </a:solidFill>
              <a:latin typeface="Calibri"/>
              <a:ea typeface="Calibri"/>
              <a:cs typeface="Calibri"/>
              <a:sym typeface="Calibri"/>
            </a:endParaRPr>
          </a:p>
        </p:txBody>
      </p:sp>
      <p:sp>
        <p:nvSpPr>
          <p:cNvPr id="2993" name="Google Shape;2993;p91"/>
          <p:cNvSpPr/>
          <p:nvPr/>
        </p:nvSpPr>
        <p:spPr>
          <a:xfrm>
            <a:off x="6220800" y="1401835"/>
            <a:ext cx="2571300" cy="61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t/>
            </a:r>
            <a:endParaRPr b="0" sz="1600" strike="noStrike">
              <a:latin typeface="Arial"/>
              <a:ea typeface="Arial"/>
              <a:cs typeface="Arial"/>
              <a:sym typeface="Arial"/>
            </a:endParaRPr>
          </a:p>
          <a:p>
            <a:pPr indent="0" lvl="0" marL="0" marR="0" rtl="0" algn="ctr">
              <a:spcBef>
                <a:spcPts val="0"/>
              </a:spcBef>
              <a:spcAft>
                <a:spcPts val="0"/>
              </a:spcAft>
              <a:buNone/>
            </a:pPr>
            <a:r>
              <a:t/>
            </a:r>
            <a:endParaRPr b="0" sz="1600" strike="noStrike">
              <a:latin typeface="Arial"/>
              <a:ea typeface="Arial"/>
              <a:cs typeface="Arial"/>
              <a:sym typeface="Arial"/>
            </a:endParaRPr>
          </a:p>
        </p:txBody>
      </p:sp>
      <p:sp>
        <p:nvSpPr>
          <p:cNvPr id="2994" name="Google Shape;2994;p91"/>
          <p:cNvSpPr/>
          <p:nvPr/>
        </p:nvSpPr>
        <p:spPr>
          <a:xfrm>
            <a:off x="6220800" y="2698198"/>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Extensions receive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references to records</a:t>
            </a:r>
            <a:endParaRPr b="0" sz="1800" strike="noStrike">
              <a:latin typeface="Arial"/>
              <a:ea typeface="Arial"/>
              <a:cs typeface="Arial"/>
              <a:sym typeface="Arial"/>
            </a:endParaRPr>
          </a:p>
        </p:txBody>
      </p:sp>
      <p:sp>
        <p:nvSpPr>
          <p:cNvPr id="2995" name="Google Shape;2995;p91"/>
          <p:cNvSpPr/>
          <p:nvPr/>
        </p:nvSpPr>
        <p:spPr>
          <a:xfrm>
            <a:off x="6220800" y="3906395"/>
            <a:ext cx="2571300" cy="5703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Each tenant sees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a custom key-value store</a:t>
            </a:r>
            <a:endParaRPr b="0" sz="1800" strike="noStrike">
              <a:latin typeface="Arial"/>
              <a:ea typeface="Arial"/>
              <a:cs typeface="Arial"/>
              <a:sym typeface="Arial"/>
            </a:endParaRPr>
          </a:p>
        </p:txBody>
      </p:sp>
      <p:sp>
        <p:nvSpPr>
          <p:cNvPr id="2996" name="Google Shape;2996;p91"/>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997" name="Google Shape;2997;p91"/>
          <p:cNvSpPr/>
          <p:nvPr/>
        </p:nvSpPr>
        <p:spPr>
          <a:xfrm>
            <a:off x="3948004"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sp>
        <p:nvSpPr>
          <p:cNvPr id="2998" name="Google Shape;2998;p91"/>
          <p:cNvSpPr/>
          <p:nvPr/>
        </p:nvSpPr>
        <p:spPr>
          <a:xfrm>
            <a:off x="296116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800" strike="noStrike">
                <a:latin typeface="Calibri"/>
                <a:ea typeface="Calibri"/>
                <a:cs typeface="Calibri"/>
                <a:sym typeface="Calibri"/>
              </a:rPr>
              <a:t>rustc</a:t>
            </a:r>
            <a:endParaRPr b="0" sz="1800" strike="noStrike">
              <a:latin typeface="Arial"/>
              <a:ea typeface="Arial"/>
              <a:cs typeface="Arial"/>
              <a:sym typeface="Arial"/>
            </a:endParaRPr>
          </a:p>
        </p:txBody>
      </p:sp>
      <p:grpSp>
        <p:nvGrpSpPr>
          <p:cNvPr id="2999" name="Google Shape;2999;p91"/>
          <p:cNvGrpSpPr/>
          <p:nvPr/>
        </p:nvGrpSpPr>
        <p:grpSpPr>
          <a:xfrm>
            <a:off x="3950675" y="2105905"/>
            <a:ext cx="580725" cy="980049"/>
            <a:chOff x="4355280" y="2321580"/>
            <a:chExt cx="640200" cy="1080420"/>
          </a:xfrm>
        </p:grpSpPr>
        <p:sp>
          <p:nvSpPr>
            <p:cNvPr id="3000" name="Google Shape;3000;p91"/>
            <p:cNvSpPr/>
            <p:nvPr/>
          </p:nvSpPr>
          <p:spPr>
            <a:xfrm flipH="1" rot="10800000">
              <a:off x="4355280" y="2321580"/>
              <a:ext cx="640200" cy="6225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001" name="Google Shape;3001;p91"/>
            <p:cNvGrpSpPr/>
            <p:nvPr/>
          </p:nvGrpSpPr>
          <p:grpSpPr>
            <a:xfrm>
              <a:off x="4521240" y="3236100"/>
              <a:ext cx="307740" cy="83100"/>
              <a:chOff x="4521240" y="3236100"/>
              <a:chExt cx="307740" cy="83100"/>
            </a:xfrm>
          </p:grpSpPr>
          <p:sp>
            <p:nvSpPr>
              <p:cNvPr id="3002" name="Google Shape;3002;p91"/>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3" name="Google Shape;3003;p91"/>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4" name="Google Shape;3004;p91"/>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5" name="Google Shape;3005;p91"/>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06" name="Google Shape;3006;p91"/>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007" name="Google Shape;3007;p91"/>
            <p:cNvSpPr/>
            <p:nvPr/>
          </p:nvSpPr>
          <p:spPr>
            <a:xfrm flipH="1" rot="10800000">
              <a:off x="4372920" y="336130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008" name="Google Shape;3008;p91"/>
            <p:cNvSpPr/>
            <p:nvPr/>
          </p:nvSpPr>
          <p:spPr>
            <a:xfrm flipH="1" rot="10800000">
              <a:off x="4823280" y="340162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009" name="Google Shape;3009;p91"/>
            <p:cNvSpPr/>
            <p:nvPr/>
          </p:nvSpPr>
          <p:spPr>
            <a:xfrm flipH="1" rot="10800000">
              <a:off x="4823280" y="3383658"/>
              <a:ext cx="166698" cy="702"/>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010" name="Google Shape;3010;p91"/>
            <p:cNvSpPr/>
            <p:nvPr/>
          </p:nvSpPr>
          <p:spPr>
            <a:xfrm flipH="1" rot="10800000">
              <a:off x="4823280" y="33177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3011" name="Google Shape;3011;p91"/>
            <p:cNvGrpSpPr/>
            <p:nvPr/>
          </p:nvGrpSpPr>
          <p:grpSpPr>
            <a:xfrm>
              <a:off x="4522680" y="3111960"/>
              <a:ext cx="245520" cy="83400"/>
              <a:chOff x="4522680" y="3111960"/>
              <a:chExt cx="245520" cy="83400"/>
            </a:xfrm>
          </p:grpSpPr>
          <p:sp>
            <p:nvSpPr>
              <p:cNvPr id="3012" name="Google Shape;3012;p91"/>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3" name="Google Shape;3013;p91"/>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4" name="Google Shape;3014;p91"/>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15" name="Google Shape;3015;p91"/>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016" name="Google Shape;3016;p91"/>
            <p:cNvSpPr/>
            <p:nvPr/>
          </p:nvSpPr>
          <p:spPr>
            <a:xfrm flipH="1" rot="10800000">
              <a:off x="43729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017" name="Google Shape;3017;p91"/>
            <p:cNvSpPr/>
            <p:nvPr/>
          </p:nvSpPr>
          <p:spPr>
            <a:xfrm flipH="1" rot="10800000">
              <a:off x="4749120" y="3206142"/>
              <a:ext cx="166698" cy="378"/>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grpSp>
        <p:nvGrpSpPr>
          <p:cNvPr id="3018" name="Google Shape;3018;p91"/>
          <p:cNvGrpSpPr/>
          <p:nvPr/>
        </p:nvGrpSpPr>
        <p:grpSpPr>
          <a:xfrm>
            <a:off x="2971333" y="2138833"/>
            <a:ext cx="580725" cy="875279"/>
            <a:chOff x="3275640" y="2357880"/>
            <a:chExt cx="640200" cy="964920"/>
          </a:xfrm>
        </p:grpSpPr>
        <p:sp>
          <p:nvSpPr>
            <p:cNvPr id="3019" name="Google Shape;3019;p91"/>
            <p:cNvSpPr/>
            <p:nvPr/>
          </p:nvSpPr>
          <p:spPr>
            <a:xfrm flipH="1" rot="10800000">
              <a:off x="3275640" y="2357880"/>
              <a:ext cx="640200" cy="611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020" name="Google Shape;3020;p91"/>
            <p:cNvGrpSpPr/>
            <p:nvPr/>
          </p:nvGrpSpPr>
          <p:grpSpPr>
            <a:xfrm>
              <a:off x="3410280" y="2988000"/>
              <a:ext cx="370680" cy="334800"/>
              <a:chOff x="3410280" y="2988000"/>
              <a:chExt cx="370680" cy="334800"/>
            </a:xfrm>
          </p:grpSpPr>
          <p:sp>
            <p:nvSpPr>
              <p:cNvPr id="3021" name="Google Shape;3021;p91"/>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2" name="Google Shape;3022;p91"/>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3" name="Google Shape;3023;p91"/>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4" name="Google Shape;3024;p91"/>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5" name="Google Shape;3025;p91"/>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6" name="Google Shape;3026;p91"/>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7" name="Google Shape;3027;p91"/>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8" name="Google Shape;3028;p91"/>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29" name="Google Shape;3029;p91"/>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3030" name="Google Shape;3030;p91"/>
          <p:cNvGrpSpPr/>
          <p:nvPr/>
        </p:nvGrpSpPr>
        <p:grpSpPr>
          <a:xfrm>
            <a:off x="1991665" y="2107701"/>
            <a:ext cx="581270" cy="1010256"/>
            <a:chOff x="2195640" y="2323560"/>
            <a:chExt cx="640800" cy="1113720"/>
          </a:xfrm>
        </p:grpSpPr>
        <p:sp>
          <p:nvSpPr>
            <p:cNvPr id="3031" name="Google Shape;3031;p91"/>
            <p:cNvSpPr/>
            <p:nvPr/>
          </p:nvSpPr>
          <p:spPr>
            <a:xfrm flipH="1" rot="10800000">
              <a:off x="2195640" y="2323560"/>
              <a:ext cx="640800" cy="634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032" name="Google Shape;3032;p91"/>
            <p:cNvGrpSpPr/>
            <p:nvPr/>
          </p:nvGrpSpPr>
          <p:grpSpPr>
            <a:xfrm>
              <a:off x="2365920" y="2989860"/>
              <a:ext cx="299520" cy="447420"/>
              <a:chOff x="2365920" y="2989860"/>
              <a:chExt cx="299520" cy="447420"/>
            </a:xfrm>
          </p:grpSpPr>
          <p:sp>
            <p:nvSpPr>
              <p:cNvPr id="3033" name="Google Shape;3033;p91"/>
              <p:cNvSpPr/>
              <p:nvPr/>
            </p:nvSpPr>
            <p:spPr>
              <a:xfrm flipH="1" rot="10800000">
                <a:off x="2365920" y="3209160"/>
                <a:ext cx="543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34" name="Google Shape;3034;p91"/>
              <p:cNvSpPr/>
              <p:nvPr/>
            </p:nvSpPr>
            <p:spPr>
              <a:xfrm flipH="1" rot="10800000">
                <a:off x="2584440" y="3044580"/>
                <a:ext cx="540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35" name="Google Shape;3035;p91"/>
              <p:cNvSpPr/>
              <p:nvPr/>
            </p:nvSpPr>
            <p:spPr>
              <a:xfrm flipH="1" rot="10800000">
                <a:off x="2420640" y="2989860"/>
                <a:ext cx="54300" cy="543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36" name="Google Shape;3036;p91"/>
              <p:cNvSpPr/>
              <p:nvPr/>
            </p:nvSpPr>
            <p:spPr>
              <a:xfrm flipH="1" rot="10800000">
                <a:off x="2448000" y="3350460"/>
                <a:ext cx="54300" cy="537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37" name="Google Shape;3037;p91"/>
              <p:cNvSpPr/>
              <p:nvPr/>
            </p:nvSpPr>
            <p:spPr>
              <a:xfrm flipH="1" rot="10800000">
                <a:off x="2529720" y="329232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38" name="Google Shape;3038;p91"/>
              <p:cNvSpPr/>
              <p:nvPr/>
            </p:nvSpPr>
            <p:spPr>
              <a:xfrm flipH="1" rot="10800000">
                <a:off x="2611440" y="3210960"/>
                <a:ext cx="54000" cy="54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039" name="Google Shape;3039;p91"/>
              <p:cNvCxnSpPr/>
              <p:nvPr/>
            </p:nvCxnSpPr>
            <p:spPr>
              <a:xfrm rot="10800000">
                <a:off x="2392860" y="3318780"/>
                <a:ext cx="62700" cy="118500"/>
              </a:xfrm>
              <a:prstGeom prst="straightConnector1">
                <a:avLst/>
              </a:prstGeom>
              <a:noFill/>
              <a:ln cap="flat" cmpd="sng" w="9525">
                <a:solidFill>
                  <a:srgbClr val="000000"/>
                </a:solidFill>
                <a:prstDash val="solid"/>
                <a:miter lim="8000"/>
                <a:headEnd len="sm" w="sm" type="none"/>
                <a:tailEnd len="sm" w="sm" type="none"/>
              </a:ln>
            </p:spPr>
          </p:cxnSp>
          <p:cxnSp>
            <p:nvCxnSpPr>
              <p:cNvPr id="3040" name="Google Shape;3040;p91"/>
              <p:cNvCxnSpPr/>
              <p:nvPr/>
            </p:nvCxnSpPr>
            <p:spPr>
              <a:xfrm rot="10800000">
                <a:off x="2420340" y="3291600"/>
                <a:ext cx="117300" cy="63600"/>
              </a:xfrm>
              <a:prstGeom prst="straightConnector1">
                <a:avLst/>
              </a:prstGeom>
              <a:noFill/>
              <a:ln cap="flat" cmpd="sng" w="9525">
                <a:solidFill>
                  <a:srgbClr val="000000"/>
                </a:solidFill>
                <a:prstDash val="solid"/>
                <a:miter lim="8000"/>
                <a:headEnd len="sm" w="sm" type="none"/>
                <a:tailEnd len="sm" w="sm" type="none"/>
              </a:ln>
            </p:spPr>
          </p:cxnSp>
          <p:cxnSp>
            <p:nvCxnSpPr>
              <p:cNvPr id="3041" name="Google Shape;3041;p91"/>
              <p:cNvCxnSpPr/>
              <p:nvPr/>
            </p:nvCxnSpPr>
            <p:spPr>
              <a:xfrm flipH="1" rot="10800000">
                <a:off x="2576160" y="3312300"/>
                <a:ext cx="42900" cy="42900"/>
              </a:xfrm>
              <a:prstGeom prst="straightConnector1">
                <a:avLst/>
              </a:prstGeom>
              <a:noFill/>
              <a:ln cap="flat" cmpd="sng" w="9525">
                <a:solidFill>
                  <a:srgbClr val="000000"/>
                </a:solidFill>
                <a:prstDash val="solid"/>
                <a:miter lim="8000"/>
                <a:headEnd len="sm" w="sm" type="none"/>
                <a:tailEnd len="sm" w="sm" type="none"/>
              </a:ln>
            </p:spPr>
          </p:cxnSp>
          <p:cxnSp>
            <p:nvCxnSpPr>
              <p:cNvPr id="3042" name="Google Shape;3042;p91"/>
              <p:cNvCxnSpPr/>
              <p:nvPr/>
            </p:nvCxnSpPr>
            <p:spPr>
              <a:xfrm flipH="1">
                <a:off x="2392860" y="3116160"/>
                <a:ext cx="35700" cy="147600"/>
              </a:xfrm>
              <a:prstGeom prst="straightConnector1">
                <a:avLst/>
              </a:prstGeom>
              <a:noFill/>
              <a:ln cap="flat" cmpd="sng" w="9525">
                <a:solidFill>
                  <a:srgbClr val="000000"/>
                </a:solidFill>
                <a:prstDash val="solid"/>
                <a:miter lim="8000"/>
                <a:headEnd len="sm" w="sm" type="none"/>
                <a:tailEnd len="sm" w="sm" type="none"/>
              </a:ln>
            </p:spPr>
          </p:cxnSp>
          <p:cxnSp>
            <p:nvCxnSpPr>
              <p:cNvPr id="3043" name="Google Shape;3043;p91"/>
              <p:cNvCxnSpPr/>
              <p:nvPr/>
            </p:nvCxnSpPr>
            <p:spPr>
              <a:xfrm>
                <a:off x="2466720" y="3116160"/>
                <a:ext cx="90000" cy="231000"/>
              </a:xfrm>
              <a:prstGeom prst="straightConnector1">
                <a:avLst/>
              </a:prstGeom>
              <a:noFill/>
              <a:ln cap="flat" cmpd="sng" w="9525">
                <a:solidFill>
                  <a:srgbClr val="000000"/>
                </a:solidFill>
                <a:prstDash val="solid"/>
                <a:miter lim="8000"/>
                <a:headEnd len="sm" w="sm" type="none"/>
                <a:tailEnd len="sm" w="sm" type="none"/>
              </a:ln>
            </p:spPr>
          </p:cxnSp>
          <p:cxnSp>
            <p:nvCxnSpPr>
              <p:cNvPr id="3044" name="Google Shape;3044;p91"/>
              <p:cNvCxnSpPr/>
              <p:nvPr/>
            </p:nvCxnSpPr>
            <p:spPr>
              <a:xfrm>
                <a:off x="2611440" y="3178800"/>
                <a:ext cx="27300" cy="86700"/>
              </a:xfrm>
              <a:prstGeom prst="straightConnector1">
                <a:avLst/>
              </a:prstGeom>
              <a:noFill/>
              <a:ln cap="flat" cmpd="sng" w="9525">
                <a:solidFill>
                  <a:srgbClr val="000000"/>
                </a:solidFill>
                <a:prstDash val="solid"/>
                <a:miter lim="8000"/>
                <a:headEnd len="sm" w="sm" type="none"/>
                <a:tailEnd len="sm" w="sm" type="none"/>
              </a:ln>
            </p:spPr>
          </p:cxnSp>
        </p:grpSp>
      </p:grpSp>
      <p:cxnSp>
        <p:nvCxnSpPr>
          <p:cNvPr id="3045" name="Google Shape;3045;p91"/>
          <p:cNvCxnSpPr/>
          <p:nvPr/>
        </p:nvCxnSpPr>
        <p:spPr>
          <a:xfrm flipH="1">
            <a:off x="3260420" y="2421945"/>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3046" name="Google Shape;3046;p91"/>
          <p:cNvCxnSpPr/>
          <p:nvPr/>
        </p:nvCxnSpPr>
        <p:spPr>
          <a:xfrm flipH="1">
            <a:off x="4240073" y="2421619"/>
            <a:ext cx="1500" cy="282300"/>
          </a:xfrm>
          <a:prstGeom prst="straightConnector1">
            <a:avLst/>
          </a:prstGeom>
          <a:noFill/>
          <a:ln cap="flat" cmpd="sng" w="146150">
            <a:solidFill>
              <a:srgbClr val="FF000A"/>
            </a:solidFill>
            <a:prstDash val="solid"/>
            <a:round/>
            <a:headEnd len="sm" w="sm" type="none"/>
            <a:tailEnd len="med" w="med" type="triangle"/>
          </a:ln>
        </p:spPr>
      </p:cxnSp>
      <p:cxnSp>
        <p:nvCxnSpPr>
          <p:cNvPr id="3047" name="Google Shape;3047;p91"/>
          <p:cNvCxnSpPr/>
          <p:nvPr/>
        </p:nvCxnSpPr>
        <p:spPr>
          <a:xfrm flipH="1">
            <a:off x="2281419" y="2421292"/>
            <a:ext cx="1500" cy="282300"/>
          </a:xfrm>
          <a:prstGeom prst="straightConnector1">
            <a:avLst/>
          </a:prstGeom>
          <a:noFill/>
          <a:ln cap="flat" cmpd="sng" w="146150">
            <a:solidFill>
              <a:srgbClr val="FF000A"/>
            </a:solidFill>
            <a:prstDash val="solid"/>
            <a:round/>
            <a:headEnd len="sm" w="sm" type="none"/>
            <a:tailEnd len="med" w="med" type="triangle"/>
          </a:ln>
        </p:spPr>
      </p:cxnSp>
      <p:sp>
        <p:nvSpPr>
          <p:cNvPr id="3048" name="Google Shape;3048;p91"/>
          <p:cNvSpPr/>
          <p:nvPr/>
        </p:nvSpPr>
        <p:spPr>
          <a:xfrm>
            <a:off x="648531" y="2066997"/>
            <a:ext cx="5225400" cy="2753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Splinter</a:t>
            </a:r>
            <a:endParaRPr b="0" sz="1800" strike="noStrike">
              <a:latin typeface="Arial"/>
              <a:ea typeface="Arial"/>
              <a:cs typeface="Arial"/>
              <a:sym typeface="Arial"/>
            </a:endParaRPr>
          </a:p>
        </p:txBody>
      </p:sp>
      <p:grpSp>
        <p:nvGrpSpPr>
          <p:cNvPr id="3049" name="Google Shape;3049;p91"/>
          <p:cNvGrpSpPr/>
          <p:nvPr/>
        </p:nvGrpSpPr>
        <p:grpSpPr>
          <a:xfrm>
            <a:off x="2956965" y="1105849"/>
            <a:ext cx="623777" cy="570711"/>
            <a:chOff x="3259800" y="715080"/>
            <a:chExt cx="687660" cy="629160"/>
          </a:xfrm>
        </p:grpSpPr>
        <p:sp>
          <p:nvSpPr>
            <p:cNvPr id="3050" name="Google Shape;3050;p91"/>
            <p:cNvSpPr/>
            <p:nvPr/>
          </p:nvSpPr>
          <p:spPr>
            <a:xfrm flipH="1" rot="10800000">
              <a:off x="3308760" y="78324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51" name="Google Shape;3051;p91"/>
            <p:cNvSpPr/>
            <p:nvPr/>
          </p:nvSpPr>
          <p:spPr>
            <a:xfrm flipH="1" rot="10800000">
              <a:off x="3259800" y="71508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52" name="Google Shape;3052;p91"/>
          <p:cNvGrpSpPr/>
          <p:nvPr/>
        </p:nvGrpSpPr>
        <p:grpSpPr>
          <a:xfrm>
            <a:off x="2265972" y="1105849"/>
            <a:ext cx="623286" cy="570711"/>
            <a:chOff x="2498040" y="715080"/>
            <a:chExt cx="687120" cy="629160"/>
          </a:xfrm>
        </p:grpSpPr>
        <p:sp>
          <p:nvSpPr>
            <p:cNvPr id="3053" name="Google Shape;3053;p91"/>
            <p:cNvSpPr/>
            <p:nvPr/>
          </p:nvSpPr>
          <p:spPr>
            <a:xfrm flipH="1" rot="10800000">
              <a:off x="2547360" y="78324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54" name="Google Shape;3054;p91"/>
            <p:cNvSpPr/>
            <p:nvPr/>
          </p:nvSpPr>
          <p:spPr>
            <a:xfrm flipH="1" rot="10800000">
              <a:off x="2498040" y="71508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55" name="Google Shape;3055;p91"/>
          <p:cNvGrpSpPr/>
          <p:nvPr/>
        </p:nvGrpSpPr>
        <p:grpSpPr>
          <a:xfrm>
            <a:off x="3632936" y="1113795"/>
            <a:ext cx="623722" cy="557867"/>
            <a:chOff x="4005000" y="723840"/>
            <a:chExt cx="687600" cy="615000"/>
          </a:xfrm>
        </p:grpSpPr>
        <p:sp>
          <p:nvSpPr>
            <p:cNvPr id="3056" name="Google Shape;3056;p91"/>
            <p:cNvSpPr/>
            <p:nvPr/>
          </p:nvSpPr>
          <p:spPr>
            <a:xfrm flipH="1" rot="10800000">
              <a:off x="4057200" y="7784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57" name="Google Shape;3057;p91"/>
            <p:cNvSpPr/>
            <p:nvPr/>
          </p:nvSpPr>
          <p:spPr>
            <a:xfrm flipH="1" rot="10800000">
              <a:off x="4005000" y="7238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058" name="Google Shape;3058;p91"/>
          <p:cNvSpPr/>
          <p:nvPr/>
        </p:nvSpPr>
        <p:spPr>
          <a:xfrm>
            <a:off x="4478649" y="1212187"/>
            <a:ext cx="10239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3059" name="Google Shape;3059;p91"/>
          <p:cNvGrpSpPr/>
          <p:nvPr/>
        </p:nvGrpSpPr>
        <p:grpSpPr>
          <a:xfrm>
            <a:off x="914683" y="3637834"/>
            <a:ext cx="1655639" cy="819111"/>
            <a:chOff x="1008360" y="4010400"/>
            <a:chExt cx="1825200" cy="903000"/>
          </a:xfrm>
        </p:grpSpPr>
        <p:grpSp>
          <p:nvGrpSpPr>
            <p:cNvPr id="3060" name="Google Shape;3060;p91"/>
            <p:cNvGrpSpPr/>
            <p:nvPr/>
          </p:nvGrpSpPr>
          <p:grpSpPr>
            <a:xfrm>
              <a:off x="1008360" y="4010400"/>
              <a:ext cx="457200" cy="903000"/>
              <a:chOff x="1008360" y="4010400"/>
              <a:chExt cx="457200" cy="903000"/>
            </a:xfrm>
          </p:grpSpPr>
          <p:sp>
            <p:nvSpPr>
              <p:cNvPr id="3061" name="Google Shape;3061;p91"/>
              <p:cNvSpPr/>
              <p:nvPr/>
            </p:nvSpPr>
            <p:spPr>
              <a:xfrm>
                <a:off x="1008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2" name="Google Shape;3062;p91"/>
              <p:cNvSpPr/>
              <p:nvPr/>
            </p:nvSpPr>
            <p:spPr>
              <a:xfrm>
                <a:off x="1008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3" name="Google Shape;3063;p91"/>
              <p:cNvSpPr/>
              <p:nvPr/>
            </p:nvSpPr>
            <p:spPr>
              <a:xfrm>
                <a:off x="1008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4" name="Google Shape;3064;p91"/>
              <p:cNvSpPr/>
              <p:nvPr/>
            </p:nvSpPr>
            <p:spPr>
              <a:xfrm>
                <a:off x="1008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5" name="Google Shape;3065;p91"/>
              <p:cNvSpPr/>
              <p:nvPr/>
            </p:nvSpPr>
            <p:spPr>
              <a:xfrm>
                <a:off x="1008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66" name="Google Shape;3066;p91"/>
            <p:cNvGrpSpPr/>
            <p:nvPr/>
          </p:nvGrpSpPr>
          <p:grpSpPr>
            <a:xfrm>
              <a:off x="1692360" y="4010400"/>
              <a:ext cx="457200" cy="903000"/>
              <a:chOff x="1692360" y="4010400"/>
              <a:chExt cx="457200" cy="903000"/>
            </a:xfrm>
          </p:grpSpPr>
          <p:sp>
            <p:nvSpPr>
              <p:cNvPr id="3067" name="Google Shape;3067;p91"/>
              <p:cNvSpPr/>
              <p:nvPr/>
            </p:nvSpPr>
            <p:spPr>
              <a:xfrm>
                <a:off x="1692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8" name="Google Shape;3068;p91"/>
              <p:cNvSpPr/>
              <p:nvPr/>
            </p:nvSpPr>
            <p:spPr>
              <a:xfrm>
                <a:off x="1692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69" name="Google Shape;3069;p91"/>
              <p:cNvSpPr/>
              <p:nvPr/>
            </p:nvSpPr>
            <p:spPr>
              <a:xfrm>
                <a:off x="1692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0" name="Google Shape;3070;p91"/>
              <p:cNvSpPr/>
              <p:nvPr/>
            </p:nvSpPr>
            <p:spPr>
              <a:xfrm>
                <a:off x="1692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1" name="Google Shape;3071;p91"/>
              <p:cNvSpPr/>
              <p:nvPr/>
            </p:nvSpPr>
            <p:spPr>
              <a:xfrm>
                <a:off x="1692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072" name="Google Shape;3072;p91"/>
            <p:cNvGrpSpPr/>
            <p:nvPr/>
          </p:nvGrpSpPr>
          <p:grpSpPr>
            <a:xfrm>
              <a:off x="2376360" y="4010400"/>
              <a:ext cx="457200" cy="903000"/>
              <a:chOff x="2376360" y="4010400"/>
              <a:chExt cx="457200" cy="903000"/>
            </a:xfrm>
          </p:grpSpPr>
          <p:sp>
            <p:nvSpPr>
              <p:cNvPr id="3073" name="Google Shape;3073;p91"/>
              <p:cNvSpPr/>
              <p:nvPr/>
            </p:nvSpPr>
            <p:spPr>
              <a:xfrm>
                <a:off x="2376360" y="401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4" name="Google Shape;3074;p91"/>
              <p:cNvSpPr/>
              <p:nvPr/>
            </p:nvSpPr>
            <p:spPr>
              <a:xfrm>
                <a:off x="2376360" y="419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5" name="Google Shape;3075;p91"/>
              <p:cNvSpPr/>
              <p:nvPr/>
            </p:nvSpPr>
            <p:spPr>
              <a:xfrm>
                <a:off x="2376360" y="437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6" name="Google Shape;3076;p91"/>
              <p:cNvSpPr/>
              <p:nvPr/>
            </p:nvSpPr>
            <p:spPr>
              <a:xfrm>
                <a:off x="2376360" y="455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77" name="Google Shape;3077;p91"/>
              <p:cNvSpPr/>
              <p:nvPr/>
            </p:nvSpPr>
            <p:spPr>
              <a:xfrm>
                <a:off x="2376360" y="473040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grpSp>
        <p:nvGrpSpPr>
          <p:cNvPr id="3078" name="Google Shape;3078;p91"/>
          <p:cNvGrpSpPr/>
          <p:nvPr/>
        </p:nvGrpSpPr>
        <p:grpSpPr>
          <a:xfrm>
            <a:off x="3333919" y="3471290"/>
            <a:ext cx="2418691" cy="992404"/>
            <a:chOff x="3675360" y="3826800"/>
            <a:chExt cx="2666400" cy="1094040"/>
          </a:xfrm>
        </p:grpSpPr>
        <p:sp>
          <p:nvSpPr>
            <p:cNvPr id="3079" name="Google Shape;3079;p91"/>
            <p:cNvSpPr/>
            <p:nvPr/>
          </p:nvSpPr>
          <p:spPr>
            <a:xfrm rot="10800000">
              <a:off x="5999160" y="4702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0" name="Google Shape;3080;p91"/>
            <p:cNvSpPr/>
            <p:nvPr/>
          </p:nvSpPr>
          <p:spPr>
            <a:xfrm rot="10800000">
              <a:off x="5455320" y="459504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1" name="Google Shape;3081;p91"/>
            <p:cNvSpPr/>
            <p:nvPr/>
          </p:nvSpPr>
          <p:spPr>
            <a:xfrm rot="10800000">
              <a:off x="5526960" y="4847340"/>
              <a:ext cx="343200" cy="735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2" name="Google Shape;3082;p91"/>
            <p:cNvSpPr/>
            <p:nvPr/>
          </p:nvSpPr>
          <p:spPr>
            <a:xfrm rot="10800000">
              <a:off x="5925720" y="44560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3" name="Google Shape;3083;p91"/>
            <p:cNvSpPr/>
            <p:nvPr/>
          </p:nvSpPr>
          <p:spPr>
            <a:xfrm rot="10800000">
              <a:off x="4929600" y="47059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4" name="Google Shape;3084;p91"/>
            <p:cNvSpPr/>
            <p:nvPr/>
          </p:nvSpPr>
          <p:spPr>
            <a:xfrm rot="10800000">
              <a:off x="5421480" y="440748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5" name="Google Shape;3085;p91"/>
            <p:cNvSpPr/>
            <p:nvPr/>
          </p:nvSpPr>
          <p:spPr>
            <a:xfrm rot="10800000">
              <a:off x="4917360" y="4299480"/>
              <a:ext cx="3426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6" name="Google Shape;3086;p91"/>
            <p:cNvSpPr/>
            <p:nvPr/>
          </p:nvSpPr>
          <p:spPr>
            <a:xfrm rot="10800000">
              <a:off x="4989360" y="452628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7" name="Google Shape;3087;p91"/>
            <p:cNvSpPr/>
            <p:nvPr/>
          </p:nvSpPr>
          <p:spPr>
            <a:xfrm rot="10800000">
              <a:off x="5368440" y="416052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8" name="Google Shape;3088;p91"/>
            <p:cNvSpPr/>
            <p:nvPr/>
          </p:nvSpPr>
          <p:spPr>
            <a:xfrm rot="10800000">
              <a:off x="4351200" y="4410000"/>
              <a:ext cx="3432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89" name="Google Shape;3089;p91"/>
            <p:cNvSpPr/>
            <p:nvPr/>
          </p:nvSpPr>
          <p:spPr>
            <a:xfrm rot="10800000">
              <a:off x="4198800" y="4272420"/>
              <a:ext cx="342600" cy="735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0" name="Google Shape;3090;p91"/>
            <p:cNvSpPr/>
            <p:nvPr/>
          </p:nvSpPr>
          <p:spPr>
            <a:xfrm rot="10800000">
              <a:off x="3675360" y="4164540"/>
              <a:ext cx="342600" cy="74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1" name="Google Shape;3091;p91"/>
            <p:cNvSpPr/>
            <p:nvPr/>
          </p:nvSpPr>
          <p:spPr>
            <a:xfrm rot="10800000">
              <a:off x="3763920" y="430668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2" name="Google Shape;3092;p91"/>
            <p:cNvSpPr/>
            <p:nvPr/>
          </p:nvSpPr>
          <p:spPr>
            <a:xfrm rot="10800000">
              <a:off x="4126080" y="39996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3" name="Google Shape;3093;p91"/>
            <p:cNvSpPr/>
            <p:nvPr/>
          </p:nvSpPr>
          <p:spPr>
            <a:xfrm rot="10800000">
              <a:off x="5205480" y="3942360"/>
              <a:ext cx="343200" cy="73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4" name="Google Shape;3094;p91"/>
            <p:cNvSpPr/>
            <p:nvPr/>
          </p:nvSpPr>
          <p:spPr>
            <a:xfrm rot="10800000">
              <a:off x="4740240" y="3826800"/>
              <a:ext cx="342600" cy="738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5" name="Google Shape;3095;p91"/>
            <p:cNvSpPr/>
            <p:nvPr/>
          </p:nvSpPr>
          <p:spPr>
            <a:xfrm rot="10800000">
              <a:off x="4649460" y="4077000"/>
              <a:ext cx="3423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6" name="Google Shape;3096;p91"/>
            <p:cNvSpPr/>
            <p:nvPr/>
          </p:nvSpPr>
          <p:spPr>
            <a:xfrm rot="10800000">
              <a:off x="4359360" y="4629240"/>
              <a:ext cx="342600" cy="738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097" name="Google Shape;3097;p91"/>
            <p:cNvSpPr/>
            <p:nvPr/>
          </p:nvSpPr>
          <p:spPr>
            <a:xfrm rot="10800000">
              <a:off x="5802720" y="4275060"/>
              <a:ext cx="343200" cy="741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cxnSp>
        <p:nvCxnSpPr>
          <p:cNvPr id="3098" name="Google Shape;3098;p91"/>
          <p:cNvCxnSpPr>
            <a:stCxn id="3073" idx="3"/>
          </p:cNvCxnSpPr>
          <p:nvPr/>
        </p:nvCxnSpPr>
        <p:spPr>
          <a:xfrm flipH="1" rot="10800000">
            <a:off x="2570322" y="3646133"/>
            <a:ext cx="1172100" cy="74700"/>
          </a:xfrm>
          <a:prstGeom prst="straightConnector1">
            <a:avLst/>
          </a:prstGeom>
          <a:noFill/>
          <a:ln cap="flat" cmpd="sng" w="19050">
            <a:solidFill>
              <a:srgbClr val="000000"/>
            </a:solidFill>
            <a:prstDash val="solid"/>
            <a:round/>
            <a:headEnd len="sm" w="sm" type="none"/>
            <a:tailEnd len="med" w="med" type="triangle"/>
          </a:ln>
        </p:spPr>
      </p:cxnSp>
      <p:cxnSp>
        <p:nvCxnSpPr>
          <p:cNvPr id="3099" name="Google Shape;3099;p91"/>
          <p:cNvCxnSpPr>
            <a:stCxn id="3075" idx="3"/>
          </p:cNvCxnSpPr>
          <p:nvPr/>
        </p:nvCxnSpPr>
        <p:spPr>
          <a:xfrm>
            <a:off x="2570322" y="4047389"/>
            <a:ext cx="1945800" cy="70500"/>
          </a:xfrm>
          <a:prstGeom prst="straightConnector1">
            <a:avLst/>
          </a:prstGeom>
          <a:noFill/>
          <a:ln cap="flat" cmpd="sng" w="19050">
            <a:solidFill>
              <a:srgbClr val="000000"/>
            </a:solidFill>
            <a:prstDash val="solid"/>
            <a:round/>
            <a:headEnd len="sm" w="sm" type="none"/>
            <a:tailEnd len="med" w="med" type="triangle"/>
          </a:ln>
        </p:spPr>
      </p:cxnSp>
      <p:cxnSp>
        <p:nvCxnSpPr>
          <p:cNvPr id="3100" name="Google Shape;3100;p91"/>
          <p:cNvCxnSpPr>
            <a:stCxn id="3077" idx="3"/>
          </p:cNvCxnSpPr>
          <p:nvPr/>
        </p:nvCxnSpPr>
        <p:spPr>
          <a:xfrm flipH="1" rot="10800000">
            <a:off x="2570322" y="3881345"/>
            <a:ext cx="1228500" cy="492600"/>
          </a:xfrm>
          <a:prstGeom prst="straightConnector1">
            <a:avLst/>
          </a:prstGeom>
          <a:noFill/>
          <a:ln cap="flat" cmpd="sng" w="19050">
            <a:solidFill>
              <a:srgbClr val="000000"/>
            </a:solidFill>
            <a:prstDash val="solid"/>
            <a:round/>
            <a:headEnd len="sm" w="sm" type="none"/>
            <a:tailEnd len="med" w="med" type="triangle"/>
          </a:ln>
        </p:spPr>
      </p:cxnSp>
      <p:sp>
        <p:nvSpPr>
          <p:cNvPr id="3101" name="Google Shape;3101;p91"/>
          <p:cNvSpPr/>
          <p:nvPr/>
        </p:nvSpPr>
        <p:spPr>
          <a:xfrm>
            <a:off x="19906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102" name="Google Shape;3102;p91"/>
          <p:cNvSpPr/>
          <p:nvPr/>
        </p:nvSpPr>
        <p:spPr>
          <a:xfrm flipH="1" rot="10800000">
            <a:off x="3954959" y="2626049"/>
            <a:ext cx="580800" cy="5646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103" name="Google Shape;3103;p91"/>
          <p:cNvGrpSpPr/>
          <p:nvPr/>
        </p:nvGrpSpPr>
        <p:grpSpPr>
          <a:xfrm>
            <a:off x="4105797" y="2936113"/>
            <a:ext cx="279151" cy="75380"/>
            <a:chOff x="4521240" y="3236100"/>
            <a:chExt cx="307740" cy="83100"/>
          </a:xfrm>
        </p:grpSpPr>
        <p:sp>
          <p:nvSpPr>
            <p:cNvPr id="3104" name="Google Shape;3104;p91"/>
            <p:cNvSpPr/>
            <p:nvPr/>
          </p:nvSpPr>
          <p:spPr>
            <a:xfrm flipH="1" rot="10800000">
              <a:off x="452124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5" name="Google Shape;3105;p91"/>
            <p:cNvSpPr/>
            <p:nvPr/>
          </p:nvSpPr>
          <p:spPr>
            <a:xfrm flipH="1" rot="10800000">
              <a:off x="458280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6" name="Google Shape;3106;p91"/>
            <p:cNvSpPr/>
            <p:nvPr/>
          </p:nvSpPr>
          <p:spPr>
            <a:xfrm flipH="1" rot="10800000">
              <a:off x="4644720" y="3236100"/>
              <a:ext cx="612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7" name="Google Shape;3107;p91"/>
            <p:cNvSpPr/>
            <p:nvPr/>
          </p:nvSpPr>
          <p:spPr>
            <a:xfrm flipH="1" rot="10800000">
              <a:off x="470592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08" name="Google Shape;3108;p91"/>
            <p:cNvSpPr/>
            <p:nvPr/>
          </p:nvSpPr>
          <p:spPr>
            <a:xfrm flipH="1" rot="10800000">
              <a:off x="4767480" y="3236100"/>
              <a:ext cx="61500" cy="831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109" name="Google Shape;3109;p91"/>
          <p:cNvSpPr/>
          <p:nvPr/>
        </p:nvSpPr>
        <p:spPr>
          <a:xfrm flipH="1" rot="10800000">
            <a:off x="3954961" y="2973471"/>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grpSp>
        <p:nvGrpSpPr>
          <p:cNvPr id="3110" name="Google Shape;3110;p91"/>
          <p:cNvGrpSpPr/>
          <p:nvPr/>
        </p:nvGrpSpPr>
        <p:grpSpPr>
          <a:xfrm>
            <a:off x="4102523" y="2822859"/>
            <a:ext cx="222711" cy="75652"/>
            <a:chOff x="4522680" y="3111960"/>
            <a:chExt cx="245520" cy="83400"/>
          </a:xfrm>
        </p:grpSpPr>
        <p:sp>
          <p:nvSpPr>
            <p:cNvPr id="3111" name="Google Shape;3111;p91"/>
            <p:cNvSpPr/>
            <p:nvPr/>
          </p:nvSpPr>
          <p:spPr>
            <a:xfrm flipH="1" rot="10800000">
              <a:off x="452268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2" name="Google Shape;3112;p91"/>
            <p:cNvSpPr/>
            <p:nvPr/>
          </p:nvSpPr>
          <p:spPr>
            <a:xfrm flipH="1" rot="10800000">
              <a:off x="4584240" y="3111960"/>
              <a:ext cx="609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3" name="Google Shape;3113;p91"/>
            <p:cNvSpPr/>
            <p:nvPr/>
          </p:nvSpPr>
          <p:spPr>
            <a:xfrm flipH="1" rot="10800000">
              <a:off x="464544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14" name="Google Shape;3114;p91"/>
            <p:cNvSpPr/>
            <p:nvPr/>
          </p:nvSpPr>
          <p:spPr>
            <a:xfrm flipH="1" rot="10800000">
              <a:off x="4707000" y="3111960"/>
              <a:ext cx="61200" cy="83400"/>
            </a:xfrm>
            <a:prstGeom prst="rect">
              <a:avLst/>
            </a:prstGeom>
            <a:solidFill>
              <a:srgbClr val="A8CBE8"/>
            </a:solidFill>
            <a:ln cap="flat" cmpd="sng" w="9525">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115" name="Google Shape;3115;p91"/>
          <p:cNvSpPr/>
          <p:nvPr/>
        </p:nvSpPr>
        <p:spPr>
          <a:xfrm flipH="1" rot="10800000">
            <a:off x="3950630" y="2860330"/>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116" name="Google Shape;3116;p91"/>
          <p:cNvSpPr/>
          <p:nvPr/>
        </p:nvSpPr>
        <p:spPr>
          <a:xfrm flipH="1" rot="10800000">
            <a:off x="4320585" y="2861452"/>
            <a:ext cx="151200" cy="324"/>
          </a:xfrm>
          <a:custGeom>
            <a:rect b="b" l="l" r="r" t="t"/>
            <a:pathLst>
              <a:path extrusionOk="0" h="21600" w="21600">
                <a:moveTo>
                  <a:pt x="0" y="0"/>
                </a:moveTo>
                <a:lnTo>
                  <a:pt x="21600" y="21600"/>
                </a:lnTo>
              </a:path>
            </a:pathLst>
          </a:custGeom>
          <a:noFill/>
          <a:ln cap="flat" cmpd="sng" w="9525">
            <a:solidFill>
              <a:srgbClr val="327CB9"/>
            </a:solidFill>
            <a:prstDash val="solid"/>
            <a:miter lim="8000"/>
            <a:headEnd len="sm" w="sm" type="none"/>
            <a:tailEnd len="med" w="med" type="triangle"/>
          </a:ln>
        </p:spPr>
      </p:sp>
      <p:sp>
        <p:nvSpPr>
          <p:cNvPr id="3117" name="Google Shape;3117;p91"/>
          <p:cNvSpPr/>
          <p:nvPr/>
        </p:nvSpPr>
        <p:spPr>
          <a:xfrm flipH="1" rot="10800000">
            <a:off x="2971403" y="2584712"/>
            <a:ext cx="580800" cy="5547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118" name="Google Shape;3118;p91"/>
          <p:cNvGrpSpPr/>
          <p:nvPr/>
        </p:nvGrpSpPr>
        <p:grpSpPr>
          <a:xfrm>
            <a:off x="3093465" y="2710415"/>
            <a:ext cx="336244" cy="303697"/>
            <a:chOff x="3410280" y="2988000"/>
            <a:chExt cx="370680" cy="334800"/>
          </a:xfrm>
        </p:grpSpPr>
        <p:sp>
          <p:nvSpPr>
            <p:cNvPr id="3119" name="Google Shape;3119;p91"/>
            <p:cNvSpPr/>
            <p:nvPr/>
          </p:nvSpPr>
          <p:spPr>
            <a:xfrm flipH="1" rot="10800000">
              <a:off x="341028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0" name="Google Shape;3120;p91"/>
            <p:cNvSpPr/>
            <p:nvPr/>
          </p:nvSpPr>
          <p:spPr>
            <a:xfrm flipH="1" rot="10800000">
              <a:off x="3534480" y="2988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1" name="Google Shape;3121;p91"/>
            <p:cNvSpPr/>
            <p:nvPr/>
          </p:nvSpPr>
          <p:spPr>
            <a:xfrm flipH="1" rot="10800000">
              <a:off x="3657600" y="2988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2" name="Google Shape;3122;p91"/>
            <p:cNvSpPr/>
            <p:nvPr/>
          </p:nvSpPr>
          <p:spPr>
            <a:xfrm flipH="1" rot="10800000">
              <a:off x="341064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3" name="Google Shape;3123;p91"/>
            <p:cNvSpPr/>
            <p:nvPr/>
          </p:nvSpPr>
          <p:spPr>
            <a:xfrm flipH="1" rot="10800000">
              <a:off x="3534840" y="3096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4" name="Google Shape;3124;p91"/>
            <p:cNvSpPr/>
            <p:nvPr/>
          </p:nvSpPr>
          <p:spPr>
            <a:xfrm flipH="1" rot="10800000">
              <a:off x="3657960" y="3096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5" name="Google Shape;3125;p91"/>
            <p:cNvSpPr/>
            <p:nvPr/>
          </p:nvSpPr>
          <p:spPr>
            <a:xfrm flipH="1" rot="10800000">
              <a:off x="341064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6" name="Google Shape;3126;p91"/>
            <p:cNvSpPr/>
            <p:nvPr/>
          </p:nvSpPr>
          <p:spPr>
            <a:xfrm flipH="1" rot="10800000">
              <a:off x="3534840" y="3204000"/>
              <a:ext cx="1227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7" name="Google Shape;3127;p91"/>
            <p:cNvSpPr/>
            <p:nvPr/>
          </p:nvSpPr>
          <p:spPr>
            <a:xfrm flipH="1" rot="10800000">
              <a:off x="3657960" y="3204000"/>
              <a:ext cx="123000" cy="118800"/>
            </a:xfrm>
            <a:prstGeom prst="rect">
              <a:avLst/>
            </a:prstGeom>
            <a:solidFill>
              <a:srgbClr val="D8B4DD"/>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128" name="Google Shape;3128;p91"/>
          <p:cNvSpPr/>
          <p:nvPr/>
        </p:nvSpPr>
        <p:spPr>
          <a:xfrm flipH="1" rot="10800000">
            <a:off x="1991636" y="2591274"/>
            <a:ext cx="581400" cy="575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29" name="Google Shape;3129;p91"/>
          <p:cNvSpPr/>
          <p:nvPr/>
        </p:nvSpPr>
        <p:spPr>
          <a:xfrm flipH="1" rot="10800000">
            <a:off x="2146094" y="2910909"/>
            <a:ext cx="492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0" name="Google Shape;3130;p91"/>
          <p:cNvSpPr/>
          <p:nvPr/>
        </p:nvSpPr>
        <p:spPr>
          <a:xfrm flipH="1" rot="10800000">
            <a:off x="2344311" y="2761654"/>
            <a:ext cx="489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1" name="Google Shape;3131;p91"/>
          <p:cNvSpPr/>
          <p:nvPr/>
        </p:nvSpPr>
        <p:spPr>
          <a:xfrm flipH="1" rot="10800000">
            <a:off x="2195730" y="2712020"/>
            <a:ext cx="49200" cy="492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2" name="Google Shape;3132;p91"/>
          <p:cNvSpPr/>
          <p:nvPr/>
        </p:nvSpPr>
        <p:spPr>
          <a:xfrm flipH="1" rot="10800000">
            <a:off x="2220548" y="3039160"/>
            <a:ext cx="49200" cy="486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33" name="Google Shape;3133;p91"/>
          <p:cNvSpPr/>
          <p:nvPr/>
        </p:nvSpPr>
        <p:spPr>
          <a:xfrm flipH="1" rot="10800000">
            <a:off x="2368802" y="2912542"/>
            <a:ext cx="48900" cy="49500"/>
          </a:xfrm>
          <a:prstGeom prst="ellipse">
            <a:avLst/>
          </a:prstGeom>
          <a:solidFill>
            <a:srgbClr val="730A04"/>
          </a:solidFill>
          <a:ln cap="flat" cmpd="sng" w="9525">
            <a:solidFill>
              <a:srgbClr val="181717"/>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134" name="Google Shape;3134;p91"/>
          <p:cNvCxnSpPr>
            <a:stCxn id="3131" idx="1"/>
            <a:endCxn id="3129" idx="4"/>
          </p:cNvCxnSpPr>
          <p:nvPr/>
        </p:nvCxnSpPr>
        <p:spPr>
          <a:xfrm flipH="1">
            <a:off x="2170835" y="2754015"/>
            <a:ext cx="32100" cy="156900"/>
          </a:xfrm>
          <a:prstGeom prst="straightConnector1">
            <a:avLst/>
          </a:prstGeom>
          <a:noFill/>
          <a:ln cap="flat" cmpd="sng" w="9525">
            <a:solidFill>
              <a:srgbClr val="000000"/>
            </a:solidFill>
            <a:prstDash val="solid"/>
            <a:round/>
            <a:headEnd len="med" w="med" type="none"/>
            <a:tailEnd len="med" w="med" type="none"/>
          </a:ln>
        </p:spPr>
      </p:cxnSp>
      <p:cxnSp>
        <p:nvCxnSpPr>
          <p:cNvPr id="3135" name="Google Shape;3135;p91"/>
          <p:cNvCxnSpPr>
            <a:stCxn id="3129" idx="7"/>
            <a:endCxn id="3132" idx="3"/>
          </p:cNvCxnSpPr>
          <p:nvPr/>
        </p:nvCxnSpPr>
        <p:spPr>
          <a:xfrm>
            <a:off x="2188089" y="2953160"/>
            <a:ext cx="39600" cy="93000"/>
          </a:xfrm>
          <a:prstGeom prst="straightConnector1">
            <a:avLst/>
          </a:prstGeom>
          <a:noFill/>
          <a:ln cap="flat" cmpd="sng" w="9525">
            <a:solidFill>
              <a:srgbClr val="000000"/>
            </a:solidFill>
            <a:prstDash val="solid"/>
            <a:round/>
            <a:headEnd len="med" w="med" type="none"/>
            <a:tailEnd len="med" w="med" type="none"/>
          </a:ln>
        </p:spPr>
      </p:cxnSp>
      <p:cxnSp>
        <p:nvCxnSpPr>
          <p:cNvPr id="3136" name="Google Shape;3136;p91"/>
          <p:cNvCxnSpPr>
            <a:stCxn id="3130" idx="7"/>
            <a:endCxn id="3133" idx="6"/>
          </p:cNvCxnSpPr>
          <p:nvPr/>
        </p:nvCxnSpPr>
        <p:spPr>
          <a:xfrm>
            <a:off x="2386050" y="2803649"/>
            <a:ext cx="31800" cy="133500"/>
          </a:xfrm>
          <a:prstGeom prst="straightConnector1">
            <a:avLst/>
          </a:prstGeom>
          <a:noFill/>
          <a:ln cap="flat" cmpd="sng" w="9525">
            <a:solidFill>
              <a:srgbClr val="000000"/>
            </a:solidFill>
            <a:prstDash val="solid"/>
            <a:round/>
            <a:headEnd len="med" w="med" type="none"/>
            <a:tailEnd len="med" w="med" type="none"/>
          </a:ln>
        </p:spPr>
      </p:cxnSp>
      <p:cxnSp>
        <p:nvCxnSpPr>
          <p:cNvPr id="3137" name="Google Shape;3137;p91"/>
          <p:cNvCxnSpPr>
            <a:stCxn id="3131" idx="7"/>
          </p:cNvCxnSpPr>
          <p:nvPr/>
        </p:nvCxnSpPr>
        <p:spPr>
          <a:xfrm>
            <a:off x="2237725" y="2754015"/>
            <a:ext cx="130200" cy="173400"/>
          </a:xfrm>
          <a:prstGeom prst="straightConnector1">
            <a:avLst/>
          </a:prstGeom>
          <a:noFill/>
          <a:ln cap="flat" cmpd="sng" w="9525">
            <a:solidFill>
              <a:srgbClr val="000000"/>
            </a:solidFill>
            <a:prstDash val="solid"/>
            <a:round/>
            <a:headEnd len="med" w="med" type="none"/>
            <a:tailEnd len="med" w="med" type="none"/>
          </a:ln>
        </p:spPr>
      </p:cxnSp>
      <p:sp>
        <p:nvSpPr>
          <p:cNvPr id="3138" name="Google Shape;3138;p91"/>
          <p:cNvSpPr/>
          <p:nvPr/>
        </p:nvSpPr>
        <p:spPr>
          <a:xfrm>
            <a:off x="2971193"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139" name="Google Shape;3139;p91"/>
          <p:cNvSpPr/>
          <p:nvPr/>
        </p:nvSpPr>
        <p:spPr>
          <a:xfrm>
            <a:off x="3951756" y="2179326"/>
            <a:ext cx="580800" cy="24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300" strike="noStrike">
                <a:latin typeface="Calibri"/>
                <a:ea typeface="Calibri"/>
                <a:cs typeface="Calibri"/>
                <a:sym typeface="Calibri"/>
              </a:rPr>
              <a:t>rus</a:t>
            </a:r>
            <a:r>
              <a:rPr b="1" lang="en" sz="1300">
                <a:latin typeface="Calibri"/>
                <a:ea typeface="Calibri"/>
                <a:cs typeface="Calibri"/>
                <a:sym typeface="Calibri"/>
              </a:rPr>
              <a:t>t</a:t>
            </a:r>
            <a:r>
              <a:rPr b="1" lang="en" sz="1300" strike="noStrike">
                <a:latin typeface="Calibri"/>
                <a:ea typeface="Calibri"/>
                <a:cs typeface="Calibri"/>
                <a:sym typeface="Calibri"/>
              </a:rPr>
              <a:t>c</a:t>
            </a:r>
            <a:endParaRPr b="0" sz="1300" strike="noStrike">
              <a:latin typeface="Arial"/>
              <a:ea typeface="Arial"/>
              <a:cs typeface="Arial"/>
              <a:sym typeface="Arial"/>
            </a:endParaRPr>
          </a:p>
        </p:txBody>
      </p:sp>
      <p:sp>
        <p:nvSpPr>
          <p:cNvPr id="3140" name="Google Shape;3140;p91"/>
          <p:cNvSpPr/>
          <p:nvPr/>
        </p:nvSpPr>
        <p:spPr>
          <a:xfrm rot="1800859">
            <a:off x="1576606" y="3137408"/>
            <a:ext cx="245294" cy="407384"/>
          </a:xfrm>
          <a:prstGeom prst="downArrow">
            <a:avLst>
              <a:gd fmla="val 50000" name="adj1"/>
              <a:gd fmla="val 50000" name="adj2"/>
            </a:avLst>
          </a:prstGeom>
          <a:solidFill>
            <a:srgbClr val="EA9999"/>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1"/>
          <p:cNvSpPr/>
          <p:nvPr/>
        </p:nvSpPr>
        <p:spPr>
          <a:xfrm rot="-8999141">
            <a:off x="1805206" y="3213608"/>
            <a:ext cx="245294" cy="407384"/>
          </a:xfrm>
          <a:prstGeom prst="downArrow">
            <a:avLst>
              <a:gd fmla="val 50000" name="adj1"/>
              <a:gd fmla="val 50000" name="adj2"/>
            </a:avLst>
          </a:prstGeom>
          <a:solidFill>
            <a:srgbClr val="EA9999"/>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91"/>
          <p:cNvSpPr txBox="1"/>
          <p:nvPr/>
        </p:nvSpPr>
        <p:spPr>
          <a:xfrm>
            <a:off x="806325" y="4490800"/>
            <a:ext cx="1724100" cy="283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1400" strike="noStrike">
                <a:solidFill>
                  <a:srgbClr val="000000"/>
                </a:solidFill>
                <a:latin typeface="Calibri"/>
                <a:ea typeface="Calibri"/>
                <a:cs typeface="Calibri"/>
                <a:sym typeface="Calibri"/>
              </a:rPr>
              <a:t>Tenant Hash Tables</a:t>
            </a:r>
            <a:endParaRPr b="0" sz="1400" strike="noStrike">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46" name="Shape 3146"/>
        <p:cNvGrpSpPr/>
        <p:nvPr/>
      </p:nvGrpSpPr>
      <p:grpSpPr>
        <a:xfrm>
          <a:off x="0" y="0"/>
          <a:ext cx="0" cy="0"/>
          <a:chOff x="0" y="0"/>
          <a:chExt cx="0" cy="0"/>
        </a:xfrm>
      </p:grpSpPr>
      <p:sp>
        <p:nvSpPr>
          <p:cNvPr id="3147" name="Google Shape;3147;p92"/>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Splinter: Design</a:t>
            </a:r>
            <a:endParaRPr b="0" sz="2800" strike="noStrike">
              <a:solidFill>
                <a:srgbClr val="000000"/>
              </a:solidFill>
              <a:latin typeface="Calibri"/>
              <a:ea typeface="Calibri"/>
              <a:cs typeface="Calibri"/>
              <a:sym typeface="Calibri"/>
            </a:endParaRPr>
          </a:p>
        </p:txBody>
      </p:sp>
      <p:sp>
        <p:nvSpPr>
          <p:cNvPr id="3148" name="Google Shape;3148;p92"/>
          <p:cNvSpPr txBox="1"/>
          <p:nvPr/>
        </p:nvSpPr>
        <p:spPr>
          <a:xfrm>
            <a:off x="628284" y="1368855"/>
            <a:ext cx="7885800" cy="3262800"/>
          </a:xfrm>
          <a:prstGeom prst="rect">
            <a:avLst/>
          </a:prstGeom>
          <a:noFill/>
          <a:ln>
            <a:noFill/>
          </a:ln>
        </p:spPr>
        <p:txBody>
          <a:bodyPr anchorCtr="0" anchor="t" bIns="0" lIns="0" spcFirstLastPara="1" rIns="0" wrap="square" tIns="0">
            <a:noAutofit/>
          </a:bodyPr>
          <a:lstStyle/>
          <a:p>
            <a:pPr indent="0" lvl="0" marL="0" rtl="0" algn="l">
              <a:spcBef>
                <a:spcPts val="1100"/>
              </a:spcBef>
              <a:spcAft>
                <a:spcPts val="0"/>
              </a:spcAft>
              <a:buClr>
                <a:schemeClr val="dk1"/>
              </a:buClr>
              <a:buSzPts val="1100"/>
              <a:buFont typeface="Arial"/>
              <a:buNone/>
            </a:pPr>
            <a:r>
              <a:rPr b="1" lang="en" sz="1900">
                <a:solidFill>
                  <a:schemeClr val="dk1"/>
                </a:solidFill>
                <a:latin typeface="Calibri"/>
                <a:ea typeface="Calibri"/>
                <a:cs typeface="Calibri"/>
                <a:sym typeface="Calibri"/>
              </a:rPr>
              <a:t>Low cost isolation</a:t>
            </a:r>
            <a:endParaRPr b="1" sz="1900">
              <a:solidFill>
                <a:schemeClr val="dk1"/>
              </a:solidFill>
              <a:latin typeface="Calibri"/>
              <a:ea typeface="Calibri"/>
              <a:cs typeface="Calibri"/>
              <a:sym typeface="Calibri"/>
            </a:endParaRPr>
          </a:p>
          <a:p>
            <a:pPr indent="-311150" lvl="0" marL="876300" rtl="0" algn="l">
              <a:spcBef>
                <a:spcPts val="800"/>
              </a:spcBef>
              <a:spcAft>
                <a:spcPts val="0"/>
              </a:spcAft>
              <a:buClr>
                <a:schemeClr val="dk1"/>
              </a:buClr>
              <a:buSzPts val="1500"/>
              <a:buFont typeface="Noto Sans Symbols"/>
              <a:buChar char="➔"/>
            </a:pPr>
            <a:r>
              <a:rPr lang="en" sz="1500">
                <a:solidFill>
                  <a:schemeClr val="dk1"/>
                </a:solidFill>
                <a:latin typeface="Calibri"/>
                <a:ea typeface="Calibri"/>
                <a:cs typeface="Calibri"/>
                <a:sym typeface="Calibri"/>
              </a:rPr>
              <a:t>No forced data copies across trust boundary</a:t>
            </a:r>
            <a:endParaRPr b="1" sz="1900">
              <a:latin typeface="Calibri"/>
              <a:ea typeface="Calibri"/>
              <a:cs typeface="Calibri"/>
              <a:sym typeface="Calibri"/>
            </a:endParaRPr>
          </a:p>
          <a:p>
            <a:pPr indent="0" lvl="0" marL="0" marR="0" rtl="0" algn="l">
              <a:spcBef>
                <a:spcPts val="0"/>
              </a:spcBef>
              <a:spcAft>
                <a:spcPts val="0"/>
              </a:spcAft>
              <a:buNone/>
            </a:pPr>
            <a:r>
              <a:t/>
            </a:r>
            <a:endParaRPr b="1" sz="1900">
              <a:latin typeface="Calibri"/>
              <a:ea typeface="Calibri"/>
              <a:cs typeface="Calibri"/>
              <a:sym typeface="Calibri"/>
            </a:endParaRPr>
          </a:p>
          <a:p>
            <a:pPr indent="0" lvl="0" marL="0" marR="0" rtl="0" algn="l">
              <a:spcBef>
                <a:spcPts val="0"/>
              </a:spcBef>
              <a:spcAft>
                <a:spcPts val="0"/>
              </a:spcAft>
              <a:buNone/>
            </a:pPr>
            <a:r>
              <a:rPr lang="en" sz="1900" strike="noStrike">
                <a:solidFill>
                  <a:srgbClr val="000000"/>
                </a:solidFill>
                <a:latin typeface="Calibri"/>
                <a:ea typeface="Calibri"/>
                <a:cs typeface="Calibri"/>
                <a:sym typeface="Calibri"/>
              </a:rPr>
              <a:t>Tenant Locality And Work Stealing</a:t>
            </a:r>
            <a:endParaRPr b="0" sz="1900"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Avoid cross-core coordination while avoiding hotspots</a:t>
            </a:r>
            <a:endParaRPr b="0" i="0" sz="1500" u="none" cap="none" strike="noStrike">
              <a:solidFill>
                <a:srgbClr val="000000"/>
              </a:solidFill>
              <a:latin typeface="Calibri"/>
              <a:ea typeface="Calibri"/>
              <a:cs typeface="Calibri"/>
              <a:sym typeface="Calibri"/>
            </a:endParaRPr>
          </a:p>
          <a:p>
            <a:pPr indent="-177800" lvl="0" marL="393700" marR="0" rtl="0" algn="l">
              <a:spcBef>
                <a:spcPts val="1100"/>
              </a:spcBef>
              <a:spcAft>
                <a:spcPts val="0"/>
              </a:spcAft>
              <a:buClr>
                <a:srgbClr val="000000"/>
              </a:buClr>
              <a:buSzPts val="1800"/>
              <a:buFont typeface="Noto Sans Symbols"/>
              <a:buNone/>
            </a:pPr>
            <a:r>
              <a:t/>
            </a:r>
            <a:endParaRPr b="0" sz="1900" strike="noStrike">
              <a:solidFill>
                <a:srgbClr val="000000"/>
              </a:solidFill>
              <a:latin typeface="Calibri"/>
              <a:ea typeface="Calibri"/>
              <a:cs typeface="Calibri"/>
              <a:sym typeface="Calibri"/>
            </a:endParaRPr>
          </a:p>
          <a:p>
            <a:pPr indent="0" lvl="0" marL="0" marR="0" rtl="0" algn="l">
              <a:lnSpc>
                <a:spcPct val="90000"/>
              </a:lnSpc>
              <a:spcBef>
                <a:spcPts val="1100"/>
              </a:spcBef>
              <a:spcAft>
                <a:spcPts val="0"/>
              </a:spcAft>
              <a:buNone/>
            </a:pPr>
            <a:r>
              <a:rPr lang="en" sz="1900" strike="noStrike">
                <a:solidFill>
                  <a:srgbClr val="000000"/>
                </a:solidFill>
                <a:latin typeface="Calibri"/>
                <a:ea typeface="Calibri"/>
                <a:cs typeface="Calibri"/>
                <a:sym typeface="Calibri"/>
              </a:rPr>
              <a:t>Lightweight Cooperative Scheduling</a:t>
            </a:r>
            <a:endParaRPr sz="1900" strike="noStrike">
              <a:solidFill>
                <a:srgbClr val="000000"/>
              </a:solidFill>
              <a:latin typeface="Calibri"/>
              <a:ea typeface="Calibri"/>
              <a:cs typeface="Calibri"/>
              <a:sym typeface="Calibri"/>
            </a:endParaRPr>
          </a:p>
          <a:p>
            <a:pPr indent="-311150" lvl="0" marL="876300" marR="0" rtl="0" algn="l">
              <a:spcBef>
                <a:spcPts val="800"/>
              </a:spcBef>
              <a:spcAft>
                <a:spcPts val="0"/>
              </a:spcAft>
              <a:buClr>
                <a:srgbClr val="000000"/>
              </a:buClr>
              <a:buSzPts val="1500"/>
              <a:buFont typeface="Noto Sans Symbols"/>
              <a:buChar char="➔"/>
            </a:pPr>
            <a:r>
              <a:rPr b="0" i="0" lang="en" sz="1500" u="none" cap="none" strike="noStrike">
                <a:solidFill>
                  <a:srgbClr val="000000"/>
                </a:solidFill>
                <a:latin typeface="Calibri"/>
                <a:ea typeface="Calibri"/>
                <a:cs typeface="Calibri"/>
                <a:sym typeface="Calibri"/>
              </a:rPr>
              <a:t>Prevent long running extensions from starving short running ones</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Typical Deployment</a:t>
            </a:r>
            <a:endParaRPr>
              <a:latin typeface="Calibri"/>
              <a:ea typeface="Calibri"/>
              <a:cs typeface="Calibri"/>
              <a:sym typeface="Calibri"/>
            </a:endParaRPr>
          </a:p>
        </p:txBody>
      </p:sp>
      <p:sp>
        <p:nvSpPr>
          <p:cNvPr id="182" name="Google Shape;18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183" name="Google Shape;183;p21"/>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84" name="Google Shape;184;p21"/>
          <p:cNvSpPr/>
          <p:nvPr/>
        </p:nvSpPr>
        <p:spPr>
          <a:xfrm>
            <a:off x="86910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185" name="Google Shape;185;p21"/>
          <p:cNvSpPr/>
          <p:nvPr/>
        </p:nvSpPr>
        <p:spPr>
          <a:xfrm>
            <a:off x="243967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86" name="Google Shape;186;p21"/>
          <p:cNvSpPr/>
          <p:nvPr/>
        </p:nvSpPr>
        <p:spPr>
          <a:xfrm>
            <a:off x="243967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187" name="Google Shape;187;p21"/>
          <p:cNvSpPr/>
          <p:nvPr/>
        </p:nvSpPr>
        <p:spPr>
          <a:xfrm>
            <a:off x="401025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88" name="Google Shape;188;p21"/>
          <p:cNvSpPr/>
          <p:nvPr/>
        </p:nvSpPr>
        <p:spPr>
          <a:xfrm>
            <a:off x="401025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189" name="Google Shape;189;p21"/>
          <p:cNvSpPr/>
          <p:nvPr/>
        </p:nvSpPr>
        <p:spPr>
          <a:xfrm>
            <a:off x="558082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190" name="Google Shape;190;p21"/>
          <p:cNvSpPr/>
          <p:nvPr/>
        </p:nvSpPr>
        <p:spPr>
          <a:xfrm>
            <a:off x="558082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191" name="Google Shape;191;p21"/>
          <p:cNvSpPr/>
          <p:nvPr/>
        </p:nvSpPr>
        <p:spPr>
          <a:xfrm>
            <a:off x="1072450" y="2805552"/>
            <a:ext cx="5383368" cy="572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Network</a:t>
            </a:r>
            <a:endParaRPr b="1">
              <a:latin typeface="Calibri"/>
              <a:ea typeface="Calibri"/>
              <a:cs typeface="Calibri"/>
              <a:sym typeface="Calibri"/>
            </a:endParaRPr>
          </a:p>
        </p:txBody>
      </p:sp>
      <p:sp>
        <p:nvSpPr>
          <p:cNvPr id="192" name="Google Shape;192;p21"/>
          <p:cNvSpPr/>
          <p:nvPr/>
        </p:nvSpPr>
        <p:spPr>
          <a:xfrm>
            <a:off x="7151400" y="2312363"/>
            <a:ext cx="1566000" cy="15591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Calibri"/>
                <a:ea typeface="Calibri"/>
                <a:cs typeface="Calibri"/>
                <a:sym typeface="Calibri"/>
              </a:rPr>
              <a:t>Records are hash partitioned across servers</a:t>
            </a:r>
            <a:endParaRPr b="1" sz="1700">
              <a:latin typeface="Calibri"/>
              <a:ea typeface="Calibri"/>
              <a:cs typeface="Calibri"/>
              <a:sym typeface="Calibri"/>
            </a:endParaRPr>
          </a:p>
        </p:txBody>
      </p:sp>
      <p:sp>
        <p:nvSpPr>
          <p:cNvPr id="193" name="Google Shape;193;p21"/>
          <p:cNvSpPr txBox="1"/>
          <p:nvPr/>
        </p:nvSpPr>
        <p:spPr>
          <a:xfrm>
            <a:off x="311701" y="4542950"/>
            <a:ext cx="8405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Disaggregate Servers from Clients over Network, Scale-out each Independently</a:t>
            </a:r>
            <a:endParaRPr b="1" sz="1900">
              <a:latin typeface="Calibri"/>
              <a:ea typeface="Calibri"/>
              <a:cs typeface="Calibri"/>
              <a:sym typeface="Calibri"/>
            </a:endParaRPr>
          </a:p>
        </p:txBody>
      </p:sp>
      <p:grpSp>
        <p:nvGrpSpPr>
          <p:cNvPr id="194" name="Google Shape;194;p21"/>
          <p:cNvGrpSpPr/>
          <p:nvPr/>
        </p:nvGrpSpPr>
        <p:grpSpPr>
          <a:xfrm>
            <a:off x="1290968" y="3563911"/>
            <a:ext cx="292059" cy="543334"/>
            <a:chOff x="1006560" y="3903840"/>
            <a:chExt cx="457200" cy="723000"/>
          </a:xfrm>
        </p:grpSpPr>
        <p:sp>
          <p:nvSpPr>
            <p:cNvPr id="195" name="Google Shape;195;p2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96" name="Google Shape;196;p2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97" name="Google Shape;197;p2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198" name="Google Shape;198;p2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199" name="Google Shape;199;p21"/>
          <p:cNvGrpSpPr/>
          <p:nvPr/>
        </p:nvGrpSpPr>
        <p:grpSpPr>
          <a:xfrm>
            <a:off x="2861543" y="3563911"/>
            <a:ext cx="292059" cy="543334"/>
            <a:chOff x="1006560" y="3903840"/>
            <a:chExt cx="457200" cy="723000"/>
          </a:xfrm>
        </p:grpSpPr>
        <p:sp>
          <p:nvSpPr>
            <p:cNvPr id="200" name="Google Shape;200;p2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01" name="Google Shape;201;p2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02" name="Google Shape;202;p2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03" name="Google Shape;203;p2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04" name="Google Shape;204;p21"/>
          <p:cNvGrpSpPr/>
          <p:nvPr/>
        </p:nvGrpSpPr>
        <p:grpSpPr>
          <a:xfrm>
            <a:off x="4432118" y="3563911"/>
            <a:ext cx="292059" cy="543334"/>
            <a:chOff x="1006560" y="3903840"/>
            <a:chExt cx="457200" cy="723000"/>
          </a:xfrm>
        </p:grpSpPr>
        <p:sp>
          <p:nvSpPr>
            <p:cNvPr id="205" name="Google Shape;205;p2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06" name="Google Shape;206;p2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07" name="Google Shape;207;p2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08" name="Google Shape;208;p2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09" name="Google Shape;209;p21"/>
          <p:cNvGrpSpPr/>
          <p:nvPr/>
        </p:nvGrpSpPr>
        <p:grpSpPr>
          <a:xfrm>
            <a:off x="6006918" y="3563911"/>
            <a:ext cx="292059" cy="543334"/>
            <a:chOff x="1006560" y="3903840"/>
            <a:chExt cx="457200" cy="723000"/>
          </a:xfrm>
        </p:grpSpPr>
        <p:sp>
          <p:nvSpPr>
            <p:cNvPr id="210" name="Google Shape;210;p21"/>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11" name="Google Shape;211;p21"/>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12" name="Google Shape;212;p21"/>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13" name="Google Shape;213;p21"/>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52" name="Shape 3152"/>
        <p:cNvGrpSpPr/>
        <p:nvPr/>
      </p:nvGrpSpPr>
      <p:grpSpPr>
        <a:xfrm>
          <a:off x="0" y="0"/>
          <a:ext cx="0" cy="0"/>
          <a:chOff x="0" y="0"/>
          <a:chExt cx="0" cy="0"/>
        </a:xfrm>
      </p:grpSpPr>
      <p:sp>
        <p:nvSpPr>
          <p:cNvPr id="3153" name="Google Shape;3153;p93"/>
          <p:cNvSpPr/>
          <p:nvPr/>
        </p:nvSpPr>
        <p:spPr>
          <a:xfrm>
            <a:off x="3052927" y="3235029"/>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FFFF"/>
          </a:solidFill>
          <a:ln cap="flat" cmpd="sng" w="9525">
            <a:solidFill>
              <a:srgbClr val="FFFFFF"/>
            </a:solidFill>
            <a:prstDash val="solid"/>
            <a:round/>
            <a:headEnd len="sm" w="sm" type="none"/>
            <a:tailEnd len="sm" w="sm" type="none"/>
          </a:ln>
        </p:spPr>
      </p:sp>
      <p:sp>
        <p:nvSpPr>
          <p:cNvPr id="3154" name="Google Shape;3154;p93"/>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Low Cost Isolation</a:t>
            </a:r>
            <a:endParaRPr b="0" sz="2900" strike="noStrike">
              <a:solidFill>
                <a:srgbClr val="000000"/>
              </a:solidFill>
              <a:latin typeface="Calibri"/>
              <a:ea typeface="Calibri"/>
              <a:cs typeface="Calibri"/>
              <a:sym typeface="Calibri"/>
            </a:endParaRPr>
          </a:p>
        </p:txBody>
      </p:sp>
      <p:sp>
        <p:nvSpPr>
          <p:cNvPr id="3155" name="Google Shape;3155;p93"/>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No forced data copies across trust boundary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Ensure buffers outlast reference lifetime</a:t>
            </a:r>
            <a:endParaRPr b="0" sz="2200" strike="noStrike">
              <a:solidFill>
                <a:srgbClr val="000000"/>
              </a:solidFill>
              <a:latin typeface="Calibri"/>
              <a:ea typeface="Calibri"/>
              <a:cs typeface="Calibri"/>
              <a:sym typeface="Calibri"/>
            </a:endParaRPr>
          </a:p>
        </p:txBody>
      </p:sp>
      <p:sp>
        <p:nvSpPr>
          <p:cNvPr id="3156" name="Google Shape;3156;p93"/>
          <p:cNvSpPr/>
          <p:nvPr/>
        </p:nvSpPr>
        <p:spPr>
          <a:xfrm>
            <a:off x="1261141" y="2584562"/>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grpSp>
        <p:nvGrpSpPr>
          <p:cNvPr id="3157" name="Google Shape;3157;p93"/>
          <p:cNvGrpSpPr/>
          <p:nvPr/>
        </p:nvGrpSpPr>
        <p:grpSpPr>
          <a:xfrm>
            <a:off x="2490316" y="1929619"/>
            <a:ext cx="355946" cy="306309"/>
            <a:chOff x="2745360" y="2127240"/>
            <a:chExt cx="392400" cy="337680"/>
          </a:xfrm>
        </p:grpSpPr>
        <p:sp>
          <p:nvSpPr>
            <p:cNvPr id="3158" name="Google Shape;3158;p93"/>
            <p:cNvSpPr/>
            <p:nvPr/>
          </p:nvSpPr>
          <p:spPr>
            <a:xfrm rot="10800000">
              <a:off x="2745360" y="2345520"/>
              <a:ext cx="392400" cy="1194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59" name="Google Shape;3159;p93"/>
            <p:cNvSpPr/>
            <p:nvPr/>
          </p:nvSpPr>
          <p:spPr>
            <a:xfrm rot="10800000">
              <a:off x="2745360" y="223776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60" name="Google Shape;3160;p93"/>
            <p:cNvSpPr/>
            <p:nvPr/>
          </p:nvSpPr>
          <p:spPr>
            <a:xfrm rot="10800000">
              <a:off x="2745360" y="212724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161" name="Google Shape;3161;p93"/>
          <p:cNvGrpSpPr/>
          <p:nvPr/>
        </p:nvGrpSpPr>
        <p:grpSpPr>
          <a:xfrm>
            <a:off x="4479042" y="2995825"/>
            <a:ext cx="1476305" cy="919527"/>
            <a:chOff x="4937760" y="3302640"/>
            <a:chExt cx="1627500" cy="1013700"/>
          </a:xfrm>
        </p:grpSpPr>
        <p:sp>
          <p:nvSpPr>
            <p:cNvPr id="3162" name="Google Shape;3162;p93"/>
            <p:cNvSpPr/>
            <p:nvPr/>
          </p:nvSpPr>
          <p:spPr>
            <a:xfrm>
              <a:off x="4937760" y="3302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trike="noStrike">
                  <a:latin typeface="Calibri"/>
                  <a:ea typeface="Calibri"/>
                  <a:cs typeface="Calibri"/>
                  <a:sym typeface="Calibri"/>
                </a:rPr>
                <a:t> Request Buffer</a:t>
              </a:r>
              <a:r>
                <a:rPr b="0" lang="en" strike="noStrike">
                  <a:latin typeface="Calibri"/>
                  <a:ea typeface="Calibri"/>
                  <a:cs typeface="Calibri"/>
                  <a:sym typeface="Calibri"/>
                </a:rPr>
                <a:t> </a:t>
              </a:r>
              <a:endParaRPr b="0" strike="noStrike">
                <a:latin typeface="Arial"/>
                <a:ea typeface="Arial"/>
                <a:cs typeface="Arial"/>
                <a:sym typeface="Arial"/>
              </a:endParaRPr>
            </a:p>
          </p:txBody>
        </p:sp>
        <p:sp>
          <p:nvSpPr>
            <p:cNvPr id="3163" name="Google Shape;3163;p93"/>
            <p:cNvSpPr/>
            <p:nvPr/>
          </p:nvSpPr>
          <p:spPr>
            <a:xfrm>
              <a:off x="4937760" y="3950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600" strike="noStrike">
                  <a:latin typeface="Calibri"/>
                  <a:ea typeface="Calibri"/>
                  <a:cs typeface="Calibri"/>
                  <a:sym typeface="Calibri"/>
                </a:rPr>
                <a:t> </a:t>
              </a:r>
              <a:r>
                <a:rPr b="1" lang="en" strike="noStrike">
                  <a:latin typeface="Calibri"/>
                  <a:ea typeface="Calibri"/>
                  <a:cs typeface="Calibri"/>
                  <a:sym typeface="Calibri"/>
                </a:rPr>
                <a:t>Response Buffer</a:t>
              </a:r>
              <a:r>
                <a:rPr b="0" lang="en" sz="1600" strike="noStrike">
                  <a:latin typeface="Calibri"/>
                  <a:ea typeface="Calibri"/>
                  <a:cs typeface="Calibri"/>
                  <a:sym typeface="Calibri"/>
                </a:rPr>
                <a:t> </a:t>
              </a:r>
              <a:endParaRPr b="0" sz="1600" strike="noStrike">
                <a:latin typeface="Arial"/>
                <a:ea typeface="Arial"/>
                <a:cs typeface="Arial"/>
                <a:sym typeface="Arial"/>
              </a:endParaRPr>
            </a:p>
          </p:txBody>
        </p:sp>
      </p:grpSp>
      <p:sp>
        <p:nvSpPr>
          <p:cNvPr id="3164" name="Google Shape;3164;p93"/>
          <p:cNvSpPr/>
          <p:nvPr/>
        </p:nvSpPr>
        <p:spPr>
          <a:xfrm>
            <a:off x="6719770" y="3332338"/>
            <a:ext cx="2073600" cy="100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Send references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to extension</a:t>
            </a:r>
            <a:endParaRPr b="0" sz="1800" strike="noStrike">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68" name="Shape 3168"/>
        <p:cNvGrpSpPr/>
        <p:nvPr/>
      </p:nvGrpSpPr>
      <p:grpSpPr>
        <a:xfrm>
          <a:off x="0" y="0"/>
          <a:ext cx="0" cy="0"/>
          <a:chOff x="0" y="0"/>
          <a:chExt cx="0" cy="0"/>
        </a:xfrm>
      </p:grpSpPr>
      <p:sp>
        <p:nvSpPr>
          <p:cNvPr id="3169" name="Google Shape;3169;p94"/>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Low Cost Isolation</a:t>
            </a:r>
            <a:endParaRPr b="0" sz="2900" strike="noStrike">
              <a:solidFill>
                <a:srgbClr val="000000"/>
              </a:solidFill>
              <a:latin typeface="Calibri"/>
              <a:ea typeface="Calibri"/>
              <a:cs typeface="Calibri"/>
              <a:sym typeface="Calibri"/>
            </a:endParaRPr>
          </a:p>
        </p:txBody>
      </p:sp>
      <p:sp>
        <p:nvSpPr>
          <p:cNvPr id="3170" name="Google Shape;3170;p94"/>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No forced data copies across trust boundary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Ensure buffers outlast reference lifetime</a:t>
            </a:r>
            <a:endParaRPr b="0" sz="2200" strike="noStrike">
              <a:solidFill>
                <a:srgbClr val="000000"/>
              </a:solidFill>
              <a:latin typeface="Calibri"/>
              <a:ea typeface="Calibri"/>
              <a:cs typeface="Calibri"/>
              <a:sym typeface="Calibri"/>
            </a:endParaRPr>
          </a:p>
        </p:txBody>
      </p:sp>
      <p:grpSp>
        <p:nvGrpSpPr>
          <p:cNvPr id="3171" name="Google Shape;3171;p94"/>
          <p:cNvGrpSpPr/>
          <p:nvPr/>
        </p:nvGrpSpPr>
        <p:grpSpPr>
          <a:xfrm>
            <a:off x="2490316" y="1929619"/>
            <a:ext cx="355946" cy="306309"/>
            <a:chOff x="2745360" y="2127240"/>
            <a:chExt cx="392400" cy="337680"/>
          </a:xfrm>
        </p:grpSpPr>
        <p:sp>
          <p:nvSpPr>
            <p:cNvPr id="3172" name="Google Shape;3172;p94"/>
            <p:cNvSpPr/>
            <p:nvPr/>
          </p:nvSpPr>
          <p:spPr>
            <a:xfrm rot="10800000">
              <a:off x="2745360" y="2345520"/>
              <a:ext cx="392400" cy="1194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3" name="Google Shape;3173;p94"/>
            <p:cNvSpPr/>
            <p:nvPr/>
          </p:nvSpPr>
          <p:spPr>
            <a:xfrm rot="10800000">
              <a:off x="2745360" y="223776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74" name="Google Shape;3174;p94"/>
            <p:cNvSpPr/>
            <p:nvPr/>
          </p:nvSpPr>
          <p:spPr>
            <a:xfrm rot="10800000">
              <a:off x="2745360" y="212724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175" name="Google Shape;3175;p94"/>
          <p:cNvSpPr/>
          <p:nvPr/>
        </p:nvSpPr>
        <p:spPr>
          <a:xfrm>
            <a:off x="6718464" y="333103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Send references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to extension</a:t>
            </a:r>
            <a:endParaRPr b="0" sz="1800" strike="noStrike">
              <a:latin typeface="Arial"/>
              <a:ea typeface="Arial"/>
              <a:cs typeface="Arial"/>
              <a:sym typeface="Arial"/>
            </a:endParaRPr>
          </a:p>
        </p:txBody>
      </p:sp>
      <p:sp>
        <p:nvSpPr>
          <p:cNvPr id="3176" name="Google Shape;3176;p94"/>
          <p:cNvSpPr/>
          <p:nvPr/>
        </p:nvSpPr>
        <p:spPr>
          <a:xfrm>
            <a:off x="1261141" y="2584562"/>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grpSp>
        <p:nvGrpSpPr>
          <p:cNvPr id="3177" name="Google Shape;3177;p94"/>
          <p:cNvGrpSpPr/>
          <p:nvPr/>
        </p:nvGrpSpPr>
        <p:grpSpPr>
          <a:xfrm>
            <a:off x="4479042" y="2995825"/>
            <a:ext cx="1476305" cy="919527"/>
            <a:chOff x="4937760" y="3302640"/>
            <a:chExt cx="1627500" cy="1013700"/>
          </a:xfrm>
        </p:grpSpPr>
        <p:sp>
          <p:nvSpPr>
            <p:cNvPr id="3178" name="Google Shape;3178;p94"/>
            <p:cNvSpPr/>
            <p:nvPr/>
          </p:nvSpPr>
          <p:spPr>
            <a:xfrm>
              <a:off x="4937760" y="3302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trike="noStrike">
                  <a:latin typeface="Calibri"/>
                  <a:ea typeface="Calibri"/>
                  <a:cs typeface="Calibri"/>
                  <a:sym typeface="Calibri"/>
                </a:rPr>
                <a:t> Request Buffer</a:t>
              </a:r>
              <a:r>
                <a:rPr b="0" lang="en" strike="noStrike">
                  <a:latin typeface="Calibri"/>
                  <a:ea typeface="Calibri"/>
                  <a:cs typeface="Calibri"/>
                  <a:sym typeface="Calibri"/>
                </a:rPr>
                <a:t> </a:t>
              </a:r>
              <a:endParaRPr b="0" strike="noStrike">
                <a:latin typeface="Arial"/>
                <a:ea typeface="Arial"/>
                <a:cs typeface="Arial"/>
                <a:sym typeface="Arial"/>
              </a:endParaRPr>
            </a:p>
          </p:txBody>
        </p:sp>
        <p:sp>
          <p:nvSpPr>
            <p:cNvPr id="3179" name="Google Shape;3179;p94"/>
            <p:cNvSpPr/>
            <p:nvPr/>
          </p:nvSpPr>
          <p:spPr>
            <a:xfrm>
              <a:off x="4937760" y="3950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600" strike="noStrike">
                  <a:latin typeface="Calibri"/>
                  <a:ea typeface="Calibri"/>
                  <a:cs typeface="Calibri"/>
                  <a:sym typeface="Calibri"/>
                </a:rPr>
                <a:t> </a:t>
              </a:r>
              <a:r>
                <a:rPr b="1" lang="en" strike="noStrike">
                  <a:latin typeface="Calibri"/>
                  <a:ea typeface="Calibri"/>
                  <a:cs typeface="Calibri"/>
                  <a:sym typeface="Calibri"/>
                </a:rPr>
                <a:t>Response Buffer</a:t>
              </a:r>
              <a:r>
                <a:rPr b="0" lang="en" sz="1600" strike="noStrike">
                  <a:latin typeface="Calibri"/>
                  <a:ea typeface="Calibri"/>
                  <a:cs typeface="Calibri"/>
                  <a:sym typeface="Calibri"/>
                </a:rPr>
                <a:t> </a:t>
              </a:r>
              <a:endParaRPr b="0" sz="1600" strike="noStrike">
                <a:latin typeface="Arial"/>
                <a:ea typeface="Arial"/>
                <a:cs typeface="Arial"/>
                <a:sym typeface="Arial"/>
              </a:endParaRPr>
            </a:p>
          </p:txBody>
        </p:sp>
      </p:grpSp>
      <p:sp>
        <p:nvSpPr>
          <p:cNvPr id="3180" name="Google Shape;3180;p94"/>
          <p:cNvSpPr/>
          <p:nvPr/>
        </p:nvSpPr>
        <p:spPr>
          <a:xfrm>
            <a:off x="3051621" y="3233723"/>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000A"/>
          </a:solidFill>
          <a:ln cap="flat" cmpd="sng" w="9525">
            <a:solidFill>
              <a:srgbClr val="FF000A"/>
            </a:solidFill>
            <a:prstDash val="solid"/>
            <a:round/>
            <a:headEnd len="sm" w="sm" type="none"/>
            <a:tailEnd len="sm" w="sm" type="none"/>
          </a:ln>
        </p:spPr>
      </p:sp>
      <p:sp>
        <p:nvSpPr>
          <p:cNvPr id="3181" name="Google Shape;3181;p94"/>
          <p:cNvSpPr/>
          <p:nvPr/>
        </p:nvSpPr>
        <p:spPr>
          <a:xfrm>
            <a:off x="3129993" y="2960736"/>
            <a:ext cx="1107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a:latin typeface="Calibri"/>
                <a:ea typeface="Calibri"/>
                <a:cs typeface="Calibri"/>
                <a:sym typeface="Calibri"/>
              </a:rPr>
              <a:t>              </a:t>
            </a:r>
            <a:r>
              <a:rPr b="1" lang="en" sz="1500" strike="noStrike">
                <a:solidFill>
                  <a:srgbClr val="000000"/>
                </a:solidFill>
                <a:latin typeface="Calibri"/>
                <a:ea typeface="Calibri"/>
                <a:cs typeface="Calibri"/>
                <a:sym typeface="Calibri"/>
              </a:rPr>
              <a:t>Refs</a:t>
            </a:r>
            <a:endParaRPr b="0" sz="1500" strike="noStrike">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85" name="Shape 3185"/>
        <p:cNvGrpSpPr/>
        <p:nvPr/>
      </p:nvGrpSpPr>
      <p:grpSpPr>
        <a:xfrm>
          <a:off x="0" y="0"/>
          <a:ext cx="0" cy="0"/>
          <a:chOff x="0" y="0"/>
          <a:chExt cx="0" cy="0"/>
        </a:xfrm>
      </p:grpSpPr>
      <p:sp>
        <p:nvSpPr>
          <p:cNvPr id="3186" name="Google Shape;3186;p95"/>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Low Cost Isolation</a:t>
            </a:r>
            <a:endParaRPr b="0" sz="2900" strike="noStrike">
              <a:solidFill>
                <a:srgbClr val="000000"/>
              </a:solidFill>
              <a:latin typeface="Calibri"/>
              <a:ea typeface="Calibri"/>
              <a:cs typeface="Calibri"/>
              <a:sym typeface="Calibri"/>
            </a:endParaRPr>
          </a:p>
        </p:txBody>
      </p:sp>
      <p:sp>
        <p:nvSpPr>
          <p:cNvPr id="3187" name="Google Shape;3187;p95"/>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No forced data copies across trust boundary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Ensure buffers outlast reference lifetime</a:t>
            </a:r>
            <a:endParaRPr b="0" sz="2200" strike="noStrike">
              <a:solidFill>
                <a:srgbClr val="000000"/>
              </a:solidFill>
              <a:latin typeface="Calibri"/>
              <a:ea typeface="Calibri"/>
              <a:cs typeface="Calibri"/>
              <a:sym typeface="Calibri"/>
            </a:endParaRPr>
          </a:p>
        </p:txBody>
      </p:sp>
      <p:grpSp>
        <p:nvGrpSpPr>
          <p:cNvPr id="3188" name="Google Shape;3188;p95"/>
          <p:cNvGrpSpPr/>
          <p:nvPr/>
        </p:nvGrpSpPr>
        <p:grpSpPr>
          <a:xfrm>
            <a:off x="2490316" y="1929619"/>
            <a:ext cx="355946" cy="306309"/>
            <a:chOff x="2745360" y="2127240"/>
            <a:chExt cx="392400" cy="337680"/>
          </a:xfrm>
        </p:grpSpPr>
        <p:sp>
          <p:nvSpPr>
            <p:cNvPr id="3189" name="Google Shape;3189;p95"/>
            <p:cNvSpPr/>
            <p:nvPr/>
          </p:nvSpPr>
          <p:spPr>
            <a:xfrm rot="10800000">
              <a:off x="2745360" y="2345520"/>
              <a:ext cx="392400" cy="1194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90" name="Google Shape;3190;p95"/>
            <p:cNvSpPr/>
            <p:nvPr/>
          </p:nvSpPr>
          <p:spPr>
            <a:xfrm rot="10800000">
              <a:off x="2745360" y="223776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91" name="Google Shape;3191;p95"/>
            <p:cNvSpPr/>
            <p:nvPr/>
          </p:nvSpPr>
          <p:spPr>
            <a:xfrm rot="10800000">
              <a:off x="2745360" y="212724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192" name="Google Shape;3192;p95"/>
          <p:cNvSpPr/>
          <p:nvPr/>
        </p:nvSpPr>
        <p:spPr>
          <a:xfrm>
            <a:off x="6718464" y="333103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Statically ensure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RPC buffers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outlast lifetime</a:t>
            </a:r>
            <a:endParaRPr b="0" sz="1800" strike="noStrike">
              <a:latin typeface="Arial"/>
              <a:ea typeface="Arial"/>
              <a:cs typeface="Arial"/>
              <a:sym typeface="Arial"/>
            </a:endParaRPr>
          </a:p>
        </p:txBody>
      </p:sp>
      <p:sp>
        <p:nvSpPr>
          <p:cNvPr id="3193" name="Google Shape;3193;p95"/>
          <p:cNvSpPr/>
          <p:nvPr/>
        </p:nvSpPr>
        <p:spPr>
          <a:xfrm>
            <a:off x="912384" y="2571174"/>
            <a:ext cx="165888" cy="1766585"/>
          </a:xfrm>
          <a:custGeom>
            <a:rect b="b" l="l" r="r" t="t"/>
            <a:pathLst>
              <a:path extrusionOk="0" h="5412" w="510">
                <a:moveTo>
                  <a:pt x="509" y="0"/>
                </a:moveTo>
                <a:cubicBezTo>
                  <a:pt x="381" y="0"/>
                  <a:pt x="254" y="225"/>
                  <a:pt x="254" y="450"/>
                </a:cubicBezTo>
                <a:lnTo>
                  <a:pt x="254" y="2254"/>
                </a:lnTo>
                <a:cubicBezTo>
                  <a:pt x="254" y="2480"/>
                  <a:pt x="127" y="2705"/>
                  <a:pt x="0" y="2705"/>
                </a:cubicBezTo>
                <a:cubicBezTo>
                  <a:pt x="127" y="2705"/>
                  <a:pt x="254" y="2930"/>
                  <a:pt x="254" y="3156"/>
                </a:cubicBezTo>
                <a:lnTo>
                  <a:pt x="254" y="4960"/>
                </a:lnTo>
                <a:cubicBezTo>
                  <a:pt x="254" y="5185"/>
                  <a:pt x="381" y="5411"/>
                  <a:pt x="509" y="5411"/>
                </a:cubicBezTo>
              </a:path>
            </a:pathLst>
          </a:custGeom>
          <a:noFill/>
          <a:ln cap="flat" cmpd="sng" w="38150">
            <a:solidFill>
              <a:srgbClr val="FF000A"/>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194" name="Google Shape;3194;p95"/>
          <p:cNvSpPr/>
          <p:nvPr/>
        </p:nvSpPr>
        <p:spPr>
          <a:xfrm>
            <a:off x="83576" y="3303275"/>
            <a:ext cx="8544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Lifetime</a:t>
            </a:r>
            <a:endParaRPr b="0" sz="1500" strike="noStrike">
              <a:latin typeface="Arial"/>
              <a:ea typeface="Arial"/>
              <a:cs typeface="Arial"/>
              <a:sym typeface="Arial"/>
            </a:endParaRPr>
          </a:p>
        </p:txBody>
      </p:sp>
      <p:sp>
        <p:nvSpPr>
          <p:cNvPr id="3195" name="Google Shape;3195;p95"/>
          <p:cNvSpPr/>
          <p:nvPr/>
        </p:nvSpPr>
        <p:spPr>
          <a:xfrm>
            <a:off x="6718464" y="2071242"/>
            <a:ext cx="2073600" cy="100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Statically ensure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record stays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stable across yields</a:t>
            </a:r>
            <a:endParaRPr b="0" sz="1800" strike="noStrike">
              <a:latin typeface="Arial"/>
              <a:ea typeface="Arial"/>
              <a:cs typeface="Arial"/>
              <a:sym typeface="Arial"/>
            </a:endParaRPr>
          </a:p>
        </p:txBody>
      </p:sp>
      <p:sp>
        <p:nvSpPr>
          <p:cNvPr id="3196" name="Google Shape;3196;p95"/>
          <p:cNvSpPr/>
          <p:nvPr/>
        </p:nvSpPr>
        <p:spPr>
          <a:xfrm>
            <a:off x="1261141" y="2584562"/>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grpSp>
        <p:nvGrpSpPr>
          <p:cNvPr id="3197" name="Google Shape;3197;p95"/>
          <p:cNvGrpSpPr/>
          <p:nvPr/>
        </p:nvGrpSpPr>
        <p:grpSpPr>
          <a:xfrm>
            <a:off x="4479042" y="2995825"/>
            <a:ext cx="1476305" cy="919527"/>
            <a:chOff x="4937760" y="3302640"/>
            <a:chExt cx="1627500" cy="1013700"/>
          </a:xfrm>
        </p:grpSpPr>
        <p:sp>
          <p:nvSpPr>
            <p:cNvPr id="3198" name="Google Shape;3198;p95"/>
            <p:cNvSpPr/>
            <p:nvPr/>
          </p:nvSpPr>
          <p:spPr>
            <a:xfrm>
              <a:off x="4937760" y="3302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trike="noStrike">
                  <a:latin typeface="Calibri"/>
                  <a:ea typeface="Calibri"/>
                  <a:cs typeface="Calibri"/>
                  <a:sym typeface="Calibri"/>
                </a:rPr>
                <a:t> Request Buffer</a:t>
              </a:r>
              <a:r>
                <a:rPr b="0" lang="en" strike="noStrike">
                  <a:latin typeface="Calibri"/>
                  <a:ea typeface="Calibri"/>
                  <a:cs typeface="Calibri"/>
                  <a:sym typeface="Calibri"/>
                </a:rPr>
                <a:t> </a:t>
              </a:r>
              <a:endParaRPr b="0" strike="noStrike">
                <a:latin typeface="Arial"/>
                <a:ea typeface="Arial"/>
                <a:cs typeface="Arial"/>
                <a:sym typeface="Arial"/>
              </a:endParaRPr>
            </a:p>
          </p:txBody>
        </p:sp>
        <p:sp>
          <p:nvSpPr>
            <p:cNvPr id="3199" name="Google Shape;3199;p95"/>
            <p:cNvSpPr/>
            <p:nvPr/>
          </p:nvSpPr>
          <p:spPr>
            <a:xfrm>
              <a:off x="4937760" y="3950640"/>
              <a:ext cx="1627500" cy="365700"/>
            </a:xfrm>
            <a:prstGeom prst="rect">
              <a:avLst/>
            </a:prstGeom>
            <a:solidFill>
              <a:srgbClr val="ADC5E7"/>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600" strike="noStrike">
                  <a:latin typeface="Calibri"/>
                  <a:ea typeface="Calibri"/>
                  <a:cs typeface="Calibri"/>
                  <a:sym typeface="Calibri"/>
                </a:rPr>
                <a:t> </a:t>
              </a:r>
              <a:r>
                <a:rPr b="1" lang="en" strike="noStrike">
                  <a:latin typeface="Calibri"/>
                  <a:ea typeface="Calibri"/>
                  <a:cs typeface="Calibri"/>
                  <a:sym typeface="Calibri"/>
                </a:rPr>
                <a:t>Response Buffer</a:t>
              </a:r>
              <a:r>
                <a:rPr b="0" lang="en" sz="1600" strike="noStrike">
                  <a:latin typeface="Calibri"/>
                  <a:ea typeface="Calibri"/>
                  <a:cs typeface="Calibri"/>
                  <a:sym typeface="Calibri"/>
                </a:rPr>
                <a:t> </a:t>
              </a:r>
              <a:endParaRPr b="0" sz="1600" strike="noStrike">
                <a:latin typeface="Arial"/>
                <a:ea typeface="Arial"/>
                <a:cs typeface="Arial"/>
                <a:sym typeface="Arial"/>
              </a:endParaRPr>
            </a:p>
          </p:txBody>
        </p:sp>
      </p:grpSp>
      <p:sp>
        <p:nvSpPr>
          <p:cNvPr id="3200" name="Google Shape;3200;p95"/>
          <p:cNvSpPr/>
          <p:nvPr/>
        </p:nvSpPr>
        <p:spPr>
          <a:xfrm>
            <a:off x="3051621" y="3233723"/>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000A"/>
          </a:solidFill>
          <a:ln cap="flat" cmpd="sng" w="9525">
            <a:solidFill>
              <a:srgbClr val="FF000A"/>
            </a:solidFill>
            <a:prstDash val="solid"/>
            <a:round/>
            <a:headEnd len="sm" w="sm" type="none"/>
            <a:tailEnd len="sm" w="sm" type="none"/>
          </a:ln>
        </p:spPr>
      </p:sp>
      <p:sp>
        <p:nvSpPr>
          <p:cNvPr id="3201" name="Google Shape;3201;p95"/>
          <p:cNvSpPr/>
          <p:nvPr/>
        </p:nvSpPr>
        <p:spPr>
          <a:xfrm>
            <a:off x="3129993" y="2960736"/>
            <a:ext cx="1107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a:latin typeface="Calibri"/>
                <a:ea typeface="Calibri"/>
                <a:cs typeface="Calibri"/>
                <a:sym typeface="Calibri"/>
              </a:rPr>
              <a:t>              </a:t>
            </a:r>
            <a:r>
              <a:rPr b="1" lang="en" sz="1500" strike="noStrike">
                <a:solidFill>
                  <a:srgbClr val="000000"/>
                </a:solidFill>
                <a:latin typeface="Calibri"/>
                <a:ea typeface="Calibri"/>
                <a:cs typeface="Calibri"/>
                <a:sym typeface="Calibri"/>
              </a:rPr>
              <a:t>Refs</a:t>
            </a:r>
            <a:endParaRPr b="0" sz="1500" strike="noStrike">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05" name="Shape 3205"/>
        <p:cNvGrpSpPr/>
        <p:nvPr/>
      </p:nvGrpSpPr>
      <p:grpSpPr>
        <a:xfrm>
          <a:off x="0" y="0"/>
          <a:ext cx="0" cy="0"/>
          <a:chOff x="0" y="0"/>
          <a:chExt cx="0" cy="0"/>
        </a:xfrm>
      </p:grpSpPr>
      <p:sp>
        <p:nvSpPr>
          <p:cNvPr id="3206" name="Google Shape;3206;p96"/>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Low Cost Isolation</a:t>
            </a:r>
            <a:endParaRPr b="0" sz="2900" strike="noStrike">
              <a:solidFill>
                <a:srgbClr val="000000"/>
              </a:solidFill>
              <a:latin typeface="Calibri"/>
              <a:ea typeface="Calibri"/>
              <a:cs typeface="Calibri"/>
              <a:sym typeface="Calibri"/>
            </a:endParaRPr>
          </a:p>
        </p:txBody>
      </p:sp>
      <p:sp>
        <p:nvSpPr>
          <p:cNvPr id="3207" name="Google Shape;3207;p96"/>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No forced data copies across trust boundary</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Ensure buffers outlast reference lifetime</a:t>
            </a:r>
            <a:endParaRPr b="0" sz="2200" strike="noStrike">
              <a:solidFill>
                <a:srgbClr val="000000"/>
              </a:solidFill>
              <a:latin typeface="Calibri"/>
              <a:ea typeface="Calibri"/>
              <a:cs typeface="Calibri"/>
              <a:sym typeface="Calibri"/>
            </a:endParaRPr>
          </a:p>
        </p:txBody>
      </p:sp>
      <p:grpSp>
        <p:nvGrpSpPr>
          <p:cNvPr id="3208" name="Google Shape;3208;p96"/>
          <p:cNvGrpSpPr/>
          <p:nvPr/>
        </p:nvGrpSpPr>
        <p:grpSpPr>
          <a:xfrm>
            <a:off x="2490316" y="1929619"/>
            <a:ext cx="355946" cy="306309"/>
            <a:chOff x="2745360" y="2127240"/>
            <a:chExt cx="392400" cy="337680"/>
          </a:xfrm>
        </p:grpSpPr>
        <p:sp>
          <p:nvSpPr>
            <p:cNvPr id="3209" name="Google Shape;3209;p96"/>
            <p:cNvSpPr/>
            <p:nvPr/>
          </p:nvSpPr>
          <p:spPr>
            <a:xfrm rot="10800000">
              <a:off x="2745360" y="2345520"/>
              <a:ext cx="392400" cy="1194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10" name="Google Shape;3210;p96"/>
            <p:cNvSpPr/>
            <p:nvPr/>
          </p:nvSpPr>
          <p:spPr>
            <a:xfrm rot="10800000">
              <a:off x="2745360" y="223776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11" name="Google Shape;3211;p96"/>
            <p:cNvSpPr/>
            <p:nvPr/>
          </p:nvSpPr>
          <p:spPr>
            <a:xfrm rot="10800000">
              <a:off x="2745360" y="2127240"/>
              <a:ext cx="392400" cy="115200"/>
            </a:xfrm>
            <a:prstGeom prst="rect">
              <a:avLst/>
            </a:prstGeom>
            <a:solidFill>
              <a:srgbClr val="FFFFFF"/>
            </a:solidFill>
            <a:ln cap="flat" cmpd="sng" w="9525">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212" name="Google Shape;3212;p96"/>
          <p:cNvSpPr/>
          <p:nvPr/>
        </p:nvSpPr>
        <p:spPr>
          <a:xfrm>
            <a:off x="4478976" y="3268010"/>
            <a:ext cx="1476300" cy="331800"/>
          </a:xfrm>
          <a:prstGeom prst="rect">
            <a:avLst/>
          </a:prstGeom>
          <a:solidFill>
            <a:srgbClr val="FCC79B"/>
          </a:solidFill>
          <a:ln cap="flat" cmpd="sng" w="9525">
            <a:solidFill>
              <a:srgbClr val="000000"/>
            </a:solidFill>
            <a:prstDash val="solid"/>
            <a:round/>
            <a:headEnd len="sm" w="sm" type="none"/>
            <a:tailEnd len="sm" w="sm" type="none"/>
          </a:ln>
        </p:spPr>
        <p:txBody>
          <a:bodyPr anchorCtr="0" anchor="ctr" bIns="40825" lIns="81625" spcFirstLastPara="1" rIns="81625" wrap="square" tIns="40825">
            <a:noAutofit/>
          </a:bodyPr>
          <a:lstStyle/>
          <a:p>
            <a:pPr indent="0" lvl="0" marL="0" marR="0" rtl="0" algn="ctr">
              <a:spcBef>
                <a:spcPts val="0"/>
              </a:spcBef>
              <a:spcAft>
                <a:spcPts val="0"/>
              </a:spcAft>
              <a:buNone/>
            </a:pPr>
            <a:r>
              <a:rPr b="1" lang="en" sz="1600" strike="noStrike">
                <a:latin typeface="Calibri"/>
                <a:ea typeface="Calibri"/>
                <a:cs typeface="Calibri"/>
                <a:sym typeface="Calibri"/>
              </a:rPr>
              <a:t> Record</a:t>
            </a:r>
            <a:endParaRPr b="0" sz="1600" strike="noStrike">
              <a:latin typeface="Arial"/>
              <a:ea typeface="Arial"/>
              <a:cs typeface="Arial"/>
              <a:sym typeface="Arial"/>
            </a:endParaRPr>
          </a:p>
        </p:txBody>
      </p:sp>
      <p:sp>
        <p:nvSpPr>
          <p:cNvPr id="3213" name="Google Shape;3213;p96"/>
          <p:cNvSpPr/>
          <p:nvPr/>
        </p:nvSpPr>
        <p:spPr>
          <a:xfrm>
            <a:off x="6718464" y="2932142"/>
            <a:ext cx="2073600" cy="10035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Statically ensure</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record stays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stable across yields</a:t>
            </a:r>
            <a:endParaRPr b="0" sz="1800" strike="noStrike">
              <a:latin typeface="Arial"/>
              <a:ea typeface="Arial"/>
              <a:cs typeface="Arial"/>
              <a:sym typeface="Arial"/>
            </a:endParaRPr>
          </a:p>
        </p:txBody>
      </p:sp>
      <p:sp>
        <p:nvSpPr>
          <p:cNvPr id="3214" name="Google Shape;3214;p96"/>
          <p:cNvSpPr/>
          <p:nvPr/>
        </p:nvSpPr>
        <p:spPr>
          <a:xfrm>
            <a:off x="912384" y="2571174"/>
            <a:ext cx="165888" cy="1766585"/>
          </a:xfrm>
          <a:custGeom>
            <a:rect b="b" l="l" r="r" t="t"/>
            <a:pathLst>
              <a:path extrusionOk="0" h="5412" w="510">
                <a:moveTo>
                  <a:pt x="509" y="0"/>
                </a:moveTo>
                <a:cubicBezTo>
                  <a:pt x="381" y="0"/>
                  <a:pt x="254" y="225"/>
                  <a:pt x="254" y="450"/>
                </a:cubicBezTo>
                <a:lnTo>
                  <a:pt x="254" y="2254"/>
                </a:lnTo>
                <a:cubicBezTo>
                  <a:pt x="254" y="2480"/>
                  <a:pt x="127" y="2705"/>
                  <a:pt x="0" y="2705"/>
                </a:cubicBezTo>
                <a:cubicBezTo>
                  <a:pt x="127" y="2705"/>
                  <a:pt x="254" y="2930"/>
                  <a:pt x="254" y="3156"/>
                </a:cubicBezTo>
                <a:lnTo>
                  <a:pt x="254" y="4960"/>
                </a:lnTo>
                <a:cubicBezTo>
                  <a:pt x="254" y="5185"/>
                  <a:pt x="381" y="5411"/>
                  <a:pt x="509" y="5411"/>
                </a:cubicBezTo>
              </a:path>
            </a:pathLst>
          </a:custGeom>
          <a:noFill/>
          <a:ln cap="flat" cmpd="sng" w="38150">
            <a:solidFill>
              <a:srgbClr val="FF000A"/>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15" name="Google Shape;3215;p96"/>
          <p:cNvSpPr/>
          <p:nvPr/>
        </p:nvSpPr>
        <p:spPr>
          <a:xfrm>
            <a:off x="83576" y="3303275"/>
            <a:ext cx="8544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Lifetime</a:t>
            </a:r>
            <a:endParaRPr b="0" sz="1500" strike="noStrike">
              <a:latin typeface="Arial"/>
              <a:ea typeface="Arial"/>
              <a:cs typeface="Arial"/>
              <a:sym typeface="Arial"/>
            </a:endParaRPr>
          </a:p>
        </p:txBody>
      </p:sp>
      <p:sp>
        <p:nvSpPr>
          <p:cNvPr id="3216" name="Google Shape;3216;p96"/>
          <p:cNvSpPr/>
          <p:nvPr/>
        </p:nvSpPr>
        <p:spPr>
          <a:xfrm>
            <a:off x="1261141" y="2584562"/>
            <a:ext cx="2405376" cy="1741764"/>
          </a:xfrm>
          <a:custGeom>
            <a:rect b="b" l="l" r="r" t="t"/>
            <a:pathLst>
              <a:path extrusionOk="0" h="5336" w="7368">
                <a:moveTo>
                  <a:pt x="889" y="0"/>
                </a:moveTo>
                <a:cubicBezTo>
                  <a:pt x="444" y="0"/>
                  <a:pt x="0" y="444"/>
                  <a:pt x="0" y="889"/>
                </a:cubicBezTo>
                <a:lnTo>
                  <a:pt x="0" y="4445"/>
                </a:lnTo>
                <a:cubicBezTo>
                  <a:pt x="0" y="4890"/>
                  <a:pt x="444" y="5335"/>
                  <a:pt x="889" y="5335"/>
                </a:cubicBezTo>
                <a:lnTo>
                  <a:pt x="6477" y="5335"/>
                </a:lnTo>
                <a:cubicBezTo>
                  <a:pt x="6922" y="5335"/>
                  <a:pt x="7367" y="4890"/>
                  <a:pt x="7367" y="4445"/>
                </a:cubicBezTo>
                <a:lnTo>
                  <a:pt x="7367" y="889"/>
                </a:lnTo>
                <a:cubicBezTo>
                  <a:pt x="7367" y="444"/>
                  <a:pt x="6922" y="0"/>
                  <a:pt x="6477" y="0"/>
                </a:cubicBezTo>
                <a:lnTo>
                  <a:pt x="889" y="0"/>
                </a:lnTo>
              </a:path>
            </a:pathLst>
          </a:custGeom>
          <a:solidFill>
            <a:srgbClr val="EEEEEE"/>
          </a:solidFill>
          <a:ln cap="flat" cmpd="sng" w="29150">
            <a:solidFill>
              <a:srgbClr val="000000"/>
            </a:solidFill>
            <a:prstDash val="solid"/>
            <a:round/>
            <a:headEnd len="sm" w="sm" type="none"/>
            <a:tailEnd len="sm" w="sm" type="none"/>
          </a:ln>
        </p:spPr>
        <p:txBody>
          <a:bodyPr anchorCtr="0" anchor="ctr" bIns="53875" lIns="94700" spcFirstLastPara="1" rIns="94700" wrap="square" tIns="53875">
            <a:noAutofit/>
          </a:bodyPr>
          <a:lstStyle/>
          <a:p>
            <a:pPr indent="0" lvl="0" marL="0" marR="0" rtl="0" algn="l">
              <a:spcBef>
                <a:spcPts val="0"/>
              </a:spcBef>
              <a:spcAft>
                <a:spcPts val="0"/>
              </a:spcAft>
              <a:buNone/>
            </a:pPr>
            <a:r>
              <a:rPr b="1" lang="en" sz="1600" strike="noStrike">
                <a:latin typeface="Calibri"/>
                <a:ea typeface="Calibri"/>
                <a:cs typeface="Calibri"/>
                <a:sym typeface="Calibri"/>
              </a:rPr>
              <a:t>aggregate() → u64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a:t>
            </a:r>
            <a:endParaRPr b="1" sz="1600">
              <a:latin typeface="Calibri"/>
              <a:ea typeface="Calibri"/>
              <a:cs typeface="Calibri"/>
              <a:sym typeface="Calibri"/>
            </a:endParaRPr>
          </a:p>
          <a:p>
            <a:pPr indent="0" lvl="0" marL="0" marR="0" rtl="0" algn="l">
              <a:spcBef>
                <a:spcPts val="0"/>
              </a:spcBef>
              <a:spcAft>
                <a:spcPts val="0"/>
              </a:spcAft>
              <a:buNone/>
            </a:pPr>
            <a:r>
              <a:rPr b="1" lang="en" sz="1600">
                <a:latin typeface="Calibri"/>
                <a:ea typeface="Calibri"/>
                <a:cs typeface="Calibri"/>
                <a:sym typeface="Calibri"/>
              </a:rPr>
              <a:t>    yield;</a:t>
            </a:r>
            <a:endParaRPr b="1" sz="1600">
              <a:latin typeface="Calibri"/>
              <a:ea typeface="Calibri"/>
              <a:cs typeface="Calibri"/>
              <a:sym typeface="Calibri"/>
            </a:endParaRPr>
          </a:p>
          <a:p>
            <a:pPr indent="0" lvl="0" marL="0" marR="0" rtl="0" algn="l">
              <a:spcBef>
                <a:spcPts val="0"/>
              </a:spcBef>
              <a:spcAft>
                <a:spcPts val="0"/>
              </a:spcAft>
              <a:buNone/>
            </a:pPr>
            <a:r>
              <a:rPr b="1" lang="en" sz="1600" strike="noStrike">
                <a:latin typeface="Calibri"/>
                <a:ea typeface="Calibri"/>
                <a:cs typeface="Calibri"/>
                <a:sym typeface="Calibri"/>
              </a:rPr>
              <a:t>}</a:t>
            </a:r>
            <a:endParaRPr b="0" sz="1600" strike="noStrike">
              <a:latin typeface="Arial"/>
              <a:ea typeface="Arial"/>
              <a:cs typeface="Arial"/>
              <a:sym typeface="Arial"/>
            </a:endParaRPr>
          </a:p>
        </p:txBody>
      </p:sp>
      <p:sp>
        <p:nvSpPr>
          <p:cNvPr id="3217" name="Google Shape;3217;p96"/>
          <p:cNvSpPr/>
          <p:nvPr/>
        </p:nvSpPr>
        <p:spPr>
          <a:xfrm>
            <a:off x="3051621" y="3233723"/>
            <a:ext cx="1227506" cy="414707"/>
          </a:xfrm>
          <a:custGeom>
            <a:rect b="b" l="l" r="r" t="t"/>
            <a:pathLst>
              <a:path extrusionOk="0" h="1272" w="3761">
                <a:moveTo>
                  <a:pt x="3760" y="317"/>
                </a:moveTo>
                <a:lnTo>
                  <a:pt x="940" y="317"/>
                </a:lnTo>
                <a:lnTo>
                  <a:pt x="940" y="0"/>
                </a:lnTo>
                <a:lnTo>
                  <a:pt x="0" y="635"/>
                </a:lnTo>
                <a:lnTo>
                  <a:pt x="940" y="1271"/>
                </a:lnTo>
                <a:lnTo>
                  <a:pt x="940" y="953"/>
                </a:lnTo>
                <a:lnTo>
                  <a:pt x="3760" y="953"/>
                </a:lnTo>
                <a:lnTo>
                  <a:pt x="3760" y="317"/>
                </a:lnTo>
              </a:path>
            </a:pathLst>
          </a:custGeom>
          <a:solidFill>
            <a:srgbClr val="FF000A"/>
          </a:solidFill>
          <a:ln cap="flat" cmpd="sng" w="9525">
            <a:solidFill>
              <a:srgbClr val="FF000A"/>
            </a:solidFill>
            <a:prstDash val="solid"/>
            <a:round/>
            <a:headEnd len="sm" w="sm" type="none"/>
            <a:tailEnd len="sm" w="sm" type="none"/>
          </a:ln>
        </p:spPr>
      </p:sp>
      <p:sp>
        <p:nvSpPr>
          <p:cNvPr id="3218" name="Google Shape;3218;p96"/>
          <p:cNvSpPr/>
          <p:nvPr/>
        </p:nvSpPr>
        <p:spPr>
          <a:xfrm>
            <a:off x="3129993" y="2960736"/>
            <a:ext cx="1107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a:latin typeface="Calibri"/>
                <a:ea typeface="Calibri"/>
                <a:cs typeface="Calibri"/>
                <a:sym typeface="Calibri"/>
              </a:rPr>
              <a:t>              </a:t>
            </a:r>
            <a:r>
              <a:rPr b="1" lang="en" sz="1500" strike="noStrike">
                <a:solidFill>
                  <a:srgbClr val="000000"/>
                </a:solidFill>
                <a:latin typeface="Calibri"/>
                <a:ea typeface="Calibri"/>
                <a:cs typeface="Calibri"/>
                <a:sym typeface="Calibri"/>
              </a:rPr>
              <a:t>Refs</a:t>
            </a:r>
            <a:endParaRPr b="0" sz="1500" strike="noStrike">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22" name="Shape 3222"/>
        <p:cNvGrpSpPr/>
        <p:nvPr/>
      </p:nvGrpSpPr>
      <p:grpSpPr>
        <a:xfrm>
          <a:off x="0" y="0"/>
          <a:ext cx="0" cy="0"/>
          <a:chOff x="0" y="0"/>
          <a:chExt cx="0" cy="0"/>
        </a:xfrm>
      </p:grpSpPr>
      <p:sp>
        <p:nvSpPr>
          <p:cNvPr id="3223" name="Google Shape;3223;p97"/>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800" strike="noStrike">
                <a:solidFill>
                  <a:srgbClr val="000000"/>
                </a:solidFill>
                <a:latin typeface="Calibri"/>
                <a:ea typeface="Calibri"/>
                <a:cs typeface="Calibri"/>
                <a:sym typeface="Calibri"/>
              </a:rPr>
              <a:t>Simple Aggregation With Splinter</a:t>
            </a:r>
            <a:endParaRPr b="0" sz="2800" strike="noStrike">
              <a:solidFill>
                <a:srgbClr val="000000"/>
              </a:solidFill>
              <a:latin typeface="Calibri"/>
              <a:ea typeface="Calibri"/>
              <a:cs typeface="Calibri"/>
              <a:sym typeface="Calibri"/>
            </a:endParaRPr>
          </a:p>
        </p:txBody>
      </p:sp>
      <p:pic>
        <p:nvPicPr>
          <p:cNvPr id="3224" name="Google Shape;3224;p97"/>
          <p:cNvPicPr preferRelativeResize="0"/>
          <p:nvPr/>
        </p:nvPicPr>
        <p:blipFill rotWithShape="1">
          <a:blip r:embed="rId3">
            <a:alphaModFix/>
          </a:blip>
          <a:srcRect b="0" l="0" r="0" t="0"/>
          <a:stretch/>
        </p:blipFill>
        <p:spPr>
          <a:xfrm>
            <a:off x="1095906" y="1207871"/>
            <a:ext cx="6950700" cy="2938500"/>
          </a:xfrm>
          <a:prstGeom prst="rect">
            <a:avLst/>
          </a:prstGeom>
          <a:noFill/>
          <a:ln>
            <a:noFill/>
          </a:ln>
        </p:spPr>
      </p:pic>
      <p:sp>
        <p:nvSpPr>
          <p:cNvPr id="3225" name="Google Shape;3225;p97"/>
          <p:cNvSpPr txBox="1"/>
          <p:nvPr/>
        </p:nvSpPr>
        <p:spPr>
          <a:xfrm>
            <a:off x="233811" y="4227710"/>
            <a:ext cx="8709000" cy="3585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Extension Mode → Few RPCs, Less Data movement → Better Throughput</a:t>
            </a:r>
            <a:endParaRPr b="0" sz="2200" strike="noStrike">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29" name="Shape 3229"/>
        <p:cNvGrpSpPr/>
        <p:nvPr/>
      </p:nvGrpSpPr>
      <p:grpSpPr>
        <a:xfrm>
          <a:off x="0" y="0"/>
          <a:ext cx="0" cy="0"/>
          <a:chOff x="0" y="0"/>
          <a:chExt cx="0" cy="0"/>
        </a:xfrm>
      </p:grpSpPr>
      <p:sp>
        <p:nvSpPr>
          <p:cNvPr id="3230" name="Google Shape;3230;p98"/>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Pushing Facebook’s TAO To Splinter</a:t>
            </a:r>
            <a:endParaRPr b="0" sz="2900" strike="noStrike">
              <a:solidFill>
                <a:srgbClr val="000000"/>
              </a:solidFill>
              <a:latin typeface="Calibri"/>
              <a:ea typeface="Calibri"/>
              <a:cs typeface="Calibri"/>
              <a:sym typeface="Calibri"/>
            </a:endParaRPr>
          </a:p>
        </p:txBody>
      </p:sp>
      <p:pic>
        <p:nvPicPr>
          <p:cNvPr id="3231" name="Google Shape;3231;p98"/>
          <p:cNvPicPr preferRelativeResize="0"/>
          <p:nvPr/>
        </p:nvPicPr>
        <p:blipFill rotWithShape="1">
          <a:blip r:embed="rId3">
            <a:alphaModFix/>
          </a:blip>
          <a:srcRect b="0" l="0" r="0" t="0"/>
          <a:stretch/>
        </p:blipFill>
        <p:spPr>
          <a:xfrm>
            <a:off x="1624919" y="941741"/>
            <a:ext cx="5500500" cy="3261000"/>
          </a:xfrm>
          <a:prstGeom prst="rect">
            <a:avLst/>
          </a:prstGeom>
          <a:noFill/>
          <a:ln>
            <a:noFill/>
          </a:ln>
        </p:spPr>
      </p:pic>
      <p:sp>
        <p:nvSpPr>
          <p:cNvPr id="3232" name="Google Shape;3232;p98"/>
          <p:cNvSpPr txBox="1"/>
          <p:nvPr/>
        </p:nvSpPr>
        <p:spPr>
          <a:xfrm>
            <a:off x="414720" y="4195383"/>
            <a:ext cx="8626200" cy="7512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1" lang="en" sz="2200" strike="noStrike">
                <a:latin typeface="Calibri"/>
                <a:ea typeface="Calibri"/>
                <a:cs typeface="Calibri"/>
                <a:sym typeface="Calibri"/>
              </a:rPr>
              <a:t>Hybrid → get() for point ops, extension for dependencies</a:t>
            </a:r>
            <a:endParaRPr b="0" sz="2200" strike="noStrike">
              <a:latin typeface="Arial"/>
              <a:ea typeface="Arial"/>
              <a:cs typeface="Arial"/>
              <a:sym typeface="Arial"/>
            </a:endParaRPr>
          </a:p>
          <a:p>
            <a:pPr indent="0" lvl="0" marL="0" marR="0" rtl="0" algn="ctr">
              <a:spcBef>
                <a:spcPts val="900"/>
              </a:spcBef>
              <a:spcAft>
                <a:spcPts val="0"/>
              </a:spcAft>
              <a:buNone/>
            </a:pPr>
            <a:r>
              <a:rPr b="1" lang="en" sz="2200" strike="noStrike">
                <a:latin typeface="Calibri"/>
                <a:ea typeface="Calibri"/>
                <a:cs typeface="Calibri"/>
                <a:sym typeface="Calibri"/>
              </a:rPr>
              <a:t>Best of both worlds!</a:t>
            </a:r>
            <a:endParaRPr b="0" sz="2200" strike="noStrike">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36" name="Shape 3236"/>
        <p:cNvGrpSpPr/>
        <p:nvPr/>
      </p:nvGrpSpPr>
      <p:grpSpPr>
        <a:xfrm>
          <a:off x="0" y="0"/>
          <a:ext cx="0" cy="0"/>
          <a:chOff x="0" y="0"/>
          <a:chExt cx="0" cy="0"/>
        </a:xfrm>
      </p:grpSpPr>
      <p:sp>
        <p:nvSpPr>
          <p:cNvPr id="3237" name="Google Shape;3237;p99"/>
          <p:cNvSpPr txBox="1"/>
          <p:nvPr/>
        </p:nvSpPr>
        <p:spPr>
          <a:xfrm>
            <a:off x="628284" y="27364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lang="en" sz="2800">
                <a:latin typeface="Calibri"/>
                <a:ea typeface="Calibri"/>
                <a:cs typeface="Calibri"/>
                <a:sym typeface="Calibri"/>
              </a:rPr>
              <a:t>Adaptive Placement for In-Memory Storage Functions</a:t>
            </a:r>
            <a:endParaRPr b="0" sz="2800" strike="noStrike">
              <a:solidFill>
                <a:srgbClr val="000000"/>
              </a:solidFill>
              <a:latin typeface="Calibri"/>
              <a:ea typeface="Calibri"/>
              <a:cs typeface="Calibri"/>
              <a:sym typeface="Calibri"/>
            </a:endParaRPr>
          </a:p>
        </p:txBody>
      </p:sp>
      <p:sp>
        <p:nvSpPr>
          <p:cNvPr id="3238" name="Google Shape;3238;p99"/>
          <p:cNvSpPr txBox="1"/>
          <p:nvPr/>
        </p:nvSpPr>
        <p:spPr>
          <a:xfrm>
            <a:off x="628284" y="1368855"/>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900">
                <a:latin typeface="Calibri"/>
                <a:ea typeface="Calibri"/>
                <a:cs typeface="Calibri"/>
                <a:sym typeface="Calibri"/>
              </a:rPr>
              <a:t>Ankit Bhardwaj (Labmate) has built on Splinter</a:t>
            </a:r>
            <a:endParaRPr b="0" sz="1900"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lang="en" sz="1900">
                <a:latin typeface="Calibri"/>
                <a:ea typeface="Calibri"/>
                <a:cs typeface="Calibri"/>
                <a:sym typeface="Calibri"/>
              </a:rPr>
              <a:t>For certain functions, client-side execution (gets &amp; puts) is better</a:t>
            </a:r>
            <a:endParaRPr b="0" i="0" sz="1900" u="none" cap="none" strike="noStrike">
              <a:solidFill>
                <a:srgbClr val="000000"/>
              </a:solidFill>
              <a:latin typeface="Calibri"/>
              <a:ea typeface="Calibri"/>
              <a:cs typeface="Calibri"/>
              <a:sym typeface="Calibri"/>
            </a:endParaRPr>
          </a:p>
          <a:p>
            <a:pPr indent="-177800" lvl="0" marL="393700" marR="0" rtl="0" algn="l">
              <a:spcBef>
                <a:spcPts val="1100"/>
              </a:spcBef>
              <a:spcAft>
                <a:spcPts val="0"/>
              </a:spcAft>
              <a:buClr>
                <a:srgbClr val="000000"/>
              </a:buClr>
              <a:buSzPts val="1800"/>
              <a:buFont typeface="Noto Sans Symbols"/>
              <a:buNone/>
            </a:pPr>
            <a:r>
              <a:t/>
            </a:r>
            <a:endParaRPr b="0" sz="1800" strike="noStrike">
              <a:solidFill>
                <a:srgbClr val="000000"/>
              </a:solidFill>
              <a:latin typeface="Calibri"/>
              <a:ea typeface="Calibri"/>
              <a:cs typeface="Calibri"/>
              <a:sym typeface="Calibri"/>
            </a:endParaRPr>
          </a:p>
          <a:p>
            <a:pPr indent="0" lvl="0" marL="0" marR="0" rtl="0" algn="l">
              <a:spcBef>
                <a:spcPts val="1100"/>
              </a:spcBef>
              <a:spcAft>
                <a:spcPts val="0"/>
              </a:spcAft>
              <a:buNone/>
            </a:pPr>
            <a:r>
              <a:rPr b="1" lang="en" sz="1900">
                <a:latin typeface="Calibri"/>
                <a:ea typeface="Calibri"/>
                <a:cs typeface="Calibri"/>
                <a:sym typeface="Calibri"/>
              </a:rPr>
              <a:t>ASFP: Adaptive Storage Function Placement</a:t>
            </a:r>
            <a:endParaRPr b="0" sz="1900"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lang="en" sz="1900">
                <a:latin typeface="Calibri"/>
                <a:ea typeface="Calibri"/>
                <a:cs typeface="Calibri"/>
                <a:sym typeface="Calibri"/>
              </a:rPr>
              <a:t>Decouples function placement from execution</a:t>
            </a:r>
            <a:endParaRPr b="0" i="0" sz="1900" u="none" cap="none" strike="noStrike">
              <a:solidFill>
                <a:srgbClr val="000000"/>
              </a:solidFill>
              <a:latin typeface="Calibri"/>
              <a:ea typeface="Calibri"/>
              <a:cs typeface="Calibri"/>
              <a:sym typeface="Calibri"/>
            </a:endParaRPr>
          </a:p>
          <a:p>
            <a:pPr indent="-336550" lvl="0" marL="876300" marR="0" rtl="0" algn="l">
              <a:spcBef>
                <a:spcPts val="800"/>
              </a:spcBef>
              <a:spcAft>
                <a:spcPts val="0"/>
              </a:spcAft>
              <a:buClr>
                <a:srgbClr val="000000"/>
              </a:buClr>
              <a:buSzPts val="1900"/>
              <a:buFont typeface="Noto Sans Symbols"/>
              <a:buChar char="➔"/>
            </a:pPr>
            <a:r>
              <a:rPr lang="en" sz="1900">
                <a:latin typeface="Calibri"/>
                <a:ea typeface="Calibri"/>
                <a:cs typeface="Calibri"/>
                <a:sym typeface="Calibri"/>
              </a:rPr>
              <a:t>Dynamically models and decides where to execute functions</a:t>
            </a:r>
            <a:endParaRPr sz="1900">
              <a:latin typeface="Calibri"/>
              <a:ea typeface="Calibri"/>
              <a:cs typeface="Calibri"/>
              <a:sym typeface="Calibri"/>
            </a:endParaRPr>
          </a:p>
          <a:p>
            <a:pPr indent="-336550" lvl="0" marL="876300" marR="0" rtl="0" algn="l">
              <a:spcBef>
                <a:spcPts val="800"/>
              </a:spcBef>
              <a:spcAft>
                <a:spcPts val="0"/>
              </a:spcAft>
              <a:buSzPts val="1900"/>
              <a:buFont typeface="Calibri"/>
              <a:buChar char="➔"/>
            </a:pPr>
            <a:r>
              <a:rPr lang="en" sz="1900">
                <a:latin typeface="Calibri"/>
                <a:ea typeface="Calibri"/>
                <a:cs typeface="Calibri"/>
                <a:sym typeface="Calibri"/>
              </a:rPr>
              <a:t>Published at ATC’20 (I am the second author)</a:t>
            </a:r>
            <a:endParaRPr sz="1900">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2" name="Shape 3242"/>
        <p:cNvGrpSpPr/>
        <p:nvPr/>
      </p:nvGrpSpPr>
      <p:grpSpPr>
        <a:xfrm>
          <a:off x="0" y="0"/>
          <a:ext cx="0" cy="0"/>
          <a:chOff x="0" y="0"/>
          <a:chExt cx="0" cy="0"/>
        </a:xfrm>
      </p:grpSpPr>
      <p:sp>
        <p:nvSpPr>
          <p:cNvPr id="3243" name="Google Shape;3243;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244" name="Google Shape;3244;p100"/>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900">
                <a:solidFill>
                  <a:schemeClr val="dk1"/>
                </a:solidFill>
                <a:latin typeface="Calibri"/>
                <a:ea typeface="Calibri"/>
                <a:cs typeface="Calibri"/>
                <a:sym typeface="Calibri"/>
              </a:rPr>
              <a:t>Fast Data Migration [</a:t>
            </a:r>
            <a:r>
              <a:rPr b="1" lang="en" sz="1900">
                <a:solidFill>
                  <a:srgbClr val="4A86E8"/>
                </a:solidFill>
                <a:latin typeface="Calibri"/>
                <a:ea typeface="Calibri"/>
                <a:cs typeface="Calibri"/>
                <a:sym typeface="Calibri"/>
              </a:rPr>
              <a:t>Rocksteady, SOSP’17</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900">
                <a:solidFill>
                  <a:schemeClr val="dk1"/>
                </a:solidFill>
                <a:latin typeface="Calibri"/>
                <a:ea typeface="Calibri"/>
                <a:cs typeface="Calibri"/>
                <a:sym typeface="Calibri"/>
              </a:rPr>
              <a:t>Low-cost Coordination [</a:t>
            </a:r>
            <a:r>
              <a:rPr b="1" lang="en" sz="1900">
                <a:solidFill>
                  <a:srgbClr val="4A86E8"/>
                </a:solidFill>
                <a:latin typeface="Calibri"/>
                <a:ea typeface="Calibri"/>
                <a:cs typeface="Calibri"/>
                <a:sym typeface="Calibri"/>
              </a:rPr>
              <a:t>Shadowfax, VLDB’21, Revision</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1200"/>
              </a:spcAft>
              <a:buNone/>
            </a:pPr>
            <a:r>
              <a:rPr b="1" lang="en" sz="1900">
                <a:solidFill>
                  <a:schemeClr val="dk1"/>
                </a:solidFill>
                <a:latin typeface="Calibri"/>
                <a:ea typeface="Calibri"/>
                <a:cs typeface="Calibri"/>
                <a:sym typeface="Calibri"/>
              </a:rPr>
              <a:t>Extensibility and Multi-tenancy [</a:t>
            </a:r>
            <a:r>
              <a:rPr b="1" lang="en" sz="1900">
                <a:solidFill>
                  <a:srgbClr val="4A86E8"/>
                </a:solidFill>
                <a:latin typeface="Calibri"/>
                <a:ea typeface="Calibri"/>
                <a:cs typeface="Calibri"/>
                <a:sym typeface="Calibri"/>
              </a:rPr>
              <a:t>Splinter, OSDI’18</a:t>
            </a:r>
            <a:r>
              <a:rPr b="1" lang="en" sz="1900">
                <a:solidFill>
                  <a:schemeClr val="dk1"/>
                </a:solidFill>
                <a:latin typeface="Calibri"/>
                <a:ea typeface="Calibri"/>
                <a:cs typeface="Calibri"/>
                <a:sym typeface="Calibri"/>
              </a:rPr>
              <a:t>]</a:t>
            </a:r>
            <a:endParaRPr b="1" sz="1900">
              <a:solidFill>
                <a:schemeClr val="dk1"/>
              </a:solidFill>
              <a:latin typeface="Calibri"/>
              <a:ea typeface="Calibri"/>
              <a:cs typeface="Calibri"/>
              <a:sym typeface="Calibri"/>
            </a:endParaRPr>
          </a:p>
        </p:txBody>
      </p:sp>
      <p:sp>
        <p:nvSpPr>
          <p:cNvPr id="3245" name="Google Shape;3245;p100"/>
          <p:cNvSpPr txBox="1"/>
          <p:nvPr>
            <p:ph idx="1" type="body"/>
          </p:nvPr>
        </p:nvSpPr>
        <p:spPr>
          <a:xfrm>
            <a:off x="311700" y="3039450"/>
            <a:ext cx="8520600" cy="2072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1200"/>
              </a:spcAft>
              <a:buNone/>
            </a:pPr>
            <a:r>
              <a:rPr b="1" lang="en" sz="1500">
                <a:solidFill>
                  <a:schemeClr val="dk1"/>
                </a:solidFill>
              </a:rPr>
              <a:t>Low-latency stores adopt simple, stripped down designs that optimize for normal case performance, and in the process, trade off features that would make them more practical and cost effective at cloud scale. This thesis shows that this trade off is unnecessary. Carefully leveraging and extending new and existing abstractions for scheduling, data sharing, lock-freedom, and isolation will yield feature-rich systems that retain their primary performance benefits at cloud scale.</a:t>
            </a:r>
            <a:endParaRPr sz="2200">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sp>
        <p:nvSpPr>
          <p:cNvPr id="3250" name="Google Shape;3250;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251" name="Google Shape;3251;p101"/>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900">
                <a:solidFill>
                  <a:schemeClr val="dk1"/>
                </a:solidFill>
                <a:latin typeface="Calibri"/>
                <a:ea typeface="Calibri"/>
                <a:cs typeface="Calibri"/>
                <a:sym typeface="Calibri"/>
              </a:rPr>
              <a:t>Fast Data Migration [</a:t>
            </a:r>
            <a:r>
              <a:rPr b="1" lang="en" sz="1900">
                <a:solidFill>
                  <a:srgbClr val="4A86E8"/>
                </a:solidFill>
                <a:latin typeface="Calibri"/>
                <a:ea typeface="Calibri"/>
                <a:cs typeface="Calibri"/>
                <a:sym typeface="Calibri"/>
              </a:rPr>
              <a:t>Rocksteady, SOSP’17</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900">
                <a:solidFill>
                  <a:schemeClr val="dk1"/>
                </a:solidFill>
                <a:latin typeface="Calibri"/>
                <a:ea typeface="Calibri"/>
                <a:cs typeface="Calibri"/>
                <a:sym typeface="Calibri"/>
              </a:rPr>
              <a:t>Low-cost Coordination [</a:t>
            </a:r>
            <a:r>
              <a:rPr b="1" lang="en" sz="1900">
                <a:solidFill>
                  <a:srgbClr val="4A86E8"/>
                </a:solidFill>
                <a:latin typeface="Calibri"/>
                <a:ea typeface="Calibri"/>
                <a:cs typeface="Calibri"/>
                <a:sym typeface="Calibri"/>
              </a:rPr>
              <a:t>Shadowfax, VLDB’21, Revision</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1200"/>
              </a:spcAft>
              <a:buNone/>
            </a:pPr>
            <a:r>
              <a:rPr b="1" lang="en" sz="1900">
                <a:solidFill>
                  <a:schemeClr val="dk1"/>
                </a:solidFill>
                <a:latin typeface="Calibri"/>
                <a:ea typeface="Calibri"/>
                <a:cs typeface="Calibri"/>
                <a:sym typeface="Calibri"/>
              </a:rPr>
              <a:t>Extensibility and Multi-tenancy [</a:t>
            </a:r>
            <a:r>
              <a:rPr b="1" lang="en" sz="1900">
                <a:solidFill>
                  <a:srgbClr val="4A86E8"/>
                </a:solidFill>
                <a:latin typeface="Calibri"/>
                <a:ea typeface="Calibri"/>
                <a:cs typeface="Calibri"/>
                <a:sym typeface="Calibri"/>
              </a:rPr>
              <a:t>Splinter, OSDI’18</a:t>
            </a:r>
            <a:r>
              <a:rPr b="1" lang="en" sz="1900">
                <a:solidFill>
                  <a:schemeClr val="dk1"/>
                </a:solidFill>
                <a:latin typeface="Calibri"/>
                <a:ea typeface="Calibri"/>
                <a:cs typeface="Calibri"/>
                <a:sym typeface="Calibri"/>
              </a:rPr>
              <a:t>]</a:t>
            </a:r>
            <a:endParaRPr b="1" sz="1900">
              <a:solidFill>
                <a:schemeClr val="dk1"/>
              </a:solidFill>
              <a:latin typeface="Calibri"/>
              <a:ea typeface="Calibri"/>
              <a:cs typeface="Calibri"/>
              <a:sym typeface="Calibri"/>
            </a:endParaRPr>
          </a:p>
        </p:txBody>
      </p:sp>
      <p:sp>
        <p:nvSpPr>
          <p:cNvPr id="3252" name="Google Shape;3252;p101"/>
          <p:cNvSpPr txBox="1"/>
          <p:nvPr>
            <p:ph idx="1" type="body"/>
          </p:nvPr>
        </p:nvSpPr>
        <p:spPr>
          <a:xfrm>
            <a:off x="311700" y="3039450"/>
            <a:ext cx="8520600" cy="2072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1200"/>
              </a:spcAft>
              <a:buNone/>
            </a:pPr>
            <a:r>
              <a:rPr b="1" lang="en" sz="1500">
                <a:solidFill>
                  <a:schemeClr val="dk1"/>
                </a:solidFill>
              </a:rPr>
              <a:t>Low-latency stores adopt simple, stripped down designs that optimize for normal case performance, and in the process, trade off features that would make them more practical and cost effective at cloud scale. This thesis shows that this trade off is unnecessary. Carefully leveraging and extending new and existing abstractions for </a:t>
            </a:r>
            <a:r>
              <a:rPr b="1" lang="en" sz="1500">
                <a:solidFill>
                  <a:srgbClr val="FF0000"/>
                </a:solidFill>
              </a:rPr>
              <a:t>scheduling, data sharing</a:t>
            </a:r>
            <a:r>
              <a:rPr b="1" lang="en" sz="1500">
                <a:solidFill>
                  <a:schemeClr val="dk1"/>
                </a:solidFill>
              </a:rPr>
              <a:t>, lock-freedom, and isolation will yield feature-rich systems that retain their primary performance benefits at cloud scale.</a:t>
            </a:r>
            <a:endParaRPr sz="2200">
              <a:latin typeface="Calibri"/>
              <a:ea typeface="Calibri"/>
              <a:cs typeface="Calibri"/>
              <a:sym typeface="Calibri"/>
            </a:endParaRPr>
          </a:p>
        </p:txBody>
      </p:sp>
      <p:sp>
        <p:nvSpPr>
          <p:cNvPr id="3253" name="Google Shape;3253;p101"/>
          <p:cNvSpPr/>
          <p:nvPr/>
        </p:nvSpPr>
        <p:spPr>
          <a:xfrm rot="2699390">
            <a:off x="4129886" y="2686801"/>
            <a:ext cx="3584819" cy="424688"/>
          </a:xfrm>
          <a:prstGeom prst="rightArrow">
            <a:avLst>
              <a:gd fmla="val 50000" name="adj1"/>
              <a:gd fmla="val 50000" name="adj2"/>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01"/>
          <p:cNvSpPr/>
          <p:nvPr/>
        </p:nvSpPr>
        <p:spPr>
          <a:xfrm>
            <a:off x="6758700" y="1076278"/>
            <a:ext cx="2073600" cy="13851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a:latin typeface="Calibri"/>
                <a:ea typeface="Calibri"/>
                <a:cs typeface="Calibri"/>
                <a:sym typeface="Calibri"/>
              </a:rPr>
              <a:t>Create headroom</a:t>
            </a:r>
            <a:endParaRPr b="1" sz="1800">
              <a:latin typeface="Calibri"/>
              <a:ea typeface="Calibri"/>
              <a:cs typeface="Calibri"/>
              <a:sym typeface="Calibri"/>
            </a:endParaRPr>
          </a:p>
          <a:p>
            <a:pPr indent="0" lvl="0" marL="0" marR="0" rtl="0" algn="ctr">
              <a:spcBef>
                <a:spcPts val="0"/>
              </a:spcBef>
              <a:spcAft>
                <a:spcPts val="0"/>
              </a:spcAft>
              <a:buNone/>
            </a:pPr>
            <a:r>
              <a:t/>
            </a:r>
            <a:endParaRPr b="1" sz="1800">
              <a:latin typeface="Calibri"/>
              <a:ea typeface="Calibri"/>
              <a:cs typeface="Calibri"/>
              <a:sym typeface="Calibri"/>
            </a:endParaRPr>
          </a:p>
          <a:p>
            <a:pPr indent="0" lvl="0" marL="0" marR="0" rtl="0" algn="ctr">
              <a:spcBef>
                <a:spcPts val="0"/>
              </a:spcBef>
              <a:spcAft>
                <a:spcPts val="0"/>
              </a:spcAft>
              <a:buNone/>
            </a:pPr>
            <a:r>
              <a:rPr b="1" lang="en" sz="1800">
                <a:latin typeface="Calibri"/>
                <a:ea typeface="Calibri"/>
                <a:cs typeface="Calibri"/>
                <a:sym typeface="Calibri"/>
              </a:rPr>
              <a:t>On-demand migration of hot keys</a:t>
            </a:r>
            <a:endParaRPr b="1" sz="1800">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8" name="Shape 3258"/>
        <p:cNvGrpSpPr/>
        <p:nvPr/>
      </p:nvGrpSpPr>
      <p:grpSpPr>
        <a:xfrm>
          <a:off x="0" y="0"/>
          <a:ext cx="0" cy="0"/>
          <a:chOff x="0" y="0"/>
          <a:chExt cx="0" cy="0"/>
        </a:xfrm>
      </p:grpSpPr>
      <p:sp>
        <p:nvSpPr>
          <p:cNvPr id="3259" name="Google Shape;3259;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260" name="Google Shape;3260;p102"/>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900">
                <a:solidFill>
                  <a:schemeClr val="dk1"/>
                </a:solidFill>
                <a:latin typeface="Calibri"/>
                <a:ea typeface="Calibri"/>
                <a:cs typeface="Calibri"/>
                <a:sym typeface="Calibri"/>
              </a:rPr>
              <a:t>Fast Data Migration [</a:t>
            </a:r>
            <a:r>
              <a:rPr b="1" lang="en" sz="1900">
                <a:solidFill>
                  <a:srgbClr val="4A86E8"/>
                </a:solidFill>
                <a:latin typeface="Calibri"/>
                <a:ea typeface="Calibri"/>
                <a:cs typeface="Calibri"/>
                <a:sym typeface="Calibri"/>
              </a:rPr>
              <a:t>Rocksteady, SOSP’17</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900">
                <a:solidFill>
                  <a:schemeClr val="dk1"/>
                </a:solidFill>
                <a:latin typeface="Calibri"/>
                <a:ea typeface="Calibri"/>
                <a:cs typeface="Calibri"/>
                <a:sym typeface="Calibri"/>
              </a:rPr>
              <a:t>Low-cost Coordination [</a:t>
            </a:r>
            <a:r>
              <a:rPr b="1" lang="en" sz="1900">
                <a:solidFill>
                  <a:srgbClr val="4A86E8"/>
                </a:solidFill>
                <a:latin typeface="Calibri"/>
                <a:ea typeface="Calibri"/>
                <a:cs typeface="Calibri"/>
                <a:sym typeface="Calibri"/>
              </a:rPr>
              <a:t>Shadowfax, VLDB’21, Revision</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1200"/>
              </a:spcAft>
              <a:buNone/>
            </a:pPr>
            <a:r>
              <a:rPr b="1" lang="en" sz="1900">
                <a:solidFill>
                  <a:schemeClr val="dk1"/>
                </a:solidFill>
                <a:latin typeface="Calibri"/>
                <a:ea typeface="Calibri"/>
                <a:cs typeface="Calibri"/>
                <a:sym typeface="Calibri"/>
              </a:rPr>
              <a:t>Extensibility and Multi-tenancy [</a:t>
            </a:r>
            <a:r>
              <a:rPr b="1" lang="en" sz="1900">
                <a:solidFill>
                  <a:srgbClr val="4A86E8"/>
                </a:solidFill>
                <a:latin typeface="Calibri"/>
                <a:ea typeface="Calibri"/>
                <a:cs typeface="Calibri"/>
                <a:sym typeface="Calibri"/>
              </a:rPr>
              <a:t>Splinter, OSDI’18</a:t>
            </a:r>
            <a:r>
              <a:rPr b="1" lang="en" sz="1900">
                <a:solidFill>
                  <a:schemeClr val="dk1"/>
                </a:solidFill>
                <a:latin typeface="Calibri"/>
                <a:ea typeface="Calibri"/>
                <a:cs typeface="Calibri"/>
                <a:sym typeface="Calibri"/>
              </a:rPr>
              <a:t>]</a:t>
            </a:r>
            <a:endParaRPr b="1" sz="1900">
              <a:solidFill>
                <a:schemeClr val="dk1"/>
              </a:solidFill>
              <a:latin typeface="Calibri"/>
              <a:ea typeface="Calibri"/>
              <a:cs typeface="Calibri"/>
              <a:sym typeface="Calibri"/>
            </a:endParaRPr>
          </a:p>
        </p:txBody>
      </p:sp>
      <p:sp>
        <p:nvSpPr>
          <p:cNvPr id="3261" name="Google Shape;3261;p102"/>
          <p:cNvSpPr txBox="1"/>
          <p:nvPr>
            <p:ph idx="1" type="body"/>
          </p:nvPr>
        </p:nvSpPr>
        <p:spPr>
          <a:xfrm>
            <a:off x="311700" y="3039450"/>
            <a:ext cx="8520600" cy="2072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1200"/>
              </a:spcAft>
              <a:buNone/>
            </a:pPr>
            <a:r>
              <a:rPr b="1" lang="en" sz="1500">
                <a:solidFill>
                  <a:schemeClr val="dk1"/>
                </a:solidFill>
              </a:rPr>
              <a:t>Low-latency stores adopt simple, stripped down designs that optimize for normal case performance, and in the process, trade off features that would make them more practical and cost effective at cloud scale. This thesis shows that this trade off is unnecessary. Carefully leveraging and extending new and existing abstractions for </a:t>
            </a:r>
            <a:r>
              <a:rPr b="1" lang="en" sz="1500">
                <a:solidFill>
                  <a:srgbClr val="000000"/>
                </a:solidFill>
              </a:rPr>
              <a:t>scheduling, </a:t>
            </a:r>
            <a:r>
              <a:rPr b="1" lang="en" sz="1500">
                <a:solidFill>
                  <a:srgbClr val="FF0000"/>
                </a:solidFill>
              </a:rPr>
              <a:t>data sharing, lock-freedom</a:t>
            </a:r>
            <a:r>
              <a:rPr b="1" lang="en" sz="1500">
                <a:solidFill>
                  <a:schemeClr val="dk1"/>
                </a:solidFill>
              </a:rPr>
              <a:t>, and isolation will yield feature-rich systems that retain their primary performance benefits at cloud scale.</a:t>
            </a:r>
            <a:endParaRPr sz="2200">
              <a:latin typeface="Calibri"/>
              <a:ea typeface="Calibri"/>
              <a:cs typeface="Calibri"/>
              <a:sym typeface="Calibri"/>
            </a:endParaRPr>
          </a:p>
        </p:txBody>
      </p:sp>
      <p:sp>
        <p:nvSpPr>
          <p:cNvPr id="3262" name="Google Shape;3262;p102"/>
          <p:cNvSpPr/>
          <p:nvPr/>
        </p:nvSpPr>
        <p:spPr>
          <a:xfrm rot="8099506">
            <a:off x="1113685" y="3099635"/>
            <a:ext cx="2952029" cy="424476"/>
          </a:xfrm>
          <a:prstGeom prst="rightArrow">
            <a:avLst>
              <a:gd fmla="val 50000" name="adj1"/>
              <a:gd fmla="val 50000" name="adj2"/>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02"/>
          <p:cNvSpPr/>
          <p:nvPr/>
        </p:nvSpPr>
        <p:spPr>
          <a:xfrm>
            <a:off x="6758700" y="1076275"/>
            <a:ext cx="2297700" cy="13851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a:latin typeface="Calibri"/>
                <a:ea typeface="Calibri"/>
                <a:cs typeface="Calibri"/>
                <a:sym typeface="Calibri"/>
              </a:rPr>
              <a:t>Partitioned Dispatch Shared Data</a:t>
            </a:r>
            <a:endParaRPr b="1" sz="1800">
              <a:latin typeface="Calibri"/>
              <a:ea typeface="Calibri"/>
              <a:cs typeface="Calibri"/>
              <a:sym typeface="Calibri"/>
            </a:endParaRPr>
          </a:p>
          <a:p>
            <a:pPr indent="0" lvl="0" marL="0" marR="0" rtl="0" algn="ctr">
              <a:spcBef>
                <a:spcPts val="0"/>
              </a:spcBef>
              <a:spcAft>
                <a:spcPts val="0"/>
              </a:spcAft>
              <a:buNone/>
            </a:pPr>
            <a:r>
              <a:t/>
            </a:r>
            <a:endParaRPr b="1" sz="1800">
              <a:latin typeface="Calibri"/>
              <a:ea typeface="Calibri"/>
              <a:cs typeface="Calibri"/>
              <a:sym typeface="Calibri"/>
            </a:endParaRPr>
          </a:p>
          <a:p>
            <a:pPr indent="0" lvl="0" marL="0" marR="0" rtl="0" algn="ctr">
              <a:spcBef>
                <a:spcPts val="0"/>
              </a:spcBef>
              <a:spcAft>
                <a:spcPts val="0"/>
              </a:spcAft>
              <a:buNone/>
            </a:pPr>
            <a:r>
              <a:rPr b="1" lang="en" sz="1800">
                <a:latin typeface="Calibri"/>
                <a:ea typeface="Calibri"/>
                <a:cs typeface="Calibri"/>
                <a:sym typeface="Calibri"/>
              </a:rPr>
              <a:t>Asynchronous Global Cuts</a:t>
            </a:r>
            <a:endParaRPr b="1"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Key-Value Stores: Typical Deployment</a:t>
            </a:r>
            <a:endParaRPr>
              <a:latin typeface="Calibri"/>
              <a:ea typeface="Calibri"/>
              <a:cs typeface="Calibri"/>
              <a:sym typeface="Calibri"/>
            </a:endParaRPr>
          </a:p>
        </p:txBody>
      </p:sp>
      <p:sp>
        <p:nvSpPr>
          <p:cNvPr id="219" name="Google Shape;21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0"/>
              </a:spcAft>
              <a:buNone/>
            </a:pPr>
            <a:r>
              <a:t/>
            </a:r>
            <a:endParaRPr b="1" sz="1900">
              <a:solidFill>
                <a:schemeClr val="dk1"/>
              </a:solidFill>
              <a:latin typeface="Calibri"/>
              <a:ea typeface="Calibri"/>
              <a:cs typeface="Calibri"/>
              <a:sym typeface="Calibri"/>
            </a:endParaRPr>
          </a:p>
          <a:p>
            <a:pPr indent="0" lvl="0" marL="0" rtl="0" algn="just">
              <a:spcBef>
                <a:spcPts val="1200"/>
              </a:spcBef>
              <a:spcAft>
                <a:spcPts val="1200"/>
              </a:spcAft>
              <a:buNone/>
            </a:pPr>
            <a:r>
              <a:t/>
            </a:r>
            <a:endParaRPr b="1" sz="1900">
              <a:solidFill>
                <a:schemeClr val="dk1"/>
              </a:solidFill>
              <a:latin typeface="Calibri"/>
              <a:ea typeface="Calibri"/>
              <a:cs typeface="Calibri"/>
              <a:sym typeface="Calibri"/>
            </a:endParaRPr>
          </a:p>
        </p:txBody>
      </p:sp>
      <p:sp>
        <p:nvSpPr>
          <p:cNvPr id="220" name="Google Shape;220;p22"/>
          <p:cNvSpPr/>
          <p:nvPr/>
        </p:nvSpPr>
        <p:spPr>
          <a:xfrm>
            <a:off x="86910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21" name="Google Shape;221;p22"/>
          <p:cNvSpPr/>
          <p:nvPr/>
        </p:nvSpPr>
        <p:spPr>
          <a:xfrm>
            <a:off x="86910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22" name="Google Shape;222;p22"/>
          <p:cNvSpPr/>
          <p:nvPr/>
        </p:nvSpPr>
        <p:spPr>
          <a:xfrm>
            <a:off x="243967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23" name="Google Shape;223;p22"/>
          <p:cNvSpPr/>
          <p:nvPr/>
        </p:nvSpPr>
        <p:spPr>
          <a:xfrm>
            <a:off x="243967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24" name="Google Shape;224;p22"/>
          <p:cNvSpPr/>
          <p:nvPr/>
        </p:nvSpPr>
        <p:spPr>
          <a:xfrm>
            <a:off x="4010250"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25" name="Google Shape;225;p22"/>
          <p:cNvSpPr/>
          <p:nvPr/>
        </p:nvSpPr>
        <p:spPr>
          <a:xfrm>
            <a:off x="4010250"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26" name="Google Shape;226;p22"/>
          <p:cNvSpPr/>
          <p:nvPr/>
        </p:nvSpPr>
        <p:spPr>
          <a:xfrm>
            <a:off x="5580825" y="1643850"/>
            <a:ext cx="1135800" cy="9279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Application</a:t>
            </a:r>
            <a:endParaRPr b="1">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Client</a:t>
            </a:r>
            <a:endParaRPr b="1">
              <a:latin typeface="Calibri"/>
              <a:ea typeface="Calibri"/>
              <a:cs typeface="Calibri"/>
              <a:sym typeface="Calibri"/>
            </a:endParaRPr>
          </a:p>
        </p:txBody>
      </p:sp>
      <p:sp>
        <p:nvSpPr>
          <p:cNvPr id="227" name="Google Shape;227;p22"/>
          <p:cNvSpPr/>
          <p:nvPr/>
        </p:nvSpPr>
        <p:spPr>
          <a:xfrm>
            <a:off x="5580825" y="3496650"/>
            <a:ext cx="1135800" cy="927900"/>
          </a:xfrm>
          <a:prstGeom prst="rect">
            <a:avLst/>
          </a:prstGeom>
          <a:solidFill>
            <a:srgbClr val="CFE2F3"/>
          </a:solid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Server</a:t>
            </a:r>
            <a:endParaRPr b="1">
              <a:latin typeface="Calibri"/>
              <a:ea typeface="Calibri"/>
              <a:cs typeface="Calibri"/>
              <a:sym typeface="Calibri"/>
            </a:endParaRPr>
          </a:p>
        </p:txBody>
      </p:sp>
      <p:sp>
        <p:nvSpPr>
          <p:cNvPr id="228" name="Google Shape;228;p22"/>
          <p:cNvSpPr/>
          <p:nvPr/>
        </p:nvSpPr>
        <p:spPr>
          <a:xfrm>
            <a:off x="1072450" y="2805552"/>
            <a:ext cx="5383368" cy="572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Network</a:t>
            </a:r>
            <a:endParaRPr b="1">
              <a:latin typeface="Calibri"/>
              <a:ea typeface="Calibri"/>
              <a:cs typeface="Calibri"/>
              <a:sym typeface="Calibri"/>
            </a:endParaRPr>
          </a:p>
        </p:txBody>
      </p:sp>
      <p:sp>
        <p:nvSpPr>
          <p:cNvPr id="229" name="Google Shape;229;p22"/>
          <p:cNvSpPr txBox="1"/>
          <p:nvPr/>
        </p:nvSpPr>
        <p:spPr>
          <a:xfrm>
            <a:off x="311701" y="4542950"/>
            <a:ext cx="8405700" cy="5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Calibri"/>
                <a:ea typeface="Calibri"/>
                <a:cs typeface="Calibri"/>
                <a:sym typeface="Calibri"/>
              </a:rPr>
              <a:t>Servers </a:t>
            </a:r>
            <a:r>
              <a:rPr b="1" lang="en" sz="1900">
                <a:solidFill>
                  <a:srgbClr val="FF0000"/>
                </a:solidFill>
                <a:latin typeface="Calibri"/>
                <a:ea typeface="Calibri"/>
                <a:cs typeface="Calibri"/>
                <a:sym typeface="Calibri"/>
              </a:rPr>
              <a:t>own</a:t>
            </a:r>
            <a:r>
              <a:rPr b="1" lang="en" sz="1900">
                <a:latin typeface="Calibri"/>
                <a:ea typeface="Calibri"/>
                <a:cs typeface="Calibri"/>
                <a:sym typeface="Calibri"/>
              </a:rPr>
              <a:t> partitions: order requests, provide durability and crash recovery</a:t>
            </a:r>
            <a:endParaRPr b="1" sz="1900">
              <a:latin typeface="Calibri"/>
              <a:ea typeface="Calibri"/>
              <a:cs typeface="Calibri"/>
              <a:sym typeface="Calibri"/>
            </a:endParaRPr>
          </a:p>
        </p:txBody>
      </p:sp>
      <p:grpSp>
        <p:nvGrpSpPr>
          <p:cNvPr id="230" name="Google Shape;230;p22"/>
          <p:cNvGrpSpPr/>
          <p:nvPr/>
        </p:nvGrpSpPr>
        <p:grpSpPr>
          <a:xfrm>
            <a:off x="1290968" y="3563911"/>
            <a:ext cx="292059" cy="543334"/>
            <a:chOff x="1006560" y="3903840"/>
            <a:chExt cx="457200" cy="723000"/>
          </a:xfrm>
        </p:grpSpPr>
        <p:sp>
          <p:nvSpPr>
            <p:cNvPr id="231" name="Google Shape;231;p2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32" name="Google Shape;232;p2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33" name="Google Shape;233;p2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34" name="Google Shape;234;p2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35" name="Google Shape;235;p22"/>
          <p:cNvGrpSpPr/>
          <p:nvPr/>
        </p:nvGrpSpPr>
        <p:grpSpPr>
          <a:xfrm>
            <a:off x="2861543" y="3563911"/>
            <a:ext cx="292059" cy="543334"/>
            <a:chOff x="1006560" y="3903840"/>
            <a:chExt cx="457200" cy="723000"/>
          </a:xfrm>
        </p:grpSpPr>
        <p:sp>
          <p:nvSpPr>
            <p:cNvPr id="236" name="Google Shape;236;p2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37" name="Google Shape;237;p2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38" name="Google Shape;238;p2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39" name="Google Shape;239;p2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40" name="Google Shape;240;p22"/>
          <p:cNvGrpSpPr/>
          <p:nvPr/>
        </p:nvGrpSpPr>
        <p:grpSpPr>
          <a:xfrm>
            <a:off x="4432118" y="3563911"/>
            <a:ext cx="292059" cy="543334"/>
            <a:chOff x="1006560" y="3903840"/>
            <a:chExt cx="457200" cy="723000"/>
          </a:xfrm>
        </p:grpSpPr>
        <p:sp>
          <p:nvSpPr>
            <p:cNvPr id="241" name="Google Shape;241;p2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2" name="Google Shape;242;p2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3" name="Google Shape;243;p2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4" name="Google Shape;244;p2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245" name="Google Shape;245;p22"/>
          <p:cNvGrpSpPr/>
          <p:nvPr/>
        </p:nvGrpSpPr>
        <p:grpSpPr>
          <a:xfrm>
            <a:off x="6006918" y="3563911"/>
            <a:ext cx="292059" cy="543334"/>
            <a:chOff x="1006560" y="3903840"/>
            <a:chExt cx="457200" cy="723000"/>
          </a:xfrm>
        </p:grpSpPr>
        <p:sp>
          <p:nvSpPr>
            <p:cNvPr id="246" name="Google Shape;246;p22"/>
            <p:cNvSpPr/>
            <p:nvPr/>
          </p:nvSpPr>
          <p:spPr>
            <a:xfrm>
              <a:off x="1006560" y="390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7" name="Google Shape;247;p22"/>
            <p:cNvSpPr/>
            <p:nvPr/>
          </p:nvSpPr>
          <p:spPr>
            <a:xfrm>
              <a:off x="1006560" y="408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8" name="Google Shape;248;p22"/>
            <p:cNvSpPr/>
            <p:nvPr/>
          </p:nvSpPr>
          <p:spPr>
            <a:xfrm>
              <a:off x="1006560" y="426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49" name="Google Shape;249;p22"/>
            <p:cNvSpPr/>
            <p:nvPr/>
          </p:nvSpPr>
          <p:spPr>
            <a:xfrm>
              <a:off x="1006560" y="4443840"/>
              <a:ext cx="457200" cy="183000"/>
            </a:xfrm>
            <a:prstGeom prst="rect">
              <a:avLst/>
            </a:prstGeom>
            <a:solidFill>
              <a:srgbClr val="F58220"/>
            </a:solidFill>
            <a:ln cap="flat" cmpd="sng" w="9525">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250" name="Google Shape;250;p22"/>
          <p:cNvSpPr/>
          <p:nvPr/>
        </p:nvSpPr>
        <p:spPr>
          <a:xfrm>
            <a:off x="7103625" y="2549813"/>
            <a:ext cx="1786200" cy="1084200"/>
          </a:xfrm>
          <a:prstGeom prst="rect">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Ownership Mappings</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Hash Range -&gt; Server</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Metadata Store</a:t>
            </a:r>
            <a:endParaRPr b="1">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7" name="Shape 3267"/>
        <p:cNvGrpSpPr/>
        <p:nvPr/>
      </p:nvGrpSpPr>
      <p:grpSpPr>
        <a:xfrm>
          <a:off x="0" y="0"/>
          <a:ext cx="0" cy="0"/>
          <a:chOff x="0" y="0"/>
          <a:chExt cx="0" cy="0"/>
        </a:xfrm>
      </p:grpSpPr>
      <p:sp>
        <p:nvSpPr>
          <p:cNvPr id="3268" name="Google Shape;3268;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Contributions</a:t>
            </a:r>
            <a:endParaRPr>
              <a:latin typeface="Calibri"/>
              <a:ea typeface="Calibri"/>
              <a:cs typeface="Calibri"/>
              <a:sym typeface="Calibri"/>
            </a:endParaRPr>
          </a:p>
        </p:txBody>
      </p:sp>
      <p:sp>
        <p:nvSpPr>
          <p:cNvPr id="3269" name="Google Shape;3269;p103"/>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900">
                <a:solidFill>
                  <a:schemeClr val="dk1"/>
                </a:solidFill>
                <a:latin typeface="Calibri"/>
                <a:ea typeface="Calibri"/>
                <a:cs typeface="Calibri"/>
                <a:sym typeface="Calibri"/>
              </a:rPr>
              <a:t>Fast Data Migration [</a:t>
            </a:r>
            <a:r>
              <a:rPr b="1" lang="en" sz="1900">
                <a:solidFill>
                  <a:srgbClr val="4A86E8"/>
                </a:solidFill>
                <a:latin typeface="Calibri"/>
                <a:ea typeface="Calibri"/>
                <a:cs typeface="Calibri"/>
                <a:sym typeface="Calibri"/>
              </a:rPr>
              <a:t>Rocksteady, SOSP’17</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0"/>
              </a:spcAft>
              <a:buNone/>
            </a:pPr>
            <a:r>
              <a:rPr b="1" lang="en" sz="1900">
                <a:solidFill>
                  <a:schemeClr val="dk1"/>
                </a:solidFill>
                <a:latin typeface="Calibri"/>
                <a:ea typeface="Calibri"/>
                <a:cs typeface="Calibri"/>
                <a:sym typeface="Calibri"/>
              </a:rPr>
              <a:t>Low-cost Coordination [</a:t>
            </a:r>
            <a:r>
              <a:rPr b="1" lang="en" sz="1900">
                <a:solidFill>
                  <a:srgbClr val="4A86E8"/>
                </a:solidFill>
                <a:latin typeface="Calibri"/>
                <a:ea typeface="Calibri"/>
                <a:cs typeface="Calibri"/>
                <a:sym typeface="Calibri"/>
              </a:rPr>
              <a:t>Shadowfax, VLDB’21, Revision</a:t>
            </a:r>
            <a:r>
              <a:rPr b="1" lang="en" sz="19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0" lvl="0" marL="0" rtl="0" algn="just">
              <a:spcBef>
                <a:spcPts val="1200"/>
              </a:spcBef>
              <a:spcAft>
                <a:spcPts val="0"/>
              </a:spcAft>
              <a:buNone/>
            </a:pPr>
            <a:r>
              <a:t/>
            </a:r>
            <a:endParaRPr sz="100">
              <a:solidFill>
                <a:schemeClr val="dk1"/>
              </a:solidFill>
              <a:latin typeface="Calibri"/>
              <a:ea typeface="Calibri"/>
              <a:cs typeface="Calibri"/>
              <a:sym typeface="Calibri"/>
            </a:endParaRPr>
          </a:p>
          <a:p>
            <a:pPr indent="0" lvl="0" marL="0" rtl="0" algn="just">
              <a:spcBef>
                <a:spcPts val="1200"/>
              </a:spcBef>
              <a:spcAft>
                <a:spcPts val="1200"/>
              </a:spcAft>
              <a:buNone/>
            </a:pPr>
            <a:r>
              <a:rPr b="1" lang="en" sz="1900">
                <a:solidFill>
                  <a:schemeClr val="dk1"/>
                </a:solidFill>
                <a:latin typeface="Calibri"/>
                <a:ea typeface="Calibri"/>
                <a:cs typeface="Calibri"/>
                <a:sym typeface="Calibri"/>
              </a:rPr>
              <a:t>Extensibility and Multi-tenancy [</a:t>
            </a:r>
            <a:r>
              <a:rPr b="1" lang="en" sz="1900">
                <a:solidFill>
                  <a:srgbClr val="4A86E8"/>
                </a:solidFill>
                <a:latin typeface="Calibri"/>
                <a:ea typeface="Calibri"/>
                <a:cs typeface="Calibri"/>
                <a:sym typeface="Calibri"/>
              </a:rPr>
              <a:t>Splinter, OSDI’18</a:t>
            </a:r>
            <a:r>
              <a:rPr b="1" lang="en" sz="1900">
                <a:solidFill>
                  <a:schemeClr val="dk1"/>
                </a:solidFill>
                <a:latin typeface="Calibri"/>
                <a:ea typeface="Calibri"/>
                <a:cs typeface="Calibri"/>
                <a:sym typeface="Calibri"/>
              </a:rPr>
              <a:t>]</a:t>
            </a:r>
            <a:endParaRPr b="1" sz="1900">
              <a:solidFill>
                <a:schemeClr val="dk1"/>
              </a:solidFill>
              <a:latin typeface="Calibri"/>
              <a:ea typeface="Calibri"/>
              <a:cs typeface="Calibri"/>
              <a:sym typeface="Calibri"/>
            </a:endParaRPr>
          </a:p>
        </p:txBody>
      </p:sp>
      <p:sp>
        <p:nvSpPr>
          <p:cNvPr id="3270" name="Google Shape;3270;p103"/>
          <p:cNvSpPr txBox="1"/>
          <p:nvPr>
            <p:ph idx="1" type="body"/>
          </p:nvPr>
        </p:nvSpPr>
        <p:spPr>
          <a:xfrm>
            <a:off x="311700" y="3039450"/>
            <a:ext cx="8520600" cy="2072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1200"/>
              </a:spcAft>
              <a:buNone/>
            </a:pPr>
            <a:r>
              <a:rPr b="1" lang="en" sz="1500">
                <a:solidFill>
                  <a:schemeClr val="dk1"/>
                </a:solidFill>
              </a:rPr>
              <a:t>Low-latency stores adopt simple, stripped down designs that optimize for normal case performance, and in the process, trade off features that would make them more practical and cost effective at cloud scale. This thesis shows that this trade off is unnecessary. Carefully leveraging and extending new and existing abstractions for </a:t>
            </a:r>
            <a:r>
              <a:rPr b="1" lang="en" sz="1500">
                <a:solidFill>
                  <a:srgbClr val="FF0000"/>
                </a:solidFill>
              </a:rPr>
              <a:t>scheduling</a:t>
            </a:r>
            <a:r>
              <a:rPr b="1" lang="en" sz="1500">
                <a:solidFill>
                  <a:srgbClr val="000000"/>
                </a:solidFill>
              </a:rPr>
              <a:t>, data sharing, lock-freedom</a:t>
            </a:r>
            <a:r>
              <a:rPr b="1" lang="en" sz="1500">
                <a:solidFill>
                  <a:schemeClr val="dk1"/>
                </a:solidFill>
              </a:rPr>
              <a:t>, and </a:t>
            </a:r>
            <a:r>
              <a:rPr b="1" lang="en" sz="1500">
                <a:solidFill>
                  <a:srgbClr val="FF0000"/>
                </a:solidFill>
              </a:rPr>
              <a:t>isolation</a:t>
            </a:r>
            <a:r>
              <a:rPr b="1" lang="en" sz="1500">
                <a:solidFill>
                  <a:schemeClr val="dk1"/>
                </a:solidFill>
              </a:rPr>
              <a:t> will yield feature-rich systems that retain their primary performance benefits at cloud scale.</a:t>
            </a:r>
            <a:endParaRPr sz="2200">
              <a:latin typeface="Calibri"/>
              <a:ea typeface="Calibri"/>
              <a:cs typeface="Calibri"/>
              <a:sym typeface="Calibri"/>
            </a:endParaRPr>
          </a:p>
        </p:txBody>
      </p:sp>
      <p:sp>
        <p:nvSpPr>
          <p:cNvPr id="3271" name="Google Shape;3271;p103"/>
          <p:cNvSpPr/>
          <p:nvPr/>
        </p:nvSpPr>
        <p:spPr>
          <a:xfrm rot="3597762">
            <a:off x="1949573" y="3436843"/>
            <a:ext cx="1676909" cy="424314"/>
          </a:xfrm>
          <a:prstGeom prst="rightArrow">
            <a:avLst>
              <a:gd fmla="val 50000" name="adj1"/>
              <a:gd fmla="val 50000" name="adj2"/>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03"/>
          <p:cNvSpPr/>
          <p:nvPr/>
        </p:nvSpPr>
        <p:spPr>
          <a:xfrm>
            <a:off x="6758700" y="1076275"/>
            <a:ext cx="2297700" cy="13851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a:latin typeface="Calibri"/>
                <a:ea typeface="Calibri"/>
                <a:cs typeface="Calibri"/>
                <a:sym typeface="Calibri"/>
              </a:rPr>
              <a:t>Low-cost Isolation</a:t>
            </a:r>
            <a:endParaRPr b="1" sz="1800">
              <a:latin typeface="Calibri"/>
              <a:ea typeface="Calibri"/>
              <a:cs typeface="Calibri"/>
              <a:sym typeface="Calibri"/>
            </a:endParaRPr>
          </a:p>
          <a:p>
            <a:pPr indent="0" lvl="0" marL="0" marR="0" rtl="0" algn="ctr">
              <a:spcBef>
                <a:spcPts val="0"/>
              </a:spcBef>
              <a:spcAft>
                <a:spcPts val="0"/>
              </a:spcAft>
              <a:buNone/>
            </a:pPr>
            <a:r>
              <a:t/>
            </a:r>
            <a:endParaRPr b="1" sz="1800">
              <a:latin typeface="Calibri"/>
              <a:ea typeface="Calibri"/>
              <a:cs typeface="Calibri"/>
              <a:sym typeface="Calibri"/>
            </a:endParaRPr>
          </a:p>
          <a:p>
            <a:pPr indent="0" lvl="0" marL="0" marR="0" rtl="0" algn="ctr">
              <a:spcBef>
                <a:spcPts val="0"/>
              </a:spcBef>
              <a:spcAft>
                <a:spcPts val="0"/>
              </a:spcAft>
              <a:buNone/>
            </a:pPr>
            <a:r>
              <a:rPr b="1" lang="en" sz="1800">
                <a:latin typeface="Calibri"/>
                <a:ea typeface="Calibri"/>
                <a:cs typeface="Calibri"/>
                <a:sym typeface="Calibri"/>
              </a:rPr>
              <a:t>Co-op scheduling</a:t>
            </a:r>
            <a:endParaRPr b="1" sz="1800">
              <a:latin typeface="Calibri"/>
              <a:ea typeface="Calibri"/>
              <a:cs typeface="Calibri"/>
              <a:sym typeface="Calibri"/>
            </a:endParaRPr>
          </a:p>
          <a:p>
            <a:pPr indent="0" lvl="0" marL="0" marR="0" rtl="0" algn="ctr">
              <a:spcBef>
                <a:spcPts val="0"/>
              </a:spcBef>
              <a:spcAft>
                <a:spcPts val="0"/>
              </a:spcAft>
              <a:buNone/>
            </a:pPr>
            <a:r>
              <a:rPr b="1" lang="en" sz="1800">
                <a:latin typeface="Calibri"/>
                <a:ea typeface="Calibri"/>
                <a:cs typeface="Calibri"/>
                <a:sym typeface="Calibri"/>
              </a:rPr>
              <a:t>Tenant Locality</a:t>
            </a:r>
            <a:endParaRPr b="1" sz="1800">
              <a:latin typeface="Calibri"/>
              <a:ea typeface="Calibri"/>
              <a:cs typeface="Calibri"/>
              <a:sym typeface="Calibri"/>
            </a:endParaRPr>
          </a:p>
        </p:txBody>
      </p:sp>
      <p:sp>
        <p:nvSpPr>
          <p:cNvPr id="3273" name="Google Shape;3273;p103"/>
          <p:cNvSpPr/>
          <p:nvPr/>
        </p:nvSpPr>
        <p:spPr>
          <a:xfrm rot="897823">
            <a:off x="2324868" y="3327048"/>
            <a:ext cx="4935568" cy="424255"/>
          </a:xfrm>
          <a:prstGeom prst="rightArrow">
            <a:avLst>
              <a:gd fmla="val 50000" name="adj1"/>
              <a:gd fmla="val 50000" name="adj2"/>
            </a:avLst>
          </a:prstGeom>
          <a:solidFill>
            <a:srgbClr val="F4CCCC"/>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7" name="Shape 3277"/>
        <p:cNvGrpSpPr/>
        <p:nvPr/>
      </p:nvGrpSpPr>
      <p:grpSpPr>
        <a:xfrm>
          <a:off x="0" y="0"/>
          <a:ext cx="0" cy="0"/>
          <a:chOff x="0" y="0"/>
          <a:chExt cx="0" cy="0"/>
        </a:xfrm>
      </p:grpSpPr>
      <p:sp>
        <p:nvSpPr>
          <p:cNvPr id="3278" name="Google Shape;3278;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Thesis Timeline</a:t>
            </a:r>
            <a:endParaRPr>
              <a:latin typeface="Calibri"/>
              <a:ea typeface="Calibri"/>
              <a:cs typeface="Calibri"/>
              <a:sym typeface="Calibri"/>
            </a:endParaRPr>
          </a:p>
        </p:txBody>
      </p:sp>
      <p:pic>
        <p:nvPicPr>
          <p:cNvPr id="3279" name="Google Shape;3279;p104"/>
          <p:cNvPicPr preferRelativeResize="0"/>
          <p:nvPr/>
        </p:nvPicPr>
        <p:blipFill>
          <a:blip r:embed="rId3">
            <a:alphaModFix/>
          </a:blip>
          <a:stretch>
            <a:fillRect/>
          </a:stretch>
        </p:blipFill>
        <p:spPr>
          <a:xfrm>
            <a:off x="1620200" y="1304875"/>
            <a:ext cx="5554975" cy="3416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3" name="Shape 3283"/>
        <p:cNvGrpSpPr/>
        <p:nvPr/>
      </p:nvGrpSpPr>
      <p:grpSpPr>
        <a:xfrm>
          <a:off x="0" y="0"/>
          <a:ext cx="0" cy="0"/>
          <a:chOff x="0" y="0"/>
          <a:chExt cx="0" cy="0"/>
        </a:xfrm>
      </p:grpSpPr>
      <p:sp>
        <p:nvSpPr>
          <p:cNvPr id="3284" name="Google Shape;3284;p1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Backup Slides</a:t>
            </a:r>
            <a:endParaRPr>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8" name="Shape 3288"/>
        <p:cNvGrpSpPr/>
        <p:nvPr/>
      </p:nvGrpSpPr>
      <p:grpSpPr>
        <a:xfrm>
          <a:off x="0" y="0"/>
          <a:ext cx="0" cy="0"/>
          <a:chOff x="0" y="0"/>
          <a:chExt cx="0" cy="0"/>
        </a:xfrm>
      </p:grpSpPr>
      <p:sp>
        <p:nvSpPr>
          <p:cNvPr id="3289" name="Google Shape;3289;p106"/>
          <p:cNvSpPr/>
          <p:nvPr/>
        </p:nvSpPr>
        <p:spPr>
          <a:xfrm flipH="1">
            <a:off x="2120279" y="2905877"/>
            <a:ext cx="1069146" cy="328536"/>
          </a:xfrm>
          <a:custGeom>
            <a:rect b="b" l="l" r="r" t="t"/>
            <a:pathLst>
              <a:path extrusionOk="0" h="21600" w="21600">
                <a:moveTo>
                  <a:pt x="0" y="0"/>
                </a:moveTo>
                <a:lnTo>
                  <a:pt x="21600" y="21600"/>
                </a:lnTo>
              </a:path>
            </a:pathLst>
          </a:custGeom>
          <a:noFill/>
          <a:ln cap="flat" cmpd="sng" w="38150">
            <a:solidFill>
              <a:srgbClr val="FF000A"/>
            </a:solidFill>
            <a:prstDash val="dashDot"/>
            <a:miter lim="8000"/>
            <a:headEnd len="sm" w="sm" type="none"/>
            <a:tailEnd len="med" w="med" type="triangle"/>
          </a:ln>
        </p:spPr>
      </p:sp>
      <p:sp>
        <p:nvSpPr>
          <p:cNvPr id="3290" name="Google Shape;3290;p106"/>
          <p:cNvSpPr/>
          <p:nvPr/>
        </p:nvSpPr>
        <p:spPr>
          <a:xfrm flipH="1">
            <a:off x="2828921" y="2906204"/>
            <a:ext cx="360504" cy="500580"/>
          </a:xfrm>
          <a:custGeom>
            <a:rect b="b" l="l" r="r" t="t"/>
            <a:pathLst>
              <a:path extrusionOk="0" h="21600" w="21600">
                <a:moveTo>
                  <a:pt x="0" y="0"/>
                </a:moveTo>
                <a:lnTo>
                  <a:pt x="21600" y="21600"/>
                </a:lnTo>
              </a:path>
            </a:pathLst>
          </a:custGeom>
          <a:noFill/>
          <a:ln cap="flat" cmpd="sng" w="38150">
            <a:solidFill>
              <a:srgbClr val="0091FF"/>
            </a:solidFill>
            <a:prstDash val="dashDot"/>
            <a:miter lim="8000"/>
            <a:headEnd len="sm" w="sm" type="none"/>
            <a:tailEnd len="med" w="med" type="triangle"/>
          </a:ln>
        </p:spPr>
      </p:sp>
      <p:sp>
        <p:nvSpPr>
          <p:cNvPr id="3291" name="Google Shape;3291;p106"/>
          <p:cNvSpPr/>
          <p:nvPr/>
        </p:nvSpPr>
        <p:spPr>
          <a:xfrm>
            <a:off x="1402864" y="2583582"/>
            <a:ext cx="1449900" cy="3585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Flow Director</a:t>
            </a:r>
            <a:endParaRPr b="0" sz="1800" strike="noStrike">
              <a:latin typeface="Arial"/>
              <a:ea typeface="Arial"/>
              <a:cs typeface="Arial"/>
              <a:sym typeface="Arial"/>
            </a:endParaRPr>
          </a:p>
        </p:txBody>
      </p:sp>
      <p:sp>
        <p:nvSpPr>
          <p:cNvPr id="3292" name="Google Shape;3292;p106"/>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293" name="Google Shape;3293;p106"/>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294" name="Google Shape;3294;p106"/>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grpSp>
        <p:nvGrpSpPr>
          <p:cNvPr id="3295" name="Google Shape;3295;p106"/>
          <p:cNvGrpSpPr/>
          <p:nvPr/>
        </p:nvGrpSpPr>
        <p:grpSpPr>
          <a:xfrm>
            <a:off x="2960883" y="1871735"/>
            <a:ext cx="623777" cy="570711"/>
            <a:chOff x="3264120" y="1475400"/>
            <a:chExt cx="687660" cy="629160"/>
          </a:xfrm>
        </p:grpSpPr>
        <p:sp>
          <p:nvSpPr>
            <p:cNvPr id="3296" name="Google Shape;3296;p106"/>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297" name="Google Shape;3297;p106"/>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298" name="Google Shape;3298;p106"/>
          <p:cNvGrpSpPr/>
          <p:nvPr/>
        </p:nvGrpSpPr>
        <p:grpSpPr>
          <a:xfrm>
            <a:off x="2269891" y="1871735"/>
            <a:ext cx="623287" cy="570711"/>
            <a:chOff x="2502360" y="1475400"/>
            <a:chExt cx="687120" cy="629160"/>
          </a:xfrm>
        </p:grpSpPr>
        <p:sp>
          <p:nvSpPr>
            <p:cNvPr id="3299" name="Google Shape;3299;p106"/>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00" name="Google Shape;3300;p106"/>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301" name="Google Shape;3301;p106"/>
          <p:cNvGrpSpPr/>
          <p:nvPr/>
        </p:nvGrpSpPr>
        <p:grpSpPr>
          <a:xfrm>
            <a:off x="3636854" y="1874130"/>
            <a:ext cx="623722" cy="557867"/>
            <a:chOff x="4009320" y="1478040"/>
            <a:chExt cx="687600" cy="615000"/>
          </a:xfrm>
        </p:grpSpPr>
        <p:sp>
          <p:nvSpPr>
            <p:cNvPr id="3302" name="Google Shape;3302;p106"/>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03" name="Google Shape;3303;p106"/>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304" name="Google Shape;3304;p106"/>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sp>
        <p:nvSpPr>
          <p:cNvPr id="3305" name="Google Shape;3305;p106"/>
          <p:cNvSpPr/>
          <p:nvPr/>
        </p:nvSpPr>
        <p:spPr>
          <a:xfrm flipH="1" rot="10800000">
            <a:off x="3585912" y="2419108"/>
            <a:ext cx="395442" cy="182574"/>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
        <p:nvSpPr>
          <p:cNvPr id="3306" name="Google Shape;3306;p106"/>
          <p:cNvSpPr/>
          <p:nvPr/>
        </p:nvSpPr>
        <p:spPr>
          <a:xfrm>
            <a:off x="2654247" y="2381246"/>
            <a:ext cx="290628" cy="190404"/>
          </a:xfrm>
          <a:custGeom>
            <a:rect b="b" l="l" r="r" t="t"/>
            <a:pathLst>
              <a:path extrusionOk="0" h="21600" w="21600">
                <a:moveTo>
                  <a:pt x="0" y="0"/>
                </a:moveTo>
                <a:lnTo>
                  <a:pt x="21600" y="21600"/>
                </a:lnTo>
              </a:path>
            </a:pathLst>
          </a:custGeom>
          <a:noFill/>
          <a:ln cap="flat" cmpd="sng" w="38150">
            <a:solidFill>
              <a:srgbClr val="FF000A"/>
            </a:solidFill>
            <a:prstDash val="solid"/>
            <a:miter lim="8000"/>
            <a:headEnd len="sm" w="sm" type="none"/>
            <a:tailEnd len="med" w="med" type="stealth"/>
          </a:ln>
        </p:spPr>
      </p:sp>
      <p:sp>
        <p:nvSpPr>
          <p:cNvPr id="3307" name="Google Shape;3307;p106"/>
          <p:cNvSpPr/>
          <p:nvPr/>
        </p:nvSpPr>
        <p:spPr>
          <a:xfrm flipH="1">
            <a:off x="3598761" y="2571629"/>
            <a:ext cx="387936" cy="189432"/>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grpSp>
        <p:nvGrpSpPr>
          <p:cNvPr id="3308" name="Google Shape;3308;p106"/>
          <p:cNvGrpSpPr/>
          <p:nvPr/>
        </p:nvGrpSpPr>
        <p:grpSpPr>
          <a:xfrm>
            <a:off x="2948801" y="2571302"/>
            <a:ext cx="641138" cy="365743"/>
            <a:chOff x="3250800" y="2834640"/>
            <a:chExt cx="706800" cy="403200"/>
          </a:xfrm>
        </p:grpSpPr>
        <p:sp>
          <p:nvSpPr>
            <p:cNvPr id="3309" name="Google Shape;3309;p106"/>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310" name="Google Shape;3310;p106"/>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311" name="Google Shape;3311;p106"/>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12" name="Google Shape;3312;p106"/>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13" name="Google Shape;3313;p106"/>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14" name="Google Shape;3314;p106"/>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15" name="Google Shape;3315;p106"/>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16" name="Google Shape;3316;p106"/>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sp>
        <p:nvSpPr>
          <p:cNvPr id="3317" name="Google Shape;3317;p106"/>
          <p:cNvSpPr/>
          <p:nvPr/>
        </p:nvSpPr>
        <p:spPr>
          <a:xfrm>
            <a:off x="6220800" y="3468505"/>
            <a:ext cx="2571300" cy="73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18" name="Google Shape;3318;p106"/>
          <p:cNvSpPr/>
          <p:nvPr/>
        </p:nvSpPr>
        <p:spPr>
          <a:xfrm>
            <a:off x="6220800" y="3468505"/>
            <a:ext cx="2571300" cy="73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One Rx queue per core</a:t>
            </a:r>
            <a:endParaRPr b="0" sz="1800" strike="noStrike">
              <a:latin typeface="Arial"/>
              <a:ea typeface="Arial"/>
              <a:cs typeface="Arial"/>
              <a:sym typeface="Arial"/>
            </a:endParaRPr>
          </a:p>
        </p:txBody>
      </p:sp>
      <p:grpSp>
        <p:nvGrpSpPr>
          <p:cNvPr id="3319" name="Google Shape;3319;p106"/>
          <p:cNvGrpSpPr/>
          <p:nvPr/>
        </p:nvGrpSpPr>
        <p:grpSpPr>
          <a:xfrm>
            <a:off x="2708826" y="3317649"/>
            <a:ext cx="285524" cy="236209"/>
            <a:chOff x="3163350" y="2159850"/>
            <a:chExt cx="397500" cy="338700"/>
          </a:xfrm>
        </p:grpSpPr>
        <p:sp>
          <p:nvSpPr>
            <p:cNvPr id="3320" name="Google Shape;3320;p10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321" name="Google Shape;3321;p10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106"/>
          <p:cNvGrpSpPr/>
          <p:nvPr/>
        </p:nvGrpSpPr>
        <p:grpSpPr>
          <a:xfrm>
            <a:off x="3564026" y="3317649"/>
            <a:ext cx="285524" cy="236209"/>
            <a:chOff x="3163350" y="2159850"/>
            <a:chExt cx="397500" cy="338700"/>
          </a:xfrm>
        </p:grpSpPr>
        <p:sp>
          <p:nvSpPr>
            <p:cNvPr id="3323" name="Google Shape;3323;p10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324" name="Google Shape;3324;p10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106"/>
          <p:cNvGrpSpPr/>
          <p:nvPr/>
        </p:nvGrpSpPr>
        <p:grpSpPr>
          <a:xfrm>
            <a:off x="4389413" y="3317649"/>
            <a:ext cx="285524" cy="236209"/>
            <a:chOff x="3163350" y="2159850"/>
            <a:chExt cx="397500" cy="338700"/>
          </a:xfrm>
        </p:grpSpPr>
        <p:sp>
          <p:nvSpPr>
            <p:cNvPr id="3326" name="Google Shape;3326;p10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327" name="Google Shape;3327;p10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106"/>
          <p:cNvGrpSpPr/>
          <p:nvPr/>
        </p:nvGrpSpPr>
        <p:grpSpPr>
          <a:xfrm>
            <a:off x="1853613" y="3317649"/>
            <a:ext cx="285524" cy="236209"/>
            <a:chOff x="3163350" y="2159850"/>
            <a:chExt cx="397500" cy="338700"/>
          </a:xfrm>
        </p:grpSpPr>
        <p:sp>
          <p:nvSpPr>
            <p:cNvPr id="3329" name="Google Shape;3329;p106"/>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330" name="Google Shape;3330;p106"/>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34" name="Shape 3334"/>
        <p:cNvGrpSpPr/>
        <p:nvPr/>
      </p:nvGrpSpPr>
      <p:grpSpPr>
        <a:xfrm>
          <a:off x="0" y="0"/>
          <a:ext cx="0" cy="0"/>
          <a:chOff x="0" y="0"/>
          <a:chExt cx="0" cy="0"/>
        </a:xfrm>
      </p:grpSpPr>
      <p:sp>
        <p:nvSpPr>
          <p:cNvPr id="3335" name="Google Shape;3335;p107"/>
          <p:cNvSpPr/>
          <p:nvPr/>
        </p:nvSpPr>
        <p:spPr>
          <a:xfrm flipH="1">
            <a:off x="2120279" y="2905877"/>
            <a:ext cx="1069146" cy="328536"/>
          </a:xfrm>
          <a:custGeom>
            <a:rect b="b" l="l" r="r" t="t"/>
            <a:pathLst>
              <a:path extrusionOk="0" h="21600" w="21600">
                <a:moveTo>
                  <a:pt x="0" y="0"/>
                </a:moveTo>
                <a:lnTo>
                  <a:pt x="21600" y="21600"/>
                </a:lnTo>
              </a:path>
            </a:pathLst>
          </a:custGeom>
          <a:noFill/>
          <a:ln cap="flat" cmpd="sng" w="38150">
            <a:solidFill>
              <a:srgbClr val="FF000A"/>
            </a:solidFill>
            <a:prstDash val="dashDot"/>
            <a:miter lim="8000"/>
            <a:headEnd len="sm" w="sm" type="none"/>
            <a:tailEnd len="med" w="med" type="triangle"/>
          </a:ln>
        </p:spPr>
      </p:sp>
      <p:sp>
        <p:nvSpPr>
          <p:cNvPr id="3336" name="Google Shape;3336;p107"/>
          <p:cNvSpPr/>
          <p:nvPr/>
        </p:nvSpPr>
        <p:spPr>
          <a:xfrm flipH="1">
            <a:off x="2828921" y="2906204"/>
            <a:ext cx="360504" cy="500580"/>
          </a:xfrm>
          <a:custGeom>
            <a:rect b="b" l="l" r="r" t="t"/>
            <a:pathLst>
              <a:path extrusionOk="0" h="21600" w="21600">
                <a:moveTo>
                  <a:pt x="0" y="0"/>
                </a:moveTo>
                <a:lnTo>
                  <a:pt x="21600" y="21600"/>
                </a:lnTo>
              </a:path>
            </a:pathLst>
          </a:custGeom>
          <a:noFill/>
          <a:ln cap="flat" cmpd="sng" w="38150">
            <a:solidFill>
              <a:srgbClr val="0091FF"/>
            </a:solidFill>
            <a:prstDash val="dashDot"/>
            <a:miter lim="8000"/>
            <a:headEnd len="sm" w="sm" type="none"/>
            <a:tailEnd len="med" w="med" type="triangle"/>
          </a:ln>
        </p:spPr>
      </p:sp>
      <p:sp>
        <p:nvSpPr>
          <p:cNvPr id="3337" name="Google Shape;3337;p107"/>
          <p:cNvSpPr/>
          <p:nvPr/>
        </p:nvSpPr>
        <p:spPr>
          <a:xfrm>
            <a:off x="1402864" y="2583582"/>
            <a:ext cx="1449900" cy="3585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Flow Director</a:t>
            </a:r>
            <a:endParaRPr b="0" sz="1800" strike="noStrike">
              <a:latin typeface="Arial"/>
              <a:ea typeface="Arial"/>
              <a:cs typeface="Arial"/>
              <a:sym typeface="Arial"/>
            </a:endParaRPr>
          </a:p>
        </p:txBody>
      </p:sp>
      <p:sp>
        <p:nvSpPr>
          <p:cNvPr id="3338" name="Google Shape;3338;p107"/>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339" name="Google Shape;3339;p107"/>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340" name="Google Shape;3340;p107"/>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sp>
        <p:nvSpPr>
          <p:cNvPr id="3341" name="Google Shape;3341;p107"/>
          <p:cNvSpPr/>
          <p:nvPr/>
        </p:nvSpPr>
        <p:spPr>
          <a:xfrm flipH="1" rot="10800000">
            <a:off x="1885507" y="3309486"/>
            <a:ext cx="225600" cy="70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42" name="Google Shape;3342;p107"/>
          <p:cNvSpPr/>
          <p:nvPr/>
        </p:nvSpPr>
        <p:spPr>
          <a:xfrm flipH="1" rot="10800000">
            <a:off x="1885507" y="3247744"/>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43" name="Google Shape;3343;p107"/>
          <p:cNvSpPr/>
          <p:nvPr/>
        </p:nvSpPr>
        <p:spPr>
          <a:xfrm flipH="1" rot="10800000">
            <a:off x="1885507" y="3174899"/>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44" name="Google Shape;3344;p107"/>
          <p:cNvSpPr/>
          <p:nvPr/>
        </p:nvSpPr>
        <p:spPr>
          <a:xfrm flipH="1" rot="10800000">
            <a:off x="1885507" y="3118761"/>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45" name="Google Shape;3345;p107"/>
          <p:cNvSpPr/>
          <p:nvPr/>
        </p:nvSpPr>
        <p:spPr>
          <a:xfrm flipH="1" rot="10800000">
            <a:off x="2724090" y="3233286"/>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46" name="Google Shape;3346;p107"/>
          <p:cNvSpPr/>
          <p:nvPr/>
        </p:nvSpPr>
        <p:spPr>
          <a:xfrm flipH="1" rot="10800000">
            <a:off x="3592063" y="3309486"/>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47" name="Google Shape;3347;p107"/>
          <p:cNvSpPr/>
          <p:nvPr/>
        </p:nvSpPr>
        <p:spPr>
          <a:xfrm flipH="1" rot="10800000">
            <a:off x="3592063" y="3247744"/>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48" name="Google Shape;3348;p107"/>
          <p:cNvSpPr/>
          <p:nvPr/>
        </p:nvSpPr>
        <p:spPr>
          <a:xfrm flipH="1" rot="10800000">
            <a:off x="3592063" y="3174899"/>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49" name="Google Shape;3349;p107"/>
          <p:cNvSpPr/>
          <p:nvPr/>
        </p:nvSpPr>
        <p:spPr>
          <a:xfrm flipH="1" rot="10800000">
            <a:off x="3592063" y="3118761"/>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50" name="Google Shape;3350;p107"/>
          <p:cNvSpPr/>
          <p:nvPr/>
        </p:nvSpPr>
        <p:spPr>
          <a:xfrm flipH="1" rot="10800000">
            <a:off x="4419217" y="3309486"/>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51" name="Google Shape;3351;p107"/>
          <p:cNvSpPr/>
          <p:nvPr/>
        </p:nvSpPr>
        <p:spPr>
          <a:xfrm flipH="1" rot="10800000">
            <a:off x="4419217" y="3247744"/>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52" name="Google Shape;3352;p107"/>
          <p:cNvSpPr/>
          <p:nvPr/>
        </p:nvSpPr>
        <p:spPr>
          <a:xfrm flipH="1" rot="10800000">
            <a:off x="4419217" y="3174899"/>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53" name="Google Shape;3353;p107"/>
          <p:cNvSpPr/>
          <p:nvPr/>
        </p:nvSpPr>
        <p:spPr>
          <a:xfrm>
            <a:off x="655388" y="3147843"/>
            <a:ext cx="12093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354" name="Google Shape;3354;p107"/>
          <p:cNvSpPr/>
          <p:nvPr/>
        </p:nvSpPr>
        <p:spPr>
          <a:xfrm>
            <a:off x="6220800" y="3468505"/>
            <a:ext cx="2571300" cy="7359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One Rx queue per core</a:t>
            </a:r>
            <a:endParaRPr b="0" sz="1800" strike="noStrike">
              <a:latin typeface="Arial"/>
              <a:ea typeface="Arial"/>
              <a:cs typeface="Arial"/>
              <a:sym typeface="Arial"/>
            </a:endParaRPr>
          </a:p>
        </p:txBody>
      </p:sp>
      <p:grpSp>
        <p:nvGrpSpPr>
          <p:cNvPr id="3355" name="Google Shape;3355;p107"/>
          <p:cNvGrpSpPr/>
          <p:nvPr/>
        </p:nvGrpSpPr>
        <p:grpSpPr>
          <a:xfrm>
            <a:off x="2960883" y="1871735"/>
            <a:ext cx="623777" cy="570711"/>
            <a:chOff x="3264120" y="1475400"/>
            <a:chExt cx="687660" cy="629160"/>
          </a:xfrm>
        </p:grpSpPr>
        <p:sp>
          <p:nvSpPr>
            <p:cNvPr id="3356" name="Google Shape;3356;p107"/>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57" name="Google Shape;3357;p107"/>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358" name="Google Shape;3358;p107"/>
          <p:cNvGrpSpPr/>
          <p:nvPr/>
        </p:nvGrpSpPr>
        <p:grpSpPr>
          <a:xfrm>
            <a:off x="2269891" y="1871735"/>
            <a:ext cx="623287" cy="570711"/>
            <a:chOff x="2502360" y="1475400"/>
            <a:chExt cx="687120" cy="629160"/>
          </a:xfrm>
        </p:grpSpPr>
        <p:sp>
          <p:nvSpPr>
            <p:cNvPr id="3359" name="Google Shape;3359;p107"/>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60" name="Google Shape;3360;p107"/>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361" name="Google Shape;3361;p107"/>
          <p:cNvGrpSpPr/>
          <p:nvPr/>
        </p:nvGrpSpPr>
        <p:grpSpPr>
          <a:xfrm>
            <a:off x="3636854" y="1874130"/>
            <a:ext cx="623722" cy="557867"/>
            <a:chOff x="4009320" y="1478040"/>
            <a:chExt cx="687600" cy="615000"/>
          </a:xfrm>
        </p:grpSpPr>
        <p:sp>
          <p:nvSpPr>
            <p:cNvPr id="3362" name="Google Shape;3362;p107"/>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63" name="Google Shape;3363;p107"/>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364" name="Google Shape;3364;p107"/>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sp>
        <p:nvSpPr>
          <p:cNvPr id="3365" name="Google Shape;3365;p107"/>
          <p:cNvSpPr/>
          <p:nvPr/>
        </p:nvSpPr>
        <p:spPr>
          <a:xfrm flipH="1" rot="10800000">
            <a:off x="3585912" y="2419108"/>
            <a:ext cx="395442" cy="182574"/>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
        <p:nvSpPr>
          <p:cNvPr id="3366" name="Google Shape;3366;p107"/>
          <p:cNvSpPr/>
          <p:nvPr/>
        </p:nvSpPr>
        <p:spPr>
          <a:xfrm>
            <a:off x="2654247" y="2381246"/>
            <a:ext cx="290628" cy="190404"/>
          </a:xfrm>
          <a:custGeom>
            <a:rect b="b" l="l" r="r" t="t"/>
            <a:pathLst>
              <a:path extrusionOk="0" h="21600" w="21600">
                <a:moveTo>
                  <a:pt x="0" y="0"/>
                </a:moveTo>
                <a:lnTo>
                  <a:pt x="21600" y="21600"/>
                </a:lnTo>
              </a:path>
            </a:pathLst>
          </a:custGeom>
          <a:noFill/>
          <a:ln cap="flat" cmpd="sng" w="38150">
            <a:solidFill>
              <a:srgbClr val="FF000A"/>
            </a:solidFill>
            <a:prstDash val="solid"/>
            <a:miter lim="8000"/>
            <a:headEnd len="sm" w="sm" type="none"/>
            <a:tailEnd len="med" w="med" type="stealth"/>
          </a:ln>
        </p:spPr>
      </p:sp>
      <p:sp>
        <p:nvSpPr>
          <p:cNvPr id="3367" name="Google Shape;3367;p107"/>
          <p:cNvSpPr/>
          <p:nvPr/>
        </p:nvSpPr>
        <p:spPr>
          <a:xfrm flipH="1">
            <a:off x="3598761" y="2571629"/>
            <a:ext cx="387936" cy="189432"/>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grpSp>
        <p:nvGrpSpPr>
          <p:cNvPr id="3368" name="Google Shape;3368;p107"/>
          <p:cNvGrpSpPr/>
          <p:nvPr/>
        </p:nvGrpSpPr>
        <p:grpSpPr>
          <a:xfrm>
            <a:off x="2708826" y="3317649"/>
            <a:ext cx="285524" cy="236209"/>
            <a:chOff x="3163350" y="2159850"/>
            <a:chExt cx="397500" cy="338700"/>
          </a:xfrm>
        </p:grpSpPr>
        <p:sp>
          <p:nvSpPr>
            <p:cNvPr id="3369" name="Google Shape;3369;p10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370" name="Google Shape;3370;p10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107"/>
          <p:cNvGrpSpPr/>
          <p:nvPr/>
        </p:nvGrpSpPr>
        <p:grpSpPr>
          <a:xfrm>
            <a:off x="3564026" y="3317649"/>
            <a:ext cx="285524" cy="236209"/>
            <a:chOff x="3163350" y="2159850"/>
            <a:chExt cx="397500" cy="338700"/>
          </a:xfrm>
        </p:grpSpPr>
        <p:sp>
          <p:nvSpPr>
            <p:cNvPr id="3372" name="Google Shape;3372;p10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373" name="Google Shape;3373;p10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107"/>
          <p:cNvGrpSpPr/>
          <p:nvPr/>
        </p:nvGrpSpPr>
        <p:grpSpPr>
          <a:xfrm>
            <a:off x="4389413" y="3317649"/>
            <a:ext cx="285524" cy="236209"/>
            <a:chOff x="3163350" y="2159850"/>
            <a:chExt cx="397500" cy="338700"/>
          </a:xfrm>
        </p:grpSpPr>
        <p:sp>
          <p:nvSpPr>
            <p:cNvPr id="3375" name="Google Shape;3375;p10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376" name="Google Shape;3376;p10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107"/>
          <p:cNvGrpSpPr/>
          <p:nvPr/>
        </p:nvGrpSpPr>
        <p:grpSpPr>
          <a:xfrm>
            <a:off x="2948801" y="2571302"/>
            <a:ext cx="641138" cy="365743"/>
            <a:chOff x="3250800" y="2834640"/>
            <a:chExt cx="706800" cy="403200"/>
          </a:xfrm>
        </p:grpSpPr>
        <p:sp>
          <p:nvSpPr>
            <p:cNvPr id="3378" name="Google Shape;3378;p107"/>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379" name="Google Shape;3379;p107"/>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380" name="Google Shape;3380;p107"/>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81" name="Google Shape;3381;p107"/>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82" name="Google Shape;3382;p107"/>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83" name="Google Shape;3383;p107"/>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84" name="Google Shape;3384;p107"/>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385" name="Google Shape;3385;p107"/>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grpSp>
        <p:nvGrpSpPr>
          <p:cNvPr id="3386" name="Google Shape;3386;p107"/>
          <p:cNvGrpSpPr/>
          <p:nvPr/>
        </p:nvGrpSpPr>
        <p:grpSpPr>
          <a:xfrm>
            <a:off x="1853613" y="3317649"/>
            <a:ext cx="285524" cy="236209"/>
            <a:chOff x="3163350" y="2159850"/>
            <a:chExt cx="397500" cy="338700"/>
          </a:xfrm>
        </p:grpSpPr>
        <p:sp>
          <p:nvSpPr>
            <p:cNvPr id="3387" name="Google Shape;3387;p107"/>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388" name="Google Shape;3388;p107"/>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9" name="Google Shape;3389;p107"/>
          <p:cNvSpPr/>
          <p:nvPr/>
        </p:nvSpPr>
        <p:spPr>
          <a:xfrm flipH="1">
            <a:off x="2828921" y="2906204"/>
            <a:ext cx="360504" cy="500580"/>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93" name="Shape 3393"/>
        <p:cNvGrpSpPr/>
        <p:nvPr/>
      </p:nvGrpSpPr>
      <p:grpSpPr>
        <a:xfrm>
          <a:off x="0" y="0"/>
          <a:ext cx="0" cy="0"/>
          <a:chOff x="0" y="0"/>
          <a:chExt cx="0" cy="0"/>
        </a:xfrm>
      </p:grpSpPr>
      <p:sp>
        <p:nvSpPr>
          <p:cNvPr id="3394" name="Google Shape;3394;p108"/>
          <p:cNvSpPr/>
          <p:nvPr/>
        </p:nvSpPr>
        <p:spPr>
          <a:xfrm flipH="1" rot="10800000">
            <a:off x="1886813" y="3053779"/>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95" name="Google Shape;3395;p108"/>
          <p:cNvSpPr/>
          <p:nvPr/>
        </p:nvSpPr>
        <p:spPr>
          <a:xfrm flipH="1" rot="10800000">
            <a:off x="1886813" y="2980934"/>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96" name="Google Shape;3396;p108"/>
          <p:cNvSpPr/>
          <p:nvPr/>
        </p:nvSpPr>
        <p:spPr>
          <a:xfrm flipH="1" rot="10800000">
            <a:off x="1886813" y="2924796"/>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97" name="Google Shape;3397;p108"/>
          <p:cNvSpPr/>
          <p:nvPr/>
        </p:nvSpPr>
        <p:spPr>
          <a:xfrm flipH="1" rot="10800000">
            <a:off x="1886813" y="3053779"/>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98" name="Google Shape;3398;p108"/>
          <p:cNvSpPr/>
          <p:nvPr/>
        </p:nvSpPr>
        <p:spPr>
          <a:xfrm flipH="1" rot="10800000">
            <a:off x="1886813" y="2980934"/>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399" name="Google Shape;3399;p108"/>
          <p:cNvSpPr/>
          <p:nvPr/>
        </p:nvSpPr>
        <p:spPr>
          <a:xfrm flipH="1" rot="10800000">
            <a:off x="1886813" y="2924796"/>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00" name="Google Shape;3400;p108"/>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401" name="Google Shape;3401;p108"/>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402" name="Google Shape;3402;p108"/>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sp>
        <p:nvSpPr>
          <p:cNvPr id="3403" name="Google Shape;3403;p108"/>
          <p:cNvSpPr/>
          <p:nvPr/>
        </p:nvSpPr>
        <p:spPr>
          <a:xfrm flipH="1">
            <a:off x="2111463" y="2897061"/>
            <a:ext cx="1069146" cy="328536"/>
          </a:xfrm>
          <a:custGeom>
            <a:rect b="b" l="l" r="r" t="t"/>
            <a:pathLst>
              <a:path extrusionOk="0" h="21600" w="21600">
                <a:moveTo>
                  <a:pt x="0" y="0"/>
                </a:moveTo>
                <a:lnTo>
                  <a:pt x="21600" y="21600"/>
                </a:lnTo>
              </a:path>
            </a:pathLst>
          </a:custGeom>
          <a:noFill/>
          <a:ln cap="flat" cmpd="sng" w="38150">
            <a:solidFill>
              <a:srgbClr val="FF000A"/>
            </a:solidFill>
            <a:prstDash val="solid"/>
            <a:miter lim="8000"/>
            <a:headEnd len="sm" w="sm" type="none"/>
            <a:tailEnd len="med" w="med" type="stealth"/>
          </a:ln>
        </p:spPr>
      </p:sp>
      <p:sp>
        <p:nvSpPr>
          <p:cNvPr id="3404" name="Google Shape;3404;p108"/>
          <p:cNvSpPr/>
          <p:nvPr/>
        </p:nvSpPr>
        <p:spPr>
          <a:xfrm>
            <a:off x="6220800" y="3427035"/>
            <a:ext cx="2571300" cy="8184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Maintain “Locality”</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route tenant to queue</a:t>
            </a:r>
            <a:endParaRPr b="0" sz="1800" strike="noStrike">
              <a:latin typeface="Arial"/>
              <a:ea typeface="Arial"/>
              <a:cs typeface="Arial"/>
              <a:sym typeface="Arial"/>
            </a:endParaRPr>
          </a:p>
        </p:txBody>
      </p:sp>
      <p:grpSp>
        <p:nvGrpSpPr>
          <p:cNvPr id="3405" name="Google Shape;3405;p108"/>
          <p:cNvGrpSpPr/>
          <p:nvPr/>
        </p:nvGrpSpPr>
        <p:grpSpPr>
          <a:xfrm>
            <a:off x="2948801" y="2571302"/>
            <a:ext cx="641138" cy="365743"/>
            <a:chOff x="3250800" y="2834640"/>
            <a:chExt cx="706800" cy="403200"/>
          </a:xfrm>
        </p:grpSpPr>
        <p:sp>
          <p:nvSpPr>
            <p:cNvPr id="3406" name="Google Shape;3406;p108"/>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407" name="Google Shape;3407;p108"/>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408" name="Google Shape;3408;p108"/>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09" name="Google Shape;3409;p108"/>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10" name="Google Shape;3410;p108"/>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11" name="Google Shape;3411;p108"/>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12" name="Google Shape;3412;p108"/>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13" name="Google Shape;3413;p108"/>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sp>
        <p:nvSpPr>
          <p:cNvPr id="3414" name="Google Shape;3414;p108"/>
          <p:cNvSpPr/>
          <p:nvPr/>
        </p:nvSpPr>
        <p:spPr>
          <a:xfrm>
            <a:off x="1394047" y="2574766"/>
            <a:ext cx="1449900" cy="3585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Flow Director</a:t>
            </a:r>
            <a:endParaRPr b="0" sz="1800" strike="noStrike">
              <a:latin typeface="Arial"/>
              <a:ea typeface="Arial"/>
              <a:cs typeface="Arial"/>
              <a:sym typeface="Arial"/>
            </a:endParaRPr>
          </a:p>
        </p:txBody>
      </p:sp>
      <p:sp>
        <p:nvSpPr>
          <p:cNvPr id="3415" name="Google Shape;3415;p108"/>
          <p:cNvSpPr/>
          <p:nvPr/>
        </p:nvSpPr>
        <p:spPr>
          <a:xfrm flipH="1" rot="10800000">
            <a:off x="1886813" y="3310792"/>
            <a:ext cx="225600" cy="70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16" name="Google Shape;3416;p108"/>
          <p:cNvSpPr/>
          <p:nvPr/>
        </p:nvSpPr>
        <p:spPr>
          <a:xfrm flipH="1" rot="10800000">
            <a:off x="1886813" y="3249050"/>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17" name="Google Shape;3417;p108"/>
          <p:cNvSpPr/>
          <p:nvPr/>
        </p:nvSpPr>
        <p:spPr>
          <a:xfrm flipH="1" rot="10800000">
            <a:off x="1886813" y="3176205"/>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18" name="Google Shape;3418;p108"/>
          <p:cNvSpPr/>
          <p:nvPr/>
        </p:nvSpPr>
        <p:spPr>
          <a:xfrm flipH="1" rot="10800000">
            <a:off x="1886813" y="3120067"/>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19" name="Google Shape;3419;p108"/>
          <p:cNvSpPr/>
          <p:nvPr/>
        </p:nvSpPr>
        <p:spPr>
          <a:xfrm flipH="1" rot="10800000">
            <a:off x="2725396" y="3310792"/>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20" name="Google Shape;3420;p108"/>
          <p:cNvSpPr/>
          <p:nvPr/>
        </p:nvSpPr>
        <p:spPr>
          <a:xfrm flipH="1" rot="10800000">
            <a:off x="3593369" y="3310792"/>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21" name="Google Shape;3421;p108"/>
          <p:cNvSpPr/>
          <p:nvPr/>
        </p:nvSpPr>
        <p:spPr>
          <a:xfrm flipH="1" rot="10800000">
            <a:off x="3593369" y="324905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22" name="Google Shape;3422;p108"/>
          <p:cNvSpPr/>
          <p:nvPr/>
        </p:nvSpPr>
        <p:spPr>
          <a:xfrm flipH="1" rot="10800000">
            <a:off x="3593369" y="3176205"/>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23" name="Google Shape;3423;p108"/>
          <p:cNvSpPr/>
          <p:nvPr/>
        </p:nvSpPr>
        <p:spPr>
          <a:xfrm flipH="1" rot="10800000">
            <a:off x="3593369" y="3120067"/>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24" name="Google Shape;3424;p108"/>
          <p:cNvSpPr/>
          <p:nvPr/>
        </p:nvSpPr>
        <p:spPr>
          <a:xfrm flipH="1" rot="10800000">
            <a:off x="4420523" y="3310792"/>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25" name="Google Shape;3425;p108"/>
          <p:cNvSpPr/>
          <p:nvPr/>
        </p:nvSpPr>
        <p:spPr>
          <a:xfrm flipH="1" rot="10800000">
            <a:off x="4420523" y="324905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26" name="Google Shape;3426;p108"/>
          <p:cNvSpPr/>
          <p:nvPr/>
        </p:nvSpPr>
        <p:spPr>
          <a:xfrm flipH="1" rot="10800000">
            <a:off x="4420523" y="3176205"/>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27" name="Google Shape;3427;p108"/>
          <p:cNvSpPr/>
          <p:nvPr/>
        </p:nvSpPr>
        <p:spPr>
          <a:xfrm>
            <a:off x="656694" y="3149149"/>
            <a:ext cx="12093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grpSp>
        <p:nvGrpSpPr>
          <p:cNvPr id="3428" name="Google Shape;3428;p108"/>
          <p:cNvGrpSpPr/>
          <p:nvPr/>
        </p:nvGrpSpPr>
        <p:grpSpPr>
          <a:xfrm>
            <a:off x="2960883" y="1871735"/>
            <a:ext cx="623777" cy="570711"/>
            <a:chOff x="3264120" y="1475400"/>
            <a:chExt cx="687660" cy="629160"/>
          </a:xfrm>
        </p:grpSpPr>
        <p:sp>
          <p:nvSpPr>
            <p:cNvPr id="3429" name="Google Shape;3429;p108"/>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30" name="Google Shape;3430;p108"/>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431" name="Google Shape;3431;p108"/>
          <p:cNvGrpSpPr/>
          <p:nvPr/>
        </p:nvGrpSpPr>
        <p:grpSpPr>
          <a:xfrm>
            <a:off x="2269891" y="1871735"/>
            <a:ext cx="623287" cy="570711"/>
            <a:chOff x="2502360" y="1475400"/>
            <a:chExt cx="687120" cy="629160"/>
          </a:xfrm>
        </p:grpSpPr>
        <p:sp>
          <p:nvSpPr>
            <p:cNvPr id="3432" name="Google Shape;3432;p108"/>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33" name="Google Shape;3433;p108"/>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434" name="Google Shape;3434;p108"/>
          <p:cNvGrpSpPr/>
          <p:nvPr/>
        </p:nvGrpSpPr>
        <p:grpSpPr>
          <a:xfrm>
            <a:off x="3636854" y="1874130"/>
            <a:ext cx="623722" cy="557867"/>
            <a:chOff x="4009320" y="1478040"/>
            <a:chExt cx="687600" cy="615000"/>
          </a:xfrm>
        </p:grpSpPr>
        <p:sp>
          <p:nvSpPr>
            <p:cNvPr id="3435" name="Google Shape;3435;p108"/>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36" name="Google Shape;3436;p108"/>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437" name="Google Shape;3437;p108"/>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sp>
        <p:nvSpPr>
          <p:cNvPr id="3438" name="Google Shape;3438;p108"/>
          <p:cNvSpPr/>
          <p:nvPr/>
        </p:nvSpPr>
        <p:spPr>
          <a:xfrm flipH="1" rot="10800000">
            <a:off x="3585912" y="2419108"/>
            <a:ext cx="395442" cy="182574"/>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
        <p:nvSpPr>
          <p:cNvPr id="3439" name="Google Shape;3439;p108"/>
          <p:cNvSpPr/>
          <p:nvPr/>
        </p:nvSpPr>
        <p:spPr>
          <a:xfrm>
            <a:off x="2654247" y="2381246"/>
            <a:ext cx="290628" cy="190404"/>
          </a:xfrm>
          <a:custGeom>
            <a:rect b="b" l="l" r="r" t="t"/>
            <a:pathLst>
              <a:path extrusionOk="0" h="21600" w="21600">
                <a:moveTo>
                  <a:pt x="0" y="0"/>
                </a:moveTo>
                <a:lnTo>
                  <a:pt x="21600" y="21600"/>
                </a:lnTo>
              </a:path>
            </a:pathLst>
          </a:custGeom>
          <a:noFill/>
          <a:ln cap="flat" cmpd="sng" w="38150">
            <a:solidFill>
              <a:srgbClr val="FF000A"/>
            </a:solidFill>
            <a:prstDash val="solid"/>
            <a:miter lim="8000"/>
            <a:headEnd len="sm" w="sm" type="none"/>
            <a:tailEnd len="med" w="med" type="stealth"/>
          </a:ln>
        </p:spPr>
      </p:sp>
      <p:sp>
        <p:nvSpPr>
          <p:cNvPr id="3440" name="Google Shape;3440;p108"/>
          <p:cNvSpPr/>
          <p:nvPr/>
        </p:nvSpPr>
        <p:spPr>
          <a:xfrm flipH="1">
            <a:off x="3598761" y="2571629"/>
            <a:ext cx="387936" cy="189432"/>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grpSp>
        <p:nvGrpSpPr>
          <p:cNvPr id="3441" name="Google Shape;3441;p108"/>
          <p:cNvGrpSpPr/>
          <p:nvPr/>
        </p:nvGrpSpPr>
        <p:grpSpPr>
          <a:xfrm>
            <a:off x="2708826" y="3317649"/>
            <a:ext cx="285524" cy="236209"/>
            <a:chOff x="3163350" y="2159850"/>
            <a:chExt cx="397500" cy="338700"/>
          </a:xfrm>
        </p:grpSpPr>
        <p:sp>
          <p:nvSpPr>
            <p:cNvPr id="3442" name="Google Shape;3442;p10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443" name="Google Shape;3443;p10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108"/>
          <p:cNvGrpSpPr/>
          <p:nvPr/>
        </p:nvGrpSpPr>
        <p:grpSpPr>
          <a:xfrm>
            <a:off x="3564026" y="3317649"/>
            <a:ext cx="285524" cy="236209"/>
            <a:chOff x="3163350" y="2159850"/>
            <a:chExt cx="397500" cy="338700"/>
          </a:xfrm>
        </p:grpSpPr>
        <p:sp>
          <p:nvSpPr>
            <p:cNvPr id="3445" name="Google Shape;3445;p10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446" name="Google Shape;3446;p10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108"/>
          <p:cNvGrpSpPr/>
          <p:nvPr/>
        </p:nvGrpSpPr>
        <p:grpSpPr>
          <a:xfrm>
            <a:off x="4389413" y="3317649"/>
            <a:ext cx="285524" cy="236209"/>
            <a:chOff x="3163350" y="2159850"/>
            <a:chExt cx="397500" cy="338700"/>
          </a:xfrm>
        </p:grpSpPr>
        <p:sp>
          <p:nvSpPr>
            <p:cNvPr id="3448" name="Google Shape;3448;p10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449" name="Google Shape;3449;p10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108"/>
          <p:cNvGrpSpPr/>
          <p:nvPr/>
        </p:nvGrpSpPr>
        <p:grpSpPr>
          <a:xfrm>
            <a:off x="2948801" y="2571302"/>
            <a:ext cx="641138" cy="365743"/>
            <a:chOff x="3250800" y="2834640"/>
            <a:chExt cx="706800" cy="403200"/>
          </a:xfrm>
        </p:grpSpPr>
        <p:sp>
          <p:nvSpPr>
            <p:cNvPr id="3451" name="Google Shape;3451;p108"/>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452" name="Google Shape;3452;p108"/>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453" name="Google Shape;3453;p108"/>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54" name="Google Shape;3454;p108"/>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55" name="Google Shape;3455;p108"/>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56" name="Google Shape;3456;p108"/>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57" name="Google Shape;3457;p108"/>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58" name="Google Shape;3458;p108"/>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grpSp>
        <p:nvGrpSpPr>
          <p:cNvPr id="3459" name="Google Shape;3459;p108"/>
          <p:cNvGrpSpPr/>
          <p:nvPr/>
        </p:nvGrpSpPr>
        <p:grpSpPr>
          <a:xfrm>
            <a:off x="1853613" y="3317649"/>
            <a:ext cx="285524" cy="236209"/>
            <a:chOff x="3163350" y="2159850"/>
            <a:chExt cx="397500" cy="338700"/>
          </a:xfrm>
        </p:grpSpPr>
        <p:sp>
          <p:nvSpPr>
            <p:cNvPr id="3460" name="Google Shape;3460;p108"/>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461" name="Google Shape;3461;p108"/>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2" name="Google Shape;3462;p108"/>
          <p:cNvSpPr/>
          <p:nvPr/>
        </p:nvSpPr>
        <p:spPr>
          <a:xfrm flipH="1" rot="10800000">
            <a:off x="2724090" y="3233286"/>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63" name="Google Shape;3463;p108"/>
          <p:cNvSpPr/>
          <p:nvPr/>
        </p:nvSpPr>
        <p:spPr>
          <a:xfrm flipH="1">
            <a:off x="2820105" y="2897387"/>
            <a:ext cx="360504" cy="500580"/>
          </a:xfrm>
          <a:custGeom>
            <a:rect b="b" l="l" r="r" t="t"/>
            <a:pathLst>
              <a:path extrusionOk="0" h="21600" w="21600">
                <a:moveTo>
                  <a:pt x="0" y="0"/>
                </a:moveTo>
                <a:lnTo>
                  <a:pt x="21600" y="21600"/>
                </a:lnTo>
              </a:path>
            </a:pathLst>
          </a:custGeom>
          <a:noFill/>
          <a:ln cap="flat" cmpd="sng" w="38150">
            <a:solidFill>
              <a:srgbClr val="0091FF"/>
            </a:solidFill>
            <a:prstDash val="solid"/>
            <a:miter lim="8000"/>
            <a:headEnd len="sm" w="sm" type="none"/>
            <a:tailEnd len="med" w="med" type="stealth"/>
          </a:ln>
        </p:spPr>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67" name="Shape 3467"/>
        <p:cNvGrpSpPr/>
        <p:nvPr/>
      </p:nvGrpSpPr>
      <p:grpSpPr>
        <a:xfrm>
          <a:off x="0" y="0"/>
          <a:ext cx="0" cy="0"/>
          <a:chOff x="0" y="0"/>
          <a:chExt cx="0" cy="0"/>
        </a:xfrm>
      </p:grpSpPr>
      <p:sp>
        <p:nvSpPr>
          <p:cNvPr id="3468" name="Google Shape;3468;p109"/>
          <p:cNvSpPr/>
          <p:nvPr/>
        </p:nvSpPr>
        <p:spPr>
          <a:xfrm flipH="1">
            <a:off x="2111463" y="2897061"/>
            <a:ext cx="1069146" cy="328536"/>
          </a:xfrm>
          <a:custGeom>
            <a:rect b="b" l="l" r="r" t="t"/>
            <a:pathLst>
              <a:path extrusionOk="0" h="21600" w="21600">
                <a:moveTo>
                  <a:pt x="0" y="0"/>
                </a:moveTo>
                <a:lnTo>
                  <a:pt x="21600" y="21600"/>
                </a:lnTo>
              </a:path>
            </a:pathLst>
          </a:custGeom>
          <a:noFill/>
          <a:ln cap="flat" cmpd="sng" w="38150">
            <a:solidFill>
              <a:srgbClr val="FF000A"/>
            </a:solidFill>
            <a:prstDash val="dashDot"/>
            <a:miter lim="8000"/>
            <a:headEnd len="sm" w="sm" type="none"/>
            <a:tailEnd len="med" w="med" type="triangle"/>
          </a:ln>
        </p:spPr>
      </p:sp>
      <p:sp>
        <p:nvSpPr>
          <p:cNvPr id="3469" name="Google Shape;3469;p109"/>
          <p:cNvSpPr/>
          <p:nvPr/>
        </p:nvSpPr>
        <p:spPr>
          <a:xfrm flipH="1">
            <a:off x="2820105" y="2897387"/>
            <a:ext cx="360504" cy="500580"/>
          </a:xfrm>
          <a:custGeom>
            <a:rect b="b" l="l" r="r" t="t"/>
            <a:pathLst>
              <a:path extrusionOk="0" h="21600" w="21600">
                <a:moveTo>
                  <a:pt x="0" y="0"/>
                </a:moveTo>
                <a:lnTo>
                  <a:pt x="21600" y="21600"/>
                </a:lnTo>
              </a:path>
            </a:pathLst>
          </a:custGeom>
          <a:noFill/>
          <a:ln cap="flat" cmpd="sng" w="38150">
            <a:solidFill>
              <a:srgbClr val="0091FF"/>
            </a:solidFill>
            <a:prstDash val="dashDot"/>
            <a:miter lim="8000"/>
            <a:headEnd len="sm" w="sm" type="none"/>
            <a:tailEnd len="med" w="med" type="triangle"/>
          </a:ln>
        </p:spPr>
      </p:sp>
      <p:sp>
        <p:nvSpPr>
          <p:cNvPr id="3470" name="Google Shape;3470;p109"/>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471" name="Google Shape;3471;p109"/>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472" name="Google Shape;3472;p109"/>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grpSp>
        <p:nvGrpSpPr>
          <p:cNvPr id="3473" name="Google Shape;3473;p109"/>
          <p:cNvGrpSpPr/>
          <p:nvPr/>
        </p:nvGrpSpPr>
        <p:grpSpPr>
          <a:xfrm>
            <a:off x="2948801" y="2571302"/>
            <a:ext cx="641138" cy="365743"/>
            <a:chOff x="3250800" y="2834640"/>
            <a:chExt cx="706800" cy="403200"/>
          </a:xfrm>
        </p:grpSpPr>
        <p:sp>
          <p:nvSpPr>
            <p:cNvPr id="3474" name="Google Shape;3474;p109"/>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475" name="Google Shape;3475;p109"/>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476" name="Google Shape;3476;p109"/>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77" name="Google Shape;3477;p109"/>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78" name="Google Shape;3478;p109"/>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79" name="Google Shape;3479;p109"/>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80" name="Google Shape;3480;p109"/>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481" name="Google Shape;3481;p109"/>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sp>
        <p:nvSpPr>
          <p:cNvPr id="3482" name="Google Shape;3482;p109"/>
          <p:cNvSpPr/>
          <p:nvPr/>
        </p:nvSpPr>
        <p:spPr>
          <a:xfrm>
            <a:off x="6220800" y="3468505"/>
            <a:ext cx="2571300" cy="7359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Few active tenants</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Many idle tenants</a:t>
            </a:r>
            <a:endParaRPr b="0" sz="1800" strike="noStrike">
              <a:latin typeface="Arial"/>
              <a:ea typeface="Arial"/>
              <a:cs typeface="Arial"/>
              <a:sym typeface="Arial"/>
            </a:endParaRPr>
          </a:p>
        </p:txBody>
      </p:sp>
      <p:sp>
        <p:nvSpPr>
          <p:cNvPr id="3483" name="Google Shape;3483;p109"/>
          <p:cNvSpPr/>
          <p:nvPr/>
        </p:nvSpPr>
        <p:spPr>
          <a:xfrm flipH="1" rot="10800000">
            <a:off x="1886813" y="3310792"/>
            <a:ext cx="225600" cy="70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84" name="Google Shape;3484;p109"/>
          <p:cNvSpPr/>
          <p:nvPr/>
        </p:nvSpPr>
        <p:spPr>
          <a:xfrm flipH="1" rot="10800000">
            <a:off x="1886813" y="3249050"/>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85" name="Google Shape;3485;p109"/>
          <p:cNvSpPr/>
          <p:nvPr/>
        </p:nvSpPr>
        <p:spPr>
          <a:xfrm flipH="1" rot="10800000">
            <a:off x="1886813" y="3176205"/>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86" name="Google Shape;3486;p109"/>
          <p:cNvSpPr/>
          <p:nvPr/>
        </p:nvSpPr>
        <p:spPr>
          <a:xfrm flipH="1" rot="10800000">
            <a:off x="1886813" y="3120067"/>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87" name="Google Shape;3487;p109"/>
          <p:cNvSpPr/>
          <p:nvPr/>
        </p:nvSpPr>
        <p:spPr>
          <a:xfrm flipH="1" rot="10800000">
            <a:off x="2725396" y="3310792"/>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88" name="Google Shape;3488;p109"/>
          <p:cNvSpPr/>
          <p:nvPr/>
        </p:nvSpPr>
        <p:spPr>
          <a:xfrm flipH="1" rot="10800000">
            <a:off x="3593369" y="3310792"/>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89" name="Google Shape;3489;p109"/>
          <p:cNvSpPr/>
          <p:nvPr/>
        </p:nvSpPr>
        <p:spPr>
          <a:xfrm flipH="1" rot="10800000">
            <a:off x="3593369" y="324905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0" name="Google Shape;3490;p109"/>
          <p:cNvSpPr/>
          <p:nvPr/>
        </p:nvSpPr>
        <p:spPr>
          <a:xfrm flipH="1" rot="10800000">
            <a:off x="3593369" y="3176205"/>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1" name="Google Shape;3491;p109"/>
          <p:cNvSpPr/>
          <p:nvPr/>
        </p:nvSpPr>
        <p:spPr>
          <a:xfrm flipH="1" rot="10800000">
            <a:off x="3593369" y="3120067"/>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2" name="Google Shape;3492;p109"/>
          <p:cNvSpPr/>
          <p:nvPr/>
        </p:nvSpPr>
        <p:spPr>
          <a:xfrm flipH="1" rot="10800000">
            <a:off x="4420523" y="3310792"/>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3" name="Google Shape;3493;p109"/>
          <p:cNvSpPr/>
          <p:nvPr/>
        </p:nvSpPr>
        <p:spPr>
          <a:xfrm flipH="1" rot="10800000">
            <a:off x="4420523" y="324905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4" name="Google Shape;3494;p109"/>
          <p:cNvSpPr/>
          <p:nvPr/>
        </p:nvSpPr>
        <p:spPr>
          <a:xfrm flipH="1" rot="10800000">
            <a:off x="4420523" y="3176205"/>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5" name="Google Shape;3495;p109"/>
          <p:cNvSpPr/>
          <p:nvPr/>
        </p:nvSpPr>
        <p:spPr>
          <a:xfrm flipH="1" rot="10800000">
            <a:off x="1886813" y="3053453"/>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6" name="Google Shape;3496;p109"/>
          <p:cNvSpPr/>
          <p:nvPr/>
        </p:nvSpPr>
        <p:spPr>
          <a:xfrm flipH="1" rot="10800000">
            <a:off x="1886813" y="2980608"/>
            <a:ext cx="225600" cy="696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7" name="Google Shape;3497;p109"/>
          <p:cNvSpPr/>
          <p:nvPr/>
        </p:nvSpPr>
        <p:spPr>
          <a:xfrm flipH="1" rot="10800000">
            <a:off x="1886813" y="2924470"/>
            <a:ext cx="225600" cy="699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8" name="Google Shape;3498;p109"/>
          <p:cNvSpPr/>
          <p:nvPr/>
        </p:nvSpPr>
        <p:spPr>
          <a:xfrm>
            <a:off x="1501156" y="2803017"/>
            <a:ext cx="995400" cy="1327200"/>
          </a:xfrm>
          <a:prstGeom prst="ellipse">
            <a:avLst/>
          </a:prstGeom>
          <a:noFill/>
          <a:ln cap="flat" cmpd="sng" w="38150">
            <a:solidFill>
              <a:srgbClr val="FF000A"/>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499" name="Google Shape;3499;p109"/>
          <p:cNvSpPr/>
          <p:nvPr/>
        </p:nvSpPr>
        <p:spPr>
          <a:xfrm>
            <a:off x="549501" y="3554375"/>
            <a:ext cx="905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Hotspot</a:t>
            </a:r>
            <a:endParaRPr b="0" sz="1500" strike="noStrike">
              <a:latin typeface="Arial"/>
              <a:ea typeface="Arial"/>
              <a:cs typeface="Arial"/>
              <a:sym typeface="Arial"/>
            </a:endParaRPr>
          </a:p>
        </p:txBody>
      </p:sp>
      <p:grpSp>
        <p:nvGrpSpPr>
          <p:cNvPr id="3500" name="Google Shape;3500;p109"/>
          <p:cNvGrpSpPr/>
          <p:nvPr/>
        </p:nvGrpSpPr>
        <p:grpSpPr>
          <a:xfrm>
            <a:off x="2960883" y="1871735"/>
            <a:ext cx="623777" cy="570711"/>
            <a:chOff x="3264120" y="1475400"/>
            <a:chExt cx="687660" cy="629160"/>
          </a:xfrm>
        </p:grpSpPr>
        <p:sp>
          <p:nvSpPr>
            <p:cNvPr id="3501" name="Google Shape;3501;p109"/>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02" name="Google Shape;3502;p109"/>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503" name="Google Shape;3503;p109"/>
          <p:cNvGrpSpPr/>
          <p:nvPr/>
        </p:nvGrpSpPr>
        <p:grpSpPr>
          <a:xfrm>
            <a:off x="2269891" y="1871735"/>
            <a:ext cx="623287" cy="570711"/>
            <a:chOff x="2502360" y="1475400"/>
            <a:chExt cx="687120" cy="629160"/>
          </a:xfrm>
        </p:grpSpPr>
        <p:sp>
          <p:nvSpPr>
            <p:cNvPr id="3504" name="Google Shape;3504;p109"/>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05" name="Google Shape;3505;p109"/>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506" name="Google Shape;3506;p109"/>
          <p:cNvGrpSpPr/>
          <p:nvPr/>
        </p:nvGrpSpPr>
        <p:grpSpPr>
          <a:xfrm>
            <a:off x="3636854" y="1874130"/>
            <a:ext cx="623722" cy="557867"/>
            <a:chOff x="4009320" y="1478040"/>
            <a:chExt cx="687600" cy="615000"/>
          </a:xfrm>
        </p:grpSpPr>
        <p:sp>
          <p:nvSpPr>
            <p:cNvPr id="3507" name="Google Shape;3507;p109"/>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08" name="Google Shape;3508;p109"/>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509" name="Google Shape;3509;p109"/>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3510" name="Google Shape;3510;p109"/>
          <p:cNvGrpSpPr/>
          <p:nvPr/>
        </p:nvGrpSpPr>
        <p:grpSpPr>
          <a:xfrm>
            <a:off x="2708826" y="3317649"/>
            <a:ext cx="285524" cy="236209"/>
            <a:chOff x="3163350" y="2159850"/>
            <a:chExt cx="397500" cy="338700"/>
          </a:xfrm>
        </p:grpSpPr>
        <p:sp>
          <p:nvSpPr>
            <p:cNvPr id="3511" name="Google Shape;3511;p10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12" name="Google Shape;3512;p10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109"/>
          <p:cNvGrpSpPr/>
          <p:nvPr/>
        </p:nvGrpSpPr>
        <p:grpSpPr>
          <a:xfrm>
            <a:off x="3564026" y="3317649"/>
            <a:ext cx="285524" cy="236209"/>
            <a:chOff x="3163350" y="2159850"/>
            <a:chExt cx="397500" cy="338700"/>
          </a:xfrm>
        </p:grpSpPr>
        <p:sp>
          <p:nvSpPr>
            <p:cNvPr id="3514" name="Google Shape;3514;p10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15" name="Google Shape;3515;p10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109"/>
          <p:cNvGrpSpPr/>
          <p:nvPr/>
        </p:nvGrpSpPr>
        <p:grpSpPr>
          <a:xfrm>
            <a:off x="4389413" y="3317649"/>
            <a:ext cx="285524" cy="236209"/>
            <a:chOff x="3163350" y="2159850"/>
            <a:chExt cx="397500" cy="338700"/>
          </a:xfrm>
        </p:grpSpPr>
        <p:sp>
          <p:nvSpPr>
            <p:cNvPr id="3517" name="Google Shape;3517;p10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18" name="Google Shape;3518;p10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109"/>
          <p:cNvGrpSpPr/>
          <p:nvPr/>
        </p:nvGrpSpPr>
        <p:grpSpPr>
          <a:xfrm>
            <a:off x="1853613" y="3317649"/>
            <a:ext cx="285524" cy="236209"/>
            <a:chOff x="3163350" y="2159850"/>
            <a:chExt cx="397500" cy="338700"/>
          </a:xfrm>
        </p:grpSpPr>
        <p:sp>
          <p:nvSpPr>
            <p:cNvPr id="3520" name="Google Shape;3520;p109"/>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21" name="Google Shape;3521;p109"/>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2" name="Google Shape;3522;p109"/>
          <p:cNvSpPr/>
          <p:nvPr/>
        </p:nvSpPr>
        <p:spPr>
          <a:xfrm flipH="1" rot="10800000">
            <a:off x="2724090" y="3233286"/>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26" name="Shape 3526"/>
        <p:cNvGrpSpPr/>
        <p:nvPr/>
      </p:nvGrpSpPr>
      <p:grpSpPr>
        <a:xfrm>
          <a:off x="0" y="0"/>
          <a:ext cx="0" cy="0"/>
          <a:chOff x="0" y="0"/>
          <a:chExt cx="0" cy="0"/>
        </a:xfrm>
      </p:grpSpPr>
      <p:sp>
        <p:nvSpPr>
          <p:cNvPr id="3527" name="Google Shape;3527;p110"/>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Tenant Locality And Work Stealing</a:t>
            </a:r>
            <a:endParaRPr b="0" sz="2900" strike="noStrike">
              <a:solidFill>
                <a:srgbClr val="000000"/>
              </a:solidFill>
              <a:latin typeface="Calibri"/>
              <a:ea typeface="Calibri"/>
              <a:cs typeface="Calibri"/>
              <a:sym typeface="Calibri"/>
            </a:endParaRPr>
          </a:p>
        </p:txBody>
      </p:sp>
      <p:sp>
        <p:nvSpPr>
          <p:cNvPr id="3528" name="Google Shape;3528;p110"/>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Quickly dispatch requests to cores, avoid hotspots</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NIC routes tenants to cores, cores steal work</a:t>
            </a:r>
            <a:endParaRPr b="0" sz="2200" strike="noStrike">
              <a:solidFill>
                <a:srgbClr val="000000"/>
              </a:solidFill>
              <a:latin typeface="Calibri"/>
              <a:ea typeface="Calibri"/>
              <a:cs typeface="Calibri"/>
              <a:sym typeface="Calibri"/>
            </a:endParaRPr>
          </a:p>
        </p:txBody>
      </p:sp>
      <p:sp>
        <p:nvSpPr>
          <p:cNvPr id="3529" name="Google Shape;3529;p110"/>
          <p:cNvSpPr/>
          <p:nvPr/>
        </p:nvSpPr>
        <p:spPr>
          <a:xfrm>
            <a:off x="652449" y="2626033"/>
            <a:ext cx="5225400" cy="2420700"/>
          </a:xfrm>
          <a:prstGeom prst="rect">
            <a:avLst/>
          </a:prstGeom>
          <a:solidFill>
            <a:srgbClr val="F2F2F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t" bIns="38525" lIns="80000" spcFirstLastPara="1" rIns="80000" wrap="square" tIns="38525">
            <a:noAutofit/>
          </a:bodyPr>
          <a:lstStyle/>
          <a:p>
            <a:pPr indent="0" lvl="0" marL="165100" marR="0" rtl="0" algn="r">
              <a:lnSpc>
                <a:spcPct val="100000"/>
              </a:lnSpc>
              <a:spcBef>
                <a:spcPts val="0"/>
              </a:spcBef>
              <a:spcAft>
                <a:spcPts val="0"/>
              </a:spcAft>
              <a:buNone/>
            </a:pPr>
            <a:r>
              <a:rPr b="1" lang="en" sz="1800" strike="noStrike">
                <a:solidFill>
                  <a:srgbClr val="000000"/>
                </a:solidFill>
                <a:latin typeface="Calibri"/>
                <a:ea typeface="Calibri"/>
                <a:cs typeface="Calibri"/>
                <a:sym typeface="Calibri"/>
              </a:rPr>
              <a:t>Server</a:t>
            </a:r>
            <a:endParaRPr b="0" sz="1800" strike="noStrike">
              <a:latin typeface="Arial"/>
              <a:ea typeface="Arial"/>
              <a:cs typeface="Arial"/>
              <a:sym typeface="Arial"/>
            </a:endParaRPr>
          </a:p>
        </p:txBody>
      </p:sp>
      <p:sp>
        <p:nvSpPr>
          <p:cNvPr id="3530" name="Google Shape;3530;p110"/>
          <p:cNvSpPr/>
          <p:nvPr/>
        </p:nvSpPr>
        <p:spPr>
          <a:xfrm>
            <a:off x="6220800" y="3468505"/>
            <a:ext cx="2571300" cy="735900"/>
          </a:xfrm>
          <a:prstGeom prst="rect">
            <a:avLst/>
          </a:prstGeom>
          <a:solidFill>
            <a:srgbClr val="FFFFFF"/>
          </a:solidFill>
          <a:ln cap="flat" cmpd="sng" w="9525">
            <a:solidFill>
              <a:srgbClr val="FF000A"/>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latin typeface="Calibri"/>
                <a:ea typeface="Calibri"/>
                <a:cs typeface="Calibri"/>
                <a:sym typeface="Calibri"/>
              </a:rPr>
              <a:t>Cores steal from</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latin typeface="Calibri"/>
                <a:ea typeface="Calibri"/>
                <a:cs typeface="Calibri"/>
                <a:sym typeface="Calibri"/>
              </a:rPr>
              <a:t>neighboring queue</a:t>
            </a:r>
            <a:endParaRPr b="0" sz="1800" strike="noStrike">
              <a:latin typeface="Arial"/>
              <a:ea typeface="Arial"/>
              <a:cs typeface="Arial"/>
              <a:sym typeface="Arial"/>
            </a:endParaRPr>
          </a:p>
        </p:txBody>
      </p:sp>
      <p:sp>
        <p:nvSpPr>
          <p:cNvPr id="3531" name="Google Shape;3531;p110"/>
          <p:cNvSpPr/>
          <p:nvPr/>
        </p:nvSpPr>
        <p:spPr>
          <a:xfrm flipH="1" rot="10800000">
            <a:off x="2724090" y="3233286"/>
            <a:ext cx="225600" cy="702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532" name="Google Shape;3532;p110"/>
          <p:cNvGrpSpPr/>
          <p:nvPr/>
        </p:nvGrpSpPr>
        <p:grpSpPr>
          <a:xfrm>
            <a:off x="3592116" y="3118882"/>
            <a:ext cx="225868" cy="260973"/>
            <a:chOff x="3960000" y="3438300"/>
            <a:chExt cx="249000" cy="287700"/>
          </a:xfrm>
        </p:grpSpPr>
        <p:sp>
          <p:nvSpPr>
            <p:cNvPr id="3533" name="Google Shape;3533;p110"/>
            <p:cNvSpPr/>
            <p:nvPr/>
          </p:nvSpPr>
          <p:spPr>
            <a:xfrm flipH="1" rot="10800000">
              <a:off x="3960000" y="3648600"/>
              <a:ext cx="249000" cy="77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4" name="Google Shape;3534;p110"/>
            <p:cNvSpPr/>
            <p:nvPr/>
          </p:nvSpPr>
          <p:spPr>
            <a:xfrm flipH="1" rot="10800000">
              <a:off x="3960000" y="3592380"/>
              <a:ext cx="249000" cy="77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5" name="Google Shape;3535;p110"/>
            <p:cNvSpPr/>
            <p:nvPr/>
          </p:nvSpPr>
          <p:spPr>
            <a:xfrm flipH="1" rot="10800000">
              <a:off x="3960000" y="3495120"/>
              <a:ext cx="249000" cy="768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6" name="Google Shape;3536;p110"/>
            <p:cNvSpPr/>
            <p:nvPr/>
          </p:nvSpPr>
          <p:spPr>
            <a:xfrm flipH="1" rot="10800000">
              <a:off x="3960000" y="3438300"/>
              <a:ext cx="249000" cy="771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537" name="Google Shape;3537;p110"/>
          <p:cNvSpPr/>
          <p:nvPr/>
        </p:nvSpPr>
        <p:spPr>
          <a:xfrm flipH="1" rot="10800000">
            <a:off x="4419217" y="3309486"/>
            <a:ext cx="225900" cy="702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8" name="Google Shape;3538;p110"/>
          <p:cNvSpPr/>
          <p:nvPr/>
        </p:nvSpPr>
        <p:spPr>
          <a:xfrm flipH="1" rot="10800000">
            <a:off x="4419217" y="3258520"/>
            <a:ext cx="225900" cy="699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39" name="Google Shape;3539;p110"/>
          <p:cNvSpPr/>
          <p:nvPr/>
        </p:nvSpPr>
        <p:spPr>
          <a:xfrm flipH="1" rot="10800000">
            <a:off x="4419217" y="3170327"/>
            <a:ext cx="225900" cy="696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540" name="Google Shape;3540;p110"/>
          <p:cNvGrpSpPr/>
          <p:nvPr/>
        </p:nvGrpSpPr>
        <p:grpSpPr>
          <a:xfrm>
            <a:off x="2948801" y="2571302"/>
            <a:ext cx="641138" cy="365743"/>
            <a:chOff x="3250800" y="2834640"/>
            <a:chExt cx="706800" cy="403200"/>
          </a:xfrm>
        </p:grpSpPr>
        <p:sp>
          <p:nvSpPr>
            <p:cNvPr id="3541" name="Google Shape;3541;p110"/>
            <p:cNvSpPr/>
            <p:nvPr/>
          </p:nvSpPr>
          <p:spPr>
            <a:xfrm>
              <a:off x="3250800" y="2834640"/>
              <a:ext cx="706800" cy="351000"/>
            </a:xfrm>
            <a:prstGeom prst="rect">
              <a:avLst/>
            </a:prstGeom>
            <a:solidFill>
              <a:srgbClr val="B4E1B2"/>
            </a:solidFill>
            <a:ln cap="flat" cmpd="sng" w="9525">
              <a:solidFill>
                <a:srgbClr val="000000"/>
              </a:solidFill>
              <a:prstDash val="solid"/>
              <a:miter lim="8000"/>
              <a:headEnd len="sm" w="sm" type="none"/>
              <a:tailEnd len="sm" w="sm" type="none"/>
            </a:ln>
            <a:effectLst>
              <a:outerShdw dir="2700000" dist="12218">
                <a:srgbClr val="000000">
                  <a:alpha val="40000"/>
                </a:srgbClr>
              </a:outerShdw>
            </a:effectLst>
          </p:spPr>
          <p:txBody>
            <a:bodyPr anchorCtr="0" anchor="ctr" bIns="42100" lIns="82925" spcFirstLastPara="1" rIns="82925" wrap="square" tIns="42100">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NIC</a:t>
              </a:r>
              <a:endParaRPr b="0" sz="1800" strike="noStrike">
                <a:latin typeface="Arial"/>
                <a:ea typeface="Arial"/>
                <a:cs typeface="Arial"/>
                <a:sym typeface="Arial"/>
              </a:endParaRPr>
            </a:p>
          </p:txBody>
        </p:sp>
        <p:sp>
          <p:nvSpPr>
            <p:cNvPr id="3542" name="Google Shape;3542;p110"/>
            <p:cNvSpPr/>
            <p:nvPr/>
          </p:nvSpPr>
          <p:spPr>
            <a:xfrm flipH="1" rot="10800000">
              <a:off x="3593520" y="3128280"/>
              <a:ext cx="326100" cy="53400"/>
            </a:xfrm>
            <a:prstGeom prst="rect">
              <a:avLst/>
            </a:prstGeom>
            <a:solidFill>
              <a:srgbClr val="818100"/>
            </a:solidFill>
            <a:ln cap="flat" cmpd="sng" w="9525">
              <a:solidFill>
                <a:srgbClr val="818100"/>
              </a:solidFill>
              <a:prstDash val="solid"/>
              <a:miter lim="8000"/>
              <a:headEnd len="sm" w="sm" type="none"/>
              <a:tailEnd len="sm" w="sm" type="none"/>
            </a:ln>
            <a:effectLst>
              <a:outerShdw dir="2700000" dist="12218">
                <a:srgbClr val="000000">
                  <a:alpha val="40000"/>
                </a:srgbClr>
              </a:outerShdw>
            </a:effectLst>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543" name="Google Shape;3543;p110"/>
            <p:cNvCxnSpPr/>
            <p:nvPr/>
          </p:nvCxnSpPr>
          <p:spPr>
            <a:xfrm>
              <a:off x="36230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44" name="Google Shape;3544;p110"/>
            <p:cNvCxnSpPr/>
            <p:nvPr/>
          </p:nvCxnSpPr>
          <p:spPr>
            <a:xfrm>
              <a:off x="367884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45" name="Google Shape;3545;p110"/>
            <p:cNvCxnSpPr/>
            <p:nvPr/>
          </p:nvCxnSpPr>
          <p:spPr>
            <a:xfrm>
              <a:off x="37342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46" name="Google Shape;3546;p110"/>
            <p:cNvCxnSpPr/>
            <p:nvPr/>
          </p:nvCxnSpPr>
          <p:spPr>
            <a:xfrm>
              <a:off x="379008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47" name="Google Shape;3547;p110"/>
            <p:cNvCxnSpPr/>
            <p:nvPr/>
          </p:nvCxnSpPr>
          <p:spPr>
            <a:xfrm>
              <a:off x="3845520" y="3178440"/>
              <a:ext cx="300" cy="59400"/>
            </a:xfrm>
            <a:prstGeom prst="straightConnector1">
              <a:avLst/>
            </a:prstGeom>
            <a:noFill/>
            <a:ln cap="flat" cmpd="sng" w="9525">
              <a:solidFill>
                <a:srgbClr val="FEFF04"/>
              </a:solidFill>
              <a:prstDash val="solid"/>
              <a:miter lim="8000"/>
              <a:headEnd len="sm" w="sm" type="none"/>
              <a:tailEnd len="sm" w="sm" type="none"/>
            </a:ln>
          </p:spPr>
        </p:cxnSp>
        <p:cxnSp>
          <p:nvCxnSpPr>
            <p:cNvPr id="3548" name="Google Shape;3548;p110"/>
            <p:cNvCxnSpPr/>
            <p:nvPr/>
          </p:nvCxnSpPr>
          <p:spPr>
            <a:xfrm>
              <a:off x="3901320" y="3178440"/>
              <a:ext cx="300" cy="59400"/>
            </a:xfrm>
            <a:prstGeom prst="straightConnector1">
              <a:avLst/>
            </a:prstGeom>
            <a:noFill/>
            <a:ln cap="flat" cmpd="sng" w="9525">
              <a:solidFill>
                <a:srgbClr val="FEFF04"/>
              </a:solidFill>
              <a:prstDash val="solid"/>
              <a:miter lim="8000"/>
              <a:headEnd len="sm" w="sm" type="none"/>
              <a:tailEnd len="sm" w="sm" type="none"/>
            </a:ln>
          </p:spPr>
        </p:cxnSp>
      </p:grpSp>
      <p:sp>
        <p:nvSpPr>
          <p:cNvPr id="3549" name="Google Shape;3549;p110"/>
          <p:cNvSpPr/>
          <p:nvPr/>
        </p:nvSpPr>
        <p:spPr>
          <a:xfrm flipH="1" rot="10800000">
            <a:off x="2724090" y="3168305"/>
            <a:ext cx="225600" cy="70200"/>
          </a:xfrm>
          <a:prstGeom prst="rect">
            <a:avLst/>
          </a:prstGeom>
          <a:solidFill>
            <a:srgbClr val="FB9B96"/>
          </a:solidFill>
          <a:ln cap="flat" cmpd="sng" w="9525">
            <a:solidFill>
              <a:srgbClr val="ED1C2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cxnSp>
        <p:nvCxnSpPr>
          <p:cNvPr id="3550" name="Google Shape;3550;p110"/>
          <p:cNvCxnSpPr/>
          <p:nvPr/>
        </p:nvCxnSpPr>
        <p:spPr>
          <a:xfrm rot="10800000">
            <a:off x="2110956" y="3243298"/>
            <a:ext cx="595500" cy="177300"/>
          </a:xfrm>
          <a:prstGeom prst="straightConnector1">
            <a:avLst/>
          </a:prstGeom>
          <a:noFill/>
          <a:ln cap="flat" cmpd="sng" w="38150">
            <a:solidFill>
              <a:srgbClr val="000000"/>
            </a:solidFill>
            <a:prstDash val="solid"/>
            <a:round/>
            <a:headEnd len="sm" w="sm" type="none"/>
            <a:tailEnd len="med" w="med" type="stealth"/>
          </a:ln>
        </p:spPr>
      </p:cxnSp>
      <p:sp>
        <p:nvSpPr>
          <p:cNvPr id="3551" name="Google Shape;3551;p110"/>
          <p:cNvSpPr/>
          <p:nvPr/>
        </p:nvSpPr>
        <p:spPr>
          <a:xfrm flipH="1" rot="10800000">
            <a:off x="1885890" y="3255724"/>
            <a:ext cx="225600" cy="70200"/>
          </a:xfrm>
          <a:prstGeom prst="rect">
            <a:avLst/>
          </a:prstGeom>
          <a:solidFill>
            <a:srgbClr val="FB9B96"/>
          </a:solidFill>
          <a:ln cap="flat" cmpd="sng" w="9525">
            <a:solidFill>
              <a:srgbClr val="ED1C2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52" name="Google Shape;3552;p110"/>
          <p:cNvSpPr/>
          <p:nvPr/>
        </p:nvSpPr>
        <p:spPr>
          <a:xfrm flipH="1" rot="10800000">
            <a:off x="1885890" y="3190742"/>
            <a:ext cx="225600" cy="70200"/>
          </a:xfrm>
          <a:prstGeom prst="rect">
            <a:avLst/>
          </a:prstGeom>
          <a:solidFill>
            <a:srgbClr val="FB9B96"/>
          </a:solidFill>
          <a:ln cap="flat" cmpd="sng" w="9525">
            <a:solidFill>
              <a:srgbClr val="ED1C2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nvGrpSpPr>
          <p:cNvPr id="3553" name="Google Shape;3553;p110"/>
          <p:cNvGrpSpPr/>
          <p:nvPr/>
        </p:nvGrpSpPr>
        <p:grpSpPr>
          <a:xfrm>
            <a:off x="2960883" y="1871735"/>
            <a:ext cx="623777" cy="570711"/>
            <a:chOff x="3264120" y="1475400"/>
            <a:chExt cx="687660" cy="629160"/>
          </a:xfrm>
        </p:grpSpPr>
        <p:sp>
          <p:nvSpPr>
            <p:cNvPr id="3554" name="Google Shape;3554;p110"/>
            <p:cNvSpPr/>
            <p:nvPr/>
          </p:nvSpPr>
          <p:spPr>
            <a:xfrm flipH="1" rot="10800000">
              <a:off x="3313080" y="1543560"/>
              <a:ext cx="638700" cy="5610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55" name="Google Shape;3555;p110"/>
            <p:cNvSpPr/>
            <p:nvPr/>
          </p:nvSpPr>
          <p:spPr>
            <a:xfrm flipH="1" rot="10800000">
              <a:off x="3264120" y="1475400"/>
              <a:ext cx="626400" cy="560400"/>
            </a:xfrm>
            <a:prstGeom prst="rect">
              <a:avLst/>
            </a:prstGeom>
            <a:solidFill>
              <a:srgbClr val="ECDAEE"/>
            </a:solidFill>
            <a:ln cap="flat" cmpd="sng" w="9525">
              <a:solidFill>
                <a:srgbClr val="994AA4"/>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556" name="Google Shape;3556;p110"/>
          <p:cNvGrpSpPr/>
          <p:nvPr/>
        </p:nvGrpSpPr>
        <p:grpSpPr>
          <a:xfrm>
            <a:off x="2269891" y="1871735"/>
            <a:ext cx="623287" cy="570711"/>
            <a:chOff x="2502360" y="1475400"/>
            <a:chExt cx="687120" cy="629160"/>
          </a:xfrm>
        </p:grpSpPr>
        <p:sp>
          <p:nvSpPr>
            <p:cNvPr id="3557" name="Google Shape;3557;p110"/>
            <p:cNvSpPr/>
            <p:nvPr/>
          </p:nvSpPr>
          <p:spPr>
            <a:xfrm flipH="1" rot="10800000">
              <a:off x="2551680" y="1543560"/>
              <a:ext cx="637800" cy="5610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58" name="Google Shape;3558;p110"/>
            <p:cNvSpPr/>
            <p:nvPr/>
          </p:nvSpPr>
          <p:spPr>
            <a:xfrm flipH="1" rot="10800000">
              <a:off x="2502360" y="1475400"/>
              <a:ext cx="635100" cy="560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559" name="Google Shape;3559;p110"/>
          <p:cNvGrpSpPr/>
          <p:nvPr/>
        </p:nvGrpSpPr>
        <p:grpSpPr>
          <a:xfrm>
            <a:off x="3636854" y="1874130"/>
            <a:ext cx="623722" cy="557867"/>
            <a:chOff x="4009320" y="1478040"/>
            <a:chExt cx="687600" cy="615000"/>
          </a:xfrm>
        </p:grpSpPr>
        <p:sp>
          <p:nvSpPr>
            <p:cNvPr id="3560" name="Google Shape;3560;p110"/>
            <p:cNvSpPr/>
            <p:nvPr/>
          </p:nvSpPr>
          <p:spPr>
            <a:xfrm flipH="1" rot="10800000">
              <a:off x="4061520" y="1532640"/>
              <a:ext cx="635400" cy="5604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61" name="Google Shape;3561;p110"/>
            <p:cNvSpPr/>
            <p:nvPr/>
          </p:nvSpPr>
          <p:spPr>
            <a:xfrm flipH="1" rot="10800000">
              <a:off x="4009320" y="1478040"/>
              <a:ext cx="637800" cy="561000"/>
            </a:xfrm>
            <a:prstGeom prst="rect">
              <a:avLst/>
            </a:prstGeom>
            <a:solidFill>
              <a:srgbClr val="7DB1DC"/>
            </a:solidFill>
            <a:ln cap="flat" cmpd="sng" w="9525">
              <a:solidFill>
                <a:srgbClr val="327CB9"/>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562" name="Google Shape;3562;p110"/>
          <p:cNvSpPr/>
          <p:nvPr/>
        </p:nvSpPr>
        <p:spPr>
          <a:xfrm>
            <a:off x="4482576" y="1968700"/>
            <a:ext cx="995100" cy="3579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800" strike="noStrike">
                <a:solidFill>
                  <a:srgbClr val="000000"/>
                </a:solidFill>
                <a:latin typeface="Calibri"/>
                <a:ea typeface="Calibri"/>
                <a:cs typeface="Calibri"/>
                <a:sym typeface="Calibri"/>
              </a:rPr>
              <a:t>Tenants</a:t>
            </a:r>
            <a:endParaRPr b="0" sz="1800" strike="noStrike">
              <a:latin typeface="Arial"/>
              <a:ea typeface="Arial"/>
              <a:cs typeface="Arial"/>
              <a:sym typeface="Arial"/>
            </a:endParaRPr>
          </a:p>
        </p:txBody>
      </p:sp>
      <p:grpSp>
        <p:nvGrpSpPr>
          <p:cNvPr id="3563" name="Google Shape;3563;p110"/>
          <p:cNvGrpSpPr/>
          <p:nvPr/>
        </p:nvGrpSpPr>
        <p:grpSpPr>
          <a:xfrm>
            <a:off x="2708826" y="3317649"/>
            <a:ext cx="285524" cy="236209"/>
            <a:chOff x="3163350" y="2159850"/>
            <a:chExt cx="397500" cy="338700"/>
          </a:xfrm>
        </p:grpSpPr>
        <p:sp>
          <p:nvSpPr>
            <p:cNvPr id="3564" name="Google Shape;3564;p11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65" name="Google Shape;3565;p11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6" name="Google Shape;3566;p110"/>
          <p:cNvGrpSpPr/>
          <p:nvPr/>
        </p:nvGrpSpPr>
        <p:grpSpPr>
          <a:xfrm>
            <a:off x="3564026" y="3317649"/>
            <a:ext cx="285524" cy="236209"/>
            <a:chOff x="3163350" y="2159850"/>
            <a:chExt cx="397500" cy="338700"/>
          </a:xfrm>
        </p:grpSpPr>
        <p:sp>
          <p:nvSpPr>
            <p:cNvPr id="3567" name="Google Shape;3567;p11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68" name="Google Shape;3568;p11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110"/>
          <p:cNvGrpSpPr/>
          <p:nvPr/>
        </p:nvGrpSpPr>
        <p:grpSpPr>
          <a:xfrm>
            <a:off x="4389413" y="3317649"/>
            <a:ext cx="285524" cy="236209"/>
            <a:chOff x="3163350" y="2159850"/>
            <a:chExt cx="397500" cy="338700"/>
          </a:xfrm>
        </p:grpSpPr>
        <p:sp>
          <p:nvSpPr>
            <p:cNvPr id="3570" name="Google Shape;3570;p11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71" name="Google Shape;3571;p11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110"/>
          <p:cNvGrpSpPr/>
          <p:nvPr/>
        </p:nvGrpSpPr>
        <p:grpSpPr>
          <a:xfrm>
            <a:off x="1853613" y="3317649"/>
            <a:ext cx="285524" cy="236209"/>
            <a:chOff x="3163350" y="2159850"/>
            <a:chExt cx="397500" cy="338700"/>
          </a:xfrm>
        </p:grpSpPr>
        <p:sp>
          <p:nvSpPr>
            <p:cNvPr id="3573" name="Google Shape;3573;p110"/>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574" name="Google Shape;3574;p110"/>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8" name="Shape 3578"/>
        <p:cNvGrpSpPr/>
        <p:nvPr/>
      </p:nvGrpSpPr>
      <p:grpSpPr>
        <a:xfrm>
          <a:off x="0" y="0"/>
          <a:ext cx="0" cy="0"/>
          <a:chOff x="0" y="0"/>
          <a:chExt cx="0" cy="0"/>
        </a:xfrm>
      </p:grpSpPr>
      <p:sp>
        <p:nvSpPr>
          <p:cNvPr id="3579" name="Google Shape;3579;p111"/>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580" name="Google Shape;3580;p111"/>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581" name="Google Shape;3581;p111"/>
          <p:cNvGrpSpPr/>
          <p:nvPr/>
        </p:nvGrpSpPr>
        <p:grpSpPr>
          <a:xfrm>
            <a:off x="3404673" y="2157555"/>
            <a:ext cx="355946" cy="306310"/>
            <a:chOff x="3753360" y="2378520"/>
            <a:chExt cx="392400" cy="337680"/>
          </a:xfrm>
        </p:grpSpPr>
        <p:sp>
          <p:nvSpPr>
            <p:cNvPr id="3582" name="Google Shape;3582;p111"/>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83" name="Google Shape;3583;p111"/>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84" name="Google Shape;3584;p111"/>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585" name="Google Shape;3585;p111"/>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grpSp>
        <p:nvGrpSpPr>
          <p:cNvPr id="3586" name="Google Shape;3586;p111"/>
          <p:cNvGrpSpPr/>
          <p:nvPr/>
        </p:nvGrpSpPr>
        <p:grpSpPr>
          <a:xfrm>
            <a:off x="3128080" y="3317809"/>
            <a:ext cx="852311" cy="1397660"/>
            <a:chOff x="3448440" y="3657600"/>
            <a:chExt cx="939600" cy="1540800"/>
          </a:xfrm>
        </p:grpSpPr>
        <p:sp>
          <p:nvSpPr>
            <p:cNvPr id="3587" name="Google Shape;3587;p111"/>
            <p:cNvSpPr/>
            <p:nvPr/>
          </p:nvSpPr>
          <p:spPr>
            <a:xfrm>
              <a:off x="3448440" y="365760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88" name="Google Shape;3588;p111"/>
            <p:cNvSpPr/>
            <p:nvPr/>
          </p:nvSpPr>
          <p:spPr>
            <a:xfrm>
              <a:off x="3828960" y="444852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589" name="Google Shape;3589;p111"/>
          <p:cNvSpPr/>
          <p:nvPr/>
        </p:nvSpPr>
        <p:spPr>
          <a:xfrm flipH="1">
            <a:off x="3813337" y="3864925"/>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sp>
        <p:nvSpPr>
          <p:cNvPr id="3590" name="Google Shape;3590;p111"/>
          <p:cNvSpPr/>
          <p:nvPr/>
        </p:nvSpPr>
        <p:spPr>
          <a:xfrm rot="10800000">
            <a:off x="2442417" y="2983190"/>
            <a:ext cx="355800" cy="3018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91" name="Google Shape;3591;p111"/>
          <p:cNvSpPr/>
          <p:nvPr/>
        </p:nvSpPr>
        <p:spPr>
          <a:xfrm flipH="1">
            <a:off x="1180304" y="2982941"/>
            <a:ext cx="9204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FFFFFF"/>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592" name="Google Shape;3592;p111"/>
          <p:cNvSpPr/>
          <p:nvPr/>
        </p:nvSpPr>
        <p:spPr>
          <a:xfrm>
            <a:off x="2486034" y="339046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FFFF"/>
          </a:solidFill>
          <a:ln cap="flat" cmpd="sng" w="9525">
            <a:solidFill>
              <a:srgbClr val="FFFFFF"/>
            </a:solidFill>
            <a:prstDash val="solid"/>
            <a:round/>
            <a:headEnd len="sm" w="sm" type="none"/>
            <a:tailEnd len="sm" w="sm" type="none"/>
          </a:ln>
        </p:spPr>
      </p:sp>
      <p:sp>
        <p:nvSpPr>
          <p:cNvPr id="3593" name="Google Shape;3593;p111"/>
          <p:cNvSpPr/>
          <p:nvPr/>
        </p:nvSpPr>
        <p:spPr>
          <a:xfrm flipH="1">
            <a:off x="1118995" y="4050726"/>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FFFFFF"/>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594" name="Google Shape;3594;p111"/>
          <p:cNvGrpSpPr/>
          <p:nvPr/>
        </p:nvGrpSpPr>
        <p:grpSpPr>
          <a:xfrm>
            <a:off x="2442312" y="3904249"/>
            <a:ext cx="355946" cy="595693"/>
            <a:chOff x="2692440" y="4304100"/>
            <a:chExt cx="392400" cy="656700"/>
          </a:xfrm>
        </p:grpSpPr>
        <p:sp>
          <p:nvSpPr>
            <p:cNvPr id="3595" name="Google Shape;3595;p111"/>
            <p:cNvSpPr/>
            <p:nvPr/>
          </p:nvSpPr>
          <p:spPr>
            <a:xfrm rot="10800000">
              <a:off x="2692440" y="4304100"/>
              <a:ext cx="392400" cy="3327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596" name="Google Shape;3596;p111"/>
            <p:cNvSpPr/>
            <p:nvPr/>
          </p:nvSpPr>
          <p:spPr>
            <a:xfrm rot="10800000">
              <a:off x="2692440" y="4628100"/>
              <a:ext cx="392400" cy="3327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597" name="Google Shape;3597;p111"/>
          <p:cNvSpPr/>
          <p:nvPr/>
        </p:nvSpPr>
        <p:spPr>
          <a:xfrm>
            <a:off x="6222433" y="3497567"/>
            <a:ext cx="2571300" cy="837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3750" lIns="84550" spcFirstLastPara="1" rIns="84550" wrap="square" tIns="43750">
            <a:noAutofit/>
          </a:bodyPr>
          <a:lstStyle/>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Dedicated Dispatch task</a:t>
            </a:r>
            <a:endParaRPr b="0" sz="1800" strike="noStrike">
              <a:latin typeface="Arial"/>
              <a:ea typeface="Arial"/>
              <a:cs typeface="Arial"/>
              <a:sym typeface="Arial"/>
            </a:endParaRPr>
          </a:p>
          <a:p>
            <a:pPr indent="0" lvl="0" marL="0" marR="0" rtl="0" algn="ctr">
              <a:spcBef>
                <a:spcPts val="0"/>
              </a:spcBef>
              <a:spcAft>
                <a:spcPts val="0"/>
              </a:spcAft>
              <a:buNone/>
            </a:pPr>
            <a:r>
              <a:rPr b="1" lang="en" sz="1800" strike="noStrike">
                <a:solidFill>
                  <a:srgbClr val="FFFFFF"/>
                </a:solidFill>
                <a:latin typeface="Calibri"/>
                <a:ea typeface="Calibri"/>
                <a:cs typeface="Calibri"/>
                <a:sym typeface="Calibri"/>
              </a:rPr>
              <a:t>to construct coroutines</a:t>
            </a:r>
            <a:endParaRPr b="0" sz="1800" strike="noStrike">
              <a:latin typeface="Arial"/>
              <a:ea typeface="Arial"/>
              <a:cs typeface="Arial"/>
              <a:sym typeface="Arial"/>
            </a:endParaRPr>
          </a:p>
        </p:txBody>
      </p:sp>
      <p:grpSp>
        <p:nvGrpSpPr>
          <p:cNvPr id="3598" name="Google Shape;3598;p111"/>
          <p:cNvGrpSpPr/>
          <p:nvPr/>
        </p:nvGrpSpPr>
        <p:grpSpPr>
          <a:xfrm>
            <a:off x="3394019" y="2717285"/>
            <a:ext cx="377267" cy="347100"/>
            <a:chOff x="3163350" y="2159850"/>
            <a:chExt cx="397500" cy="338700"/>
          </a:xfrm>
        </p:grpSpPr>
        <p:sp>
          <p:nvSpPr>
            <p:cNvPr id="3599" name="Google Shape;3599;p111"/>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600" name="Google Shape;3600;p111"/>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04" name="Shape 3604"/>
        <p:cNvGrpSpPr/>
        <p:nvPr/>
      </p:nvGrpSpPr>
      <p:grpSpPr>
        <a:xfrm>
          <a:off x="0" y="0"/>
          <a:ext cx="0" cy="0"/>
          <a:chOff x="0" y="0"/>
          <a:chExt cx="0" cy="0"/>
        </a:xfrm>
      </p:grpSpPr>
      <p:sp>
        <p:nvSpPr>
          <p:cNvPr id="3605" name="Google Shape;3605;p112"/>
          <p:cNvSpPr txBox="1"/>
          <p:nvPr/>
        </p:nvSpPr>
        <p:spPr>
          <a:xfrm>
            <a:off x="628284" y="110370"/>
            <a:ext cx="7885800" cy="993900"/>
          </a:xfrm>
          <a:prstGeom prst="rect">
            <a:avLst/>
          </a:prstGeom>
          <a:noFill/>
          <a:ln>
            <a:noFill/>
          </a:ln>
        </p:spPr>
        <p:txBody>
          <a:bodyPr anchorCtr="0" anchor="ctr" bIns="41450" lIns="82925" spcFirstLastPara="1" rIns="82925" wrap="square" tIns="41450">
            <a:noAutofit/>
          </a:bodyPr>
          <a:lstStyle/>
          <a:p>
            <a:pPr indent="0" lvl="0" marL="0" marR="0" rtl="0" algn="l">
              <a:lnSpc>
                <a:spcPct val="90000"/>
              </a:lnSpc>
              <a:spcBef>
                <a:spcPts val="0"/>
              </a:spcBef>
              <a:spcAft>
                <a:spcPts val="0"/>
              </a:spcAft>
              <a:buNone/>
            </a:pPr>
            <a:r>
              <a:rPr b="0" lang="en" sz="2900" strike="noStrike">
                <a:solidFill>
                  <a:srgbClr val="000000"/>
                </a:solidFill>
                <a:latin typeface="Calibri"/>
                <a:ea typeface="Calibri"/>
                <a:cs typeface="Calibri"/>
                <a:sym typeface="Calibri"/>
              </a:rPr>
              <a:t>Splinter: Lightweight Cooperative Scheduling</a:t>
            </a:r>
            <a:endParaRPr b="0" sz="2900" strike="noStrike">
              <a:solidFill>
                <a:srgbClr val="000000"/>
              </a:solidFill>
              <a:latin typeface="Calibri"/>
              <a:ea typeface="Calibri"/>
              <a:cs typeface="Calibri"/>
              <a:sym typeface="Calibri"/>
            </a:endParaRPr>
          </a:p>
        </p:txBody>
      </p:sp>
      <p:sp>
        <p:nvSpPr>
          <p:cNvPr id="3606" name="Google Shape;3606;p112"/>
          <p:cNvSpPr txBox="1"/>
          <p:nvPr/>
        </p:nvSpPr>
        <p:spPr>
          <a:xfrm>
            <a:off x="628284" y="1074969"/>
            <a:ext cx="7885800" cy="326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2200" strike="noStrike">
                <a:solidFill>
                  <a:srgbClr val="FF000A"/>
                </a:solidFill>
                <a:latin typeface="Calibri"/>
                <a:ea typeface="Calibri"/>
                <a:cs typeface="Calibri"/>
                <a:sym typeface="Calibri"/>
              </a:rPr>
              <a:t>Problem: </a:t>
            </a:r>
            <a:r>
              <a:rPr b="1" lang="en" sz="2200" strike="noStrike">
                <a:solidFill>
                  <a:srgbClr val="000000"/>
                </a:solidFill>
                <a:latin typeface="Calibri"/>
                <a:ea typeface="Calibri"/>
                <a:cs typeface="Calibri"/>
                <a:sym typeface="Calibri"/>
              </a:rPr>
              <a:t>Minimize trust boundary crossing cost</a:t>
            </a:r>
            <a:endParaRPr b="0" sz="2200" strike="noStrike">
              <a:solidFill>
                <a:srgbClr val="000000"/>
              </a:solidFill>
              <a:latin typeface="Calibri"/>
              <a:ea typeface="Calibri"/>
              <a:cs typeface="Calibri"/>
              <a:sym typeface="Calibri"/>
            </a:endParaRPr>
          </a:p>
          <a:p>
            <a:pPr indent="0" lvl="0" marL="0" marR="0" rtl="0" algn="l">
              <a:spcBef>
                <a:spcPts val="0"/>
              </a:spcBef>
              <a:spcAft>
                <a:spcPts val="0"/>
              </a:spcAft>
              <a:buNone/>
            </a:pPr>
            <a:r>
              <a:rPr b="1" lang="en" sz="2200" strike="noStrike">
                <a:solidFill>
                  <a:srgbClr val="0091FF"/>
                </a:solidFill>
                <a:latin typeface="Calibri"/>
                <a:ea typeface="Calibri"/>
                <a:cs typeface="Calibri"/>
                <a:sym typeface="Calibri"/>
              </a:rPr>
              <a:t>Solution: </a:t>
            </a:r>
            <a:r>
              <a:rPr b="1" lang="en" sz="2200" strike="noStrike">
                <a:solidFill>
                  <a:srgbClr val="000000"/>
                </a:solidFill>
                <a:latin typeface="Calibri"/>
                <a:ea typeface="Calibri"/>
                <a:cs typeface="Calibri"/>
                <a:sym typeface="Calibri"/>
              </a:rPr>
              <a:t>Run extensions in stackless coroutines</a:t>
            </a:r>
            <a:endParaRPr b="0" sz="2200" strike="noStrike">
              <a:solidFill>
                <a:srgbClr val="000000"/>
              </a:solidFill>
              <a:latin typeface="Calibri"/>
              <a:ea typeface="Calibri"/>
              <a:cs typeface="Calibri"/>
              <a:sym typeface="Calibri"/>
            </a:endParaRPr>
          </a:p>
        </p:txBody>
      </p:sp>
      <p:grpSp>
        <p:nvGrpSpPr>
          <p:cNvPr id="3607" name="Google Shape;3607;p112"/>
          <p:cNvGrpSpPr/>
          <p:nvPr/>
        </p:nvGrpSpPr>
        <p:grpSpPr>
          <a:xfrm>
            <a:off x="3404673" y="2157555"/>
            <a:ext cx="355946" cy="306310"/>
            <a:chOff x="3753360" y="2378520"/>
            <a:chExt cx="392400" cy="337680"/>
          </a:xfrm>
        </p:grpSpPr>
        <p:sp>
          <p:nvSpPr>
            <p:cNvPr id="3608" name="Google Shape;3608;p112"/>
            <p:cNvSpPr/>
            <p:nvPr/>
          </p:nvSpPr>
          <p:spPr>
            <a:xfrm rot="10800000">
              <a:off x="3753360" y="2596800"/>
              <a:ext cx="392400" cy="1194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09" name="Google Shape;3609;p112"/>
            <p:cNvSpPr/>
            <p:nvPr/>
          </p:nvSpPr>
          <p:spPr>
            <a:xfrm rot="10800000">
              <a:off x="3753360" y="248904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0" name="Google Shape;3610;p112"/>
            <p:cNvSpPr/>
            <p:nvPr/>
          </p:nvSpPr>
          <p:spPr>
            <a:xfrm rot="10800000">
              <a:off x="3753360" y="2378520"/>
              <a:ext cx="392400" cy="115200"/>
            </a:xfrm>
            <a:prstGeom prst="rect">
              <a:avLst/>
            </a:prstGeom>
            <a:solidFill>
              <a:srgbClr val="FB9B96"/>
            </a:solidFill>
            <a:ln cap="flat" cmpd="sng" w="9525">
              <a:solidFill>
                <a:srgbClr val="E61408"/>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611" name="Google Shape;3611;p112"/>
          <p:cNvSpPr/>
          <p:nvPr/>
        </p:nvSpPr>
        <p:spPr>
          <a:xfrm flipH="1">
            <a:off x="2014360" y="2159407"/>
            <a:ext cx="1208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NIC Rx Queue</a:t>
            </a:r>
            <a:endParaRPr b="0" sz="1500" strike="noStrike">
              <a:latin typeface="Arial"/>
              <a:ea typeface="Arial"/>
              <a:cs typeface="Arial"/>
              <a:sym typeface="Arial"/>
            </a:endParaRPr>
          </a:p>
        </p:txBody>
      </p:sp>
      <p:sp>
        <p:nvSpPr>
          <p:cNvPr id="3612" name="Google Shape;3612;p112"/>
          <p:cNvSpPr/>
          <p:nvPr/>
        </p:nvSpPr>
        <p:spPr>
          <a:xfrm rot="10800000">
            <a:off x="2441764" y="2976659"/>
            <a:ext cx="355800" cy="301800"/>
          </a:xfrm>
          <a:prstGeom prst="rect">
            <a:avLst/>
          </a:prstGeom>
          <a:solidFill>
            <a:srgbClr val="FB9B96"/>
          </a:solidFill>
          <a:ln cap="flat" cmpd="sng" w="29150">
            <a:solidFill>
              <a:srgbClr val="000000"/>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3" name="Google Shape;3613;p112"/>
          <p:cNvSpPr/>
          <p:nvPr/>
        </p:nvSpPr>
        <p:spPr>
          <a:xfrm flipH="1">
            <a:off x="1118400" y="2976400"/>
            <a:ext cx="9810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Coroutine</a:t>
            </a:r>
            <a:endParaRPr b="0" sz="1500" strike="noStrike">
              <a:latin typeface="Arial"/>
              <a:ea typeface="Arial"/>
              <a:cs typeface="Arial"/>
              <a:sym typeface="Arial"/>
            </a:endParaRPr>
          </a:p>
        </p:txBody>
      </p:sp>
      <p:sp>
        <p:nvSpPr>
          <p:cNvPr id="3614" name="Google Shape;3614;p112"/>
          <p:cNvSpPr/>
          <p:nvPr/>
        </p:nvSpPr>
        <p:spPr>
          <a:xfrm>
            <a:off x="2481125" y="2668275"/>
            <a:ext cx="282149" cy="302699"/>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000A"/>
          </a:solidFill>
          <a:ln cap="flat" cmpd="sng" w="9525">
            <a:solidFill>
              <a:srgbClr val="FF000A"/>
            </a:solidFill>
            <a:prstDash val="solid"/>
            <a:round/>
            <a:headEnd len="sm" w="sm" type="none"/>
            <a:tailEnd len="sm" w="sm" type="none"/>
          </a:ln>
        </p:spPr>
      </p:sp>
      <p:sp>
        <p:nvSpPr>
          <p:cNvPr id="3615" name="Google Shape;3615;p112"/>
          <p:cNvSpPr/>
          <p:nvPr/>
        </p:nvSpPr>
        <p:spPr>
          <a:xfrm>
            <a:off x="2491259" y="3390462"/>
            <a:ext cx="282138" cy="431358"/>
          </a:xfrm>
          <a:custGeom>
            <a:rect b="b" l="l" r="r" t="t"/>
            <a:pathLst>
              <a:path extrusionOk="0" h="1323" w="866">
                <a:moveTo>
                  <a:pt x="649" y="0"/>
                </a:moveTo>
                <a:lnTo>
                  <a:pt x="649" y="991"/>
                </a:lnTo>
                <a:lnTo>
                  <a:pt x="865" y="991"/>
                </a:lnTo>
                <a:lnTo>
                  <a:pt x="433" y="1322"/>
                </a:lnTo>
                <a:lnTo>
                  <a:pt x="0" y="991"/>
                </a:lnTo>
                <a:lnTo>
                  <a:pt x="217" y="991"/>
                </a:lnTo>
                <a:lnTo>
                  <a:pt x="217" y="0"/>
                </a:lnTo>
                <a:lnTo>
                  <a:pt x="649" y="0"/>
                </a:lnTo>
              </a:path>
            </a:pathLst>
          </a:custGeom>
          <a:solidFill>
            <a:srgbClr val="FFFFFF"/>
          </a:solidFill>
          <a:ln cap="flat" cmpd="sng" w="9525">
            <a:solidFill>
              <a:srgbClr val="FFFFFF"/>
            </a:solidFill>
            <a:prstDash val="solid"/>
            <a:round/>
            <a:headEnd len="sm" w="sm" type="none"/>
            <a:tailEnd len="sm" w="sm" type="none"/>
          </a:ln>
        </p:spPr>
      </p:sp>
      <p:sp>
        <p:nvSpPr>
          <p:cNvPr id="3616" name="Google Shape;3616;p112"/>
          <p:cNvSpPr/>
          <p:nvPr/>
        </p:nvSpPr>
        <p:spPr>
          <a:xfrm flipH="1">
            <a:off x="1118342" y="4050726"/>
            <a:ext cx="10431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FFFFFF"/>
                </a:solidFill>
                <a:latin typeface="Calibri"/>
                <a:ea typeface="Calibri"/>
                <a:cs typeface="Calibri"/>
                <a:sym typeface="Calibri"/>
              </a:rPr>
              <a:t>Task Queue</a:t>
            </a:r>
            <a:endParaRPr b="0" sz="1500" strike="noStrike">
              <a:latin typeface="Arial"/>
              <a:ea typeface="Arial"/>
              <a:cs typeface="Arial"/>
              <a:sym typeface="Arial"/>
            </a:endParaRPr>
          </a:p>
        </p:txBody>
      </p:sp>
      <p:grpSp>
        <p:nvGrpSpPr>
          <p:cNvPr id="3617" name="Google Shape;3617;p112"/>
          <p:cNvGrpSpPr/>
          <p:nvPr/>
        </p:nvGrpSpPr>
        <p:grpSpPr>
          <a:xfrm>
            <a:off x="2447537" y="3904249"/>
            <a:ext cx="355946" cy="595693"/>
            <a:chOff x="2698200" y="4304100"/>
            <a:chExt cx="392400" cy="656700"/>
          </a:xfrm>
        </p:grpSpPr>
        <p:sp>
          <p:nvSpPr>
            <p:cNvPr id="3618" name="Google Shape;3618;p112"/>
            <p:cNvSpPr/>
            <p:nvPr/>
          </p:nvSpPr>
          <p:spPr>
            <a:xfrm rot="10800000">
              <a:off x="2698200" y="4304100"/>
              <a:ext cx="392400" cy="3327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19" name="Google Shape;3619;p112"/>
            <p:cNvSpPr/>
            <p:nvPr/>
          </p:nvSpPr>
          <p:spPr>
            <a:xfrm rot="10800000">
              <a:off x="2698200" y="4628100"/>
              <a:ext cx="392400" cy="332700"/>
            </a:xfrm>
            <a:prstGeom prst="rect">
              <a:avLst/>
            </a:prstGeom>
            <a:solidFill>
              <a:srgbClr val="FFFFFF"/>
            </a:solidFill>
            <a:ln cap="flat" cmpd="sng" w="29150">
              <a:solidFill>
                <a:srgbClr val="FFFFFF"/>
              </a:solidFill>
              <a:prstDash val="solid"/>
              <a:miter lim="8000"/>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grpSp>
        <p:nvGrpSpPr>
          <p:cNvPr id="3620" name="Google Shape;3620;p112"/>
          <p:cNvGrpSpPr/>
          <p:nvPr/>
        </p:nvGrpSpPr>
        <p:grpSpPr>
          <a:xfrm>
            <a:off x="3130366" y="3318136"/>
            <a:ext cx="852311" cy="1397660"/>
            <a:chOff x="3450960" y="3657960"/>
            <a:chExt cx="939600" cy="1540800"/>
          </a:xfrm>
        </p:grpSpPr>
        <p:sp>
          <p:nvSpPr>
            <p:cNvPr id="3621" name="Google Shape;3621;p112"/>
            <p:cNvSpPr/>
            <p:nvPr/>
          </p:nvSpPr>
          <p:spPr>
            <a:xfrm>
              <a:off x="3450960" y="3657960"/>
              <a:ext cx="596520" cy="794520"/>
            </a:xfrm>
            <a:custGeom>
              <a:rect b="b" l="l" r="r" t="t"/>
              <a:pathLst>
                <a:path extrusionOk="0" h="2207" w="1657">
                  <a:moveTo>
                    <a:pt x="1656" y="0"/>
                  </a:moveTo>
                  <a:cubicBezTo>
                    <a:pt x="0" y="1312"/>
                    <a:pt x="1442" y="2206"/>
                    <a:pt x="1442" y="2206"/>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3622" name="Google Shape;3622;p112"/>
            <p:cNvSpPr/>
            <p:nvPr/>
          </p:nvSpPr>
          <p:spPr>
            <a:xfrm>
              <a:off x="3831480" y="4448880"/>
              <a:ext cx="559080" cy="749880"/>
            </a:xfrm>
            <a:custGeom>
              <a:rect b="b" l="l" r="r" t="t"/>
              <a:pathLst>
                <a:path extrusionOk="0" h="2083" w="1553">
                  <a:moveTo>
                    <a:pt x="368" y="0"/>
                  </a:moveTo>
                  <a:cubicBezTo>
                    <a:pt x="1552" y="896"/>
                    <a:pt x="0" y="2082"/>
                    <a:pt x="0" y="2082"/>
                  </a:cubicBezTo>
                </a:path>
              </a:pathLst>
            </a:custGeom>
            <a:noFill/>
            <a:ln cap="flat" cmpd="sng" w="29150">
              <a:solidFill>
                <a:srgbClr val="000000"/>
              </a:solidFill>
              <a:prstDash val="solid"/>
              <a:round/>
              <a:headEnd len="sm" w="sm" type="none"/>
              <a:tailEnd len="sm" w="sm" type="none"/>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grpSp>
      <p:sp>
        <p:nvSpPr>
          <p:cNvPr id="3623" name="Google Shape;3623;p112"/>
          <p:cNvSpPr/>
          <p:nvPr/>
        </p:nvSpPr>
        <p:spPr>
          <a:xfrm flipH="1">
            <a:off x="3806806" y="3865251"/>
            <a:ext cx="1304700" cy="302700"/>
          </a:xfrm>
          <a:prstGeom prst="rect">
            <a:avLst/>
          </a:prstGeom>
          <a:noFill/>
          <a:ln>
            <a:noFill/>
          </a:ln>
        </p:spPr>
        <p:txBody>
          <a:bodyPr anchorCtr="0" anchor="t" bIns="40825" lIns="81625" spcFirstLastPara="1" rIns="81625" wrap="square" tIns="40825">
            <a:noAutofit/>
          </a:bodyPr>
          <a:lstStyle/>
          <a:p>
            <a:pPr indent="0" lvl="0" marL="0" marR="0" rtl="0" algn="ctr">
              <a:lnSpc>
                <a:spcPct val="100000"/>
              </a:lnSpc>
              <a:spcBef>
                <a:spcPts val="0"/>
              </a:spcBef>
              <a:spcAft>
                <a:spcPts val="0"/>
              </a:spcAft>
              <a:buNone/>
            </a:pPr>
            <a:r>
              <a:rPr b="1" lang="en" sz="1500" strike="noStrike">
                <a:solidFill>
                  <a:srgbClr val="000000"/>
                </a:solidFill>
                <a:latin typeface="Calibri"/>
                <a:ea typeface="Calibri"/>
                <a:cs typeface="Calibri"/>
                <a:sym typeface="Calibri"/>
              </a:rPr>
              <a:t>Worker Thread</a:t>
            </a:r>
            <a:endParaRPr b="0" sz="1500" strike="noStrike">
              <a:latin typeface="Arial"/>
              <a:ea typeface="Arial"/>
              <a:cs typeface="Arial"/>
              <a:sym typeface="Arial"/>
            </a:endParaRPr>
          </a:p>
        </p:txBody>
      </p:sp>
      <p:grpSp>
        <p:nvGrpSpPr>
          <p:cNvPr id="3624" name="Google Shape;3624;p112"/>
          <p:cNvGrpSpPr/>
          <p:nvPr/>
        </p:nvGrpSpPr>
        <p:grpSpPr>
          <a:xfrm>
            <a:off x="3394019" y="2717285"/>
            <a:ext cx="377267" cy="347100"/>
            <a:chOff x="3163350" y="2159850"/>
            <a:chExt cx="397500" cy="338700"/>
          </a:xfrm>
        </p:grpSpPr>
        <p:sp>
          <p:nvSpPr>
            <p:cNvPr id="3625" name="Google Shape;3625;p112"/>
            <p:cNvSpPr/>
            <p:nvPr/>
          </p:nvSpPr>
          <p:spPr>
            <a:xfrm>
              <a:off x="3163350" y="2159850"/>
              <a:ext cx="397500" cy="338700"/>
            </a:xfrm>
            <a:prstGeom prst="rect">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800">
                <a:latin typeface="Times New Roman"/>
                <a:ea typeface="Times New Roman"/>
                <a:cs typeface="Times New Roman"/>
                <a:sym typeface="Times New Roman"/>
              </a:endParaRPr>
            </a:p>
          </p:txBody>
        </p:sp>
        <p:sp>
          <p:nvSpPr>
            <p:cNvPr id="3626" name="Google Shape;3626;p112"/>
            <p:cNvSpPr/>
            <p:nvPr/>
          </p:nvSpPr>
          <p:spPr>
            <a:xfrm>
              <a:off x="3217500" y="2205300"/>
              <a:ext cx="289200" cy="247800"/>
            </a:xfrm>
            <a:prstGeom prst="roundRect">
              <a:avLst>
                <a:gd fmla="val 16667"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